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notesSlides/notesSlide20.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27" r:id="rId5"/>
    <p:sldMasterId id="2147483834" r:id="rId6"/>
  </p:sldMasterIdLst>
  <p:notesMasterIdLst>
    <p:notesMasterId r:id="rId65"/>
  </p:notesMasterIdLst>
  <p:sldIdLst>
    <p:sldId id="1049" r:id="rId7"/>
    <p:sldId id="1092" r:id="rId8"/>
    <p:sldId id="1093" r:id="rId9"/>
    <p:sldId id="1084" r:id="rId10"/>
    <p:sldId id="1050" r:id="rId11"/>
    <p:sldId id="949" r:id="rId12"/>
    <p:sldId id="950" r:id="rId13"/>
    <p:sldId id="1086" r:id="rId14"/>
    <p:sldId id="1087" r:id="rId15"/>
    <p:sldId id="1088" r:id="rId16"/>
    <p:sldId id="931" r:id="rId17"/>
    <p:sldId id="303" r:id="rId18"/>
    <p:sldId id="1094" r:id="rId19"/>
    <p:sldId id="293" r:id="rId20"/>
    <p:sldId id="1085" r:id="rId21"/>
    <p:sldId id="281" r:id="rId22"/>
    <p:sldId id="958" r:id="rId23"/>
    <p:sldId id="960" r:id="rId24"/>
    <p:sldId id="326" r:id="rId25"/>
    <p:sldId id="288" r:id="rId26"/>
    <p:sldId id="329" r:id="rId27"/>
    <p:sldId id="339" r:id="rId28"/>
    <p:sldId id="330" r:id="rId29"/>
    <p:sldId id="951" r:id="rId30"/>
    <p:sldId id="286" r:id="rId31"/>
    <p:sldId id="1095" r:id="rId32"/>
    <p:sldId id="1082" r:id="rId33"/>
    <p:sldId id="379" r:id="rId34"/>
    <p:sldId id="375" r:id="rId35"/>
    <p:sldId id="1041" r:id="rId36"/>
    <p:sldId id="1052" r:id="rId37"/>
    <p:sldId id="1053" r:id="rId38"/>
    <p:sldId id="338" r:id="rId39"/>
    <p:sldId id="270" r:id="rId40"/>
    <p:sldId id="1072" r:id="rId41"/>
    <p:sldId id="946" r:id="rId42"/>
    <p:sldId id="1055" r:id="rId43"/>
    <p:sldId id="1057" r:id="rId44"/>
    <p:sldId id="1058" r:id="rId45"/>
    <p:sldId id="1059" r:id="rId46"/>
    <p:sldId id="1060" r:id="rId47"/>
    <p:sldId id="1063" r:id="rId48"/>
    <p:sldId id="1071" r:id="rId49"/>
    <p:sldId id="1064" r:id="rId50"/>
    <p:sldId id="1065" r:id="rId51"/>
    <p:sldId id="1069" r:id="rId52"/>
    <p:sldId id="1068" r:id="rId53"/>
    <p:sldId id="1083" r:id="rId54"/>
    <p:sldId id="1073" r:id="rId55"/>
    <p:sldId id="1075" r:id="rId56"/>
    <p:sldId id="1074" r:id="rId57"/>
    <p:sldId id="1080" r:id="rId58"/>
    <p:sldId id="1076" r:id="rId59"/>
    <p:sldId id="1078" r:id="rId60"/>
    <p:sldId id="1097" r:id="rId61"/>
    <p:sldId id="1096" r:id="rId62"/>
    <p:sldId id="1098" r:id="rId63"/>
    <p:sldId id="365"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2BBAB5-AD5E-4851-9181-A8083E7F72C9}">
          <p14:sldIdLst>
            <p14:sldId id="1049"/>
            <p14:sldId id="1092"/>
            <p14:sldId id="1093"/>
            <p14:sldId id="1084"/>
            <p14:sldId id="1050"/>
            <p14:sldId id="949"/>
            <p14:sldId id="950"/>
            <p14:sldId id="1086"/>
            <p14:sldId id="1087"/>
            <p14:sldId id="1088"/>
            <p14:sldId id="931"/>
            <p14:sldId id="303"/>
            <p14:sldId id="1094"/>
            <p14:sldId id="293"/>
            <p14:sldId id="1085"/>
            <p14:sldId id="281"/>
            <p14:sldId id="958"/>
            <p14:sldId id="960"/>
            <p14:sldId id="326"/>
            <p14:sldId id="288"/>
            <p14:sldId id="329"/>
            <p14:sldId id="339"/>
            <p14:sldId id="330"/>
            <p14:sldId id="951"/>
            <p14:sldId id="286"/>
            <p14:sldId id="1095"/>
            <p14:sldId id="1082"/>
            <p14:sldId id="379"/>
            <p14:sldId id="375"/>
            <p14:sldId id="1041"/>
            <p14:sldId id="1052"/>
            <p14:sldId id="1053"/>
            <p14:sldId id="338"/>
            <p14:sldId id="270"/>
            <p14:sldId id="1072"/>
            <p14:sldId id="946"/>
            <p14:sldId id="1055"/>
            <p14:sldId id="1057"/>
            <p14:sldId id="1058"/>
            <p14:sldId id="1059"/>
            <p14:sldId id="1060"/>
            <p14:sldId id="1063"/>
            <p14:sldId id="1071"/>
            <p14:sldId id="1064"/>
            <p14:sldId id="1065"/>
            <p14:sldId id="1069"/>
            <p14:sldId id="1068"/>
            <p14:sldId id="1083"/>
            <p14:sldId id="1073"/>
            <p14:sldId id="1075"/>
            <p14:sldId id="1074"/>
            <p14:sldId id="1080"/>
            <p14:sldId id="1076"/>
            <p14:sldId id="1078"/>
            <p14:sldId id="1097"/>
            <p14:sldId id="1096"/>
            <p14:sldId id="1098"/>
            <p14:sldId id="3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5225" autoAdjust="0"/>
  </p:normalViewPr>
  <p:slideViewPr>
    <p:cSldViewPr snapToGrid="0">
      <p:cViewPr varScale="1">
        <p:scale>
          <a:sx n="64" d="100"/>
          <a:sy n="64" d="100"/>
        </p:scale>
        <p:origin x="1286" y="38"/>
      </p:cViewPr>
      <p:guideLst/>
    </p:cSldViewPr>
  </p:slideViewPr>
  <p:notesTextViewPr>
    <p:cViewPr>
      <p:scale>
        <a:sx n="1" d="1"/>
        <a:sy n="1" d="1"/>
      </p:scale>
      <p:origin x="0" y="0"/>
    </p:cViewPr>
  </p:notesTextViewPr>
  <p:sorterViewPr>
    <p:cViewPr>
      <p:scale>
        <a:sx n="100" d="100"/>
        <a:sy n="100" d="100"/>
      </p:scale>
      <p:origin x="0" y="-11587"/>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rts/_rels/chart1.xml.rels><?xml version="1.0" encoding="UTF-8" standalone="yes"?>
<Relationships xmlns="http://schemas.openxmlformats.org/package/2006/relationships"><Relationship Id="rId2" Type="http://schemas.openxmlformats.org/officeDocument/2006/relationships/oleObject" Target="file:///C:\MyDoc\CPOP\hpg_hsm_201617_2yrlb_chart20190213.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MyDoc\CPOP\hpg_hsm_201617_2yrlb_chart20190213.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SFP.idir.bcgov\s114\S15338\Methodology_Team\Restricted\Projects\COVID-19%20Analyses\-%20Journal%20papers\Hosp%20forecast%20model%20results\Model%20results_updated.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bcgov-my.sharepoint.com/personal/jason_flindall_gov_bc_ca/Documents/hosp%20forecast%20paper%20-%20tables%20and%20figure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Chart4!$B$1</c:f>
              <c:strCache>
                <c:ptCount val="1"/>
                <c:pt idx="0">
                  <c:v>Cost</c:v>
                </c:pt>
              </c:strCache>
            </c:strRef>
          </c:tx>
          <c:spPr>
            <a:solidFill>
              <a:schemeClr val="accent1">
                <a:lumMod val="75000"/>
              </a:schemeClr>
            </a:solidFill>
          </c:spPr>
          <c:invertIfNegative val="0"/>
          <c:dPt>
            <c:idx val="0"/>
            <c:invertIfNegative val="0"/>
            <c:bubble3D val="0"/>
            <c:spPr>
              <a:solidFill>
                <a:srgbClr val="963634"/>
              </a:solidFill>
            </c:spPr>
            <c:extLst>
              <c:ext xmlns:c16="http://schemas.microsoft.com/office/drawing/2014/chart" uri="{C3380CC4-5D6E-409C-BE32-E72D297353CC}">
                <c16:uniqueId val="{00000001-8793-4DF5-8E71-BD43DAD6D7D8}"/>
              </c:ext>
            </c:extLst>
          </c:dPt>
          <c:dPt>
            <c:idx val="1"/>
            <c:invertIfNegative val="0"/>
            <c:bubble3D val="0"/>
            <c:spPr>
              <a:solidFill>
                <a:srgbClr val="76933C"/>
              </a:solidFill>
            </c:spPr>
            <c:extLst>
              <c:ext xmlns:c16="http://schemas.microsoft.com/office/drawing/2014/chart" uri="{C3380CC4-5D6E-409C-BE32-E72D297353CC}">
                <c16:uniqueId val="{00000003-8793-4DF5-8E71-BD43DAD6D7D8}"/>
              </c:ext>
            </c:extLst>
          </c:dPt>
          <c:dPt>
            <c:idx val="2"/>
            <c:invertIfNegative val="0"/>
            <c:bubble3D val="0"/>
            <c:spPr>
              <a:solidFill>
                <a:srgbClr val="963634"/>
              </a:solidFill>
            </c:spPr>
            <c:extLst>
              <c:ext xmlns:c16="http://schemas.microsoft.com/office/drawing/2014/chart" uri="{C3380CC4-5D6E-409C-BE32-E72D297353CC}">
                <c16:uniqueId val="{00000005-8793-4DF5-8E71-BD43DAD6D7D8}"/>
              </c:ext>
            </c:extLst>
          </c:dPt>
          <c:dPt>
            <c:idx val="3"/>
            <c:invertIfNegative val="0"/>
            <c:bubble3D val="0"/>
            <c:spPr>
              <a:solidFill>
                <a:srgbClr val="60487A"/>
              </a:solidFill>
            </c:spPr>
            <c:extLst>
              <c:ext xmlns:c16="http://schemas.microsoft.com/office/drawing/2014/chart" uri="{C3380CC4-5D6E-409C-BE32-E72D297353CC}">
                <c16:uniqueId val="{00000007-8793-4DF5-8E71-BD43DAD6D7D8}"/>
              </c:ext>
            </c:extLst>
          </c:dPt>
          <c:dPt>
            <c:idx val="4"/>
            <c:invertIfNegative val="0"/>
            <c:bubble3D val="0"/>
            <c:spPr>
              <a:solidFill>
                <a:srgbClr val="60487A"/>
              </a:solidFill>
            </c:spPr>
            <c:extLst>
              <c:ext xmlns:c16="http://schemas.microsoft.com/office/drawing/2014/chart" uri="{C3380CC4-5D6E-409C-BE32-E72D297353CC}">
                <c16:uniqueId val="{00000009-8793-4DF5-8E71-BD43DAD6D7D8}"/>
              </c:ext>
            </c:extLst>
          </c:dPt>
          <c:dPt>
            <c:idx val="5"/>
            <c:invertIfNegative val="0"/>
            <c:bubble3D val="0"/>
            <c:spPr>
              <a:solidFill>
                <a:srgbClr val="60487A"/>
              </a:solidFill>
            </c:spPr>
            <c:extLst>
              <c:ext xmlns:c16="http://schemas.microsoft.com/office/drawing/2014/chart" uri="{C3380CC4-5D6E-409C-BE32-E72D297353CC}">
                <c16:uniqueId val="{0000000B-8793-4DF5-8E71-BD43DAD6D7D8}"/>
              </c:ext>
            </c:extLst>
          </c:dPt>
          <c:dPt>
            <c:idx val="6"/>
            <c:invertIfNegative val="0"/>
            <c:bubble3D val="0"/>
            <c:spPr>
              <a:solidFill>
                <a:srgbClr val="963634"/>
              </a:solidFill>
            </c:spPr>
            <c:extLst>
              <c:ext xmlns:c16="http://schemas.microsoft.com/office/drawing/2014/chart" uri="{C3380CC4-5D6E-409C-BE32-E72D297353CC}">
                <c16:uniqueId val="{0000000D-8793-4DF5-8E71-BD43DAD6D7D8}"/>
              </c:ext>
            </c:extLst>
          </c:dPt>
          <c:dPt>
            <c:idx val="7"/>
            <c:invertIfNegative val="0"/>
            <c:bubble3D val="0"/>
            <c:spPr>
              <a:solidFill>
                <a:srgbClr val="16365C"/>
              </a:solidFill>
            </c:spPr>
            <c:extLst>
              <c:ext xmlns:c16="http://schemas.microsoft.com/office/drawing/2014/chart" uri="{C3380CC4-5D6E-409C-BE32-E72D297353CC}">
                <c16:uniqueId val="{0000000F-8793-4DF5-8E71-BD43DAD6D7D8}"/>
              </c:ext>
            </c:extLst>
          </c:dPt>
          <c:dPt>
            <c:idx val="8"/>
            <c:invertIfNegative val="0"/>
            <c:bubble3D val="0"/>
            <c:spPr>
              <a:solidFill>
                <a:srgbClr val="60487A"/>
              </a:solidFill>
            </c:spPr>
            <c:extLst>
              <c:ext xmlns:c16="http://schemas.microsoft.com/office/drawing/2014/chart" uri="{C3380CC4-5D6E-409C-BE32-E72D297353CC}">
                <c16:uniqueId val="{00000011-8793-4DF5-8E71-BD43DAD6D7D8}"/>
              </c:ext>
            </c:extLst>
          </c:dPt>
          <c:dPt>
            <c:idx val="9"/>
            <c:invertIfNegative val="0"/>
            <c:bubble3D val="0"/>
            <c:spPr>
              <a:solidFill>
                <a:srgbClr val="963634"/>
              </a:solidFill>
            </c:spPr>
            <c:extLst>
              <c:ext xmlns:c16="http://schemas.microsoft.com/office/drawing/2014/chart" uri="{C3380CC4-5D6E-409C-BE32-E72D297353CC}">
                <c16:uniqueId val="{00000013-8793-4DF5-8E71-BD43DAD6D7D8}"/>
              </c:ext>
            </c:extLst>
          </c:dPt>
          <c:dPt>
            <c:idx val="10"/>
            <c:invertIfNegative val="0"/>
            <c:bubble3D val="0"/>
            <c:spPr>
              <a:solidFill>
                <a:srgbClr val="963634"/>
              </a:solidFill>
            </c:spPr>
            <c:extLst>
              <c:ext xmlns:c16="http://schemas.microsoft.com/office/drawing/2014/chart" uri="{C3380CC4-5D6E-409C-BE32-E72D297353CC}">
                <c16:uniqueId val="{00000015-8793-4DF5-8E71-BD43DAD6D7D8}"/>
              </c:ext>
            </c:extLst>
          </c:dPt>
          <c:dPt>
            <c:idx val="11"/>
            <c:invertIfNegative val="0"/>
            <c:bubble3D val="0"/>
            <c:spPr>
              <a:solidFill>
                <a:srgbClr val="76933C"/>
              </a:solidFill>
            </c:spPr>
            <c:extLst>
              <c:ext xmlns:c16="http://schemas.microsoft.com/office/drawing/2014/chart" uri="{C3380CC4-5D6E-409C-BE32-E72D297353CC}">
                <c16:uniqueId val="{00000017-8793-4DF5-8E71-BD43DAD6D7D8}"/>
              </c:ext>
            </c:extLst>
          </c:dPt>
          <c:dPt>
            <c:idx val="12"/>
            <c:invertIfNegative val="0"/>
            <c:bubble3D val="0"/>
            <c:spPr>
              <a:solidFill>
                <a:srgbClr val="31869B"/>
              </a:solidFill>
            </c:spPr>
            <c:extLst>
              <c:ext xmlns:c16="http://schemas.microsoft.com/office/drawing/2014/chart" uri="{C3380CC4-5D6E-409C-BE32-E72D297353CC}">
                <c16:uniqueId val="{00000019-8793-4DF5-8E71-BD43DAD6D7D8}"/>
              </c:ext>
            </c:extLst>
          </c:dPt>
          <c:dPt>
            <c:idx val="13"/>
            <c:invertIfNegative val="0"/>
            <c:bubble3D val="0"/>
            <c:spPr>
              <a:solidFill>
                <a:srgbClr val="60487A"/>
              </a:solidFill>
            </c:spPr>
            <c:extLst>
              <c:ext xmlns:c16="http://schemas.microsoft.com/office/drawing/2014/chart" uri="{C3380CC4-5D6E-409C-BE32-E72D297353CC}">
                <c16:uniqueId val="{0000001B-8793-4DF5-8E71-BD43DAD6D7D8}"/>
              </c:ext>
            </c:extLst>
          </c:dPt>
          <c:dPt>
            <c:idx val="14"/>
            <c:invertIfNegative val="0"/>
            <c:bubble3D val="0"/>
            <c:spPr>
              <a:solidFill>
                <a:srgbClr val="963634"/>
              </a:solidFill>
            </c:spPr>
            <c:extLst>
              <c:ext xmlns:c16="http://schemas.microsoft.com/office/drawing/2014/chart" uri="{C3380CC4-5D6E-409C-BE32-E72D297353CC}">
                <c16:uniqueId val="{0000001D-8793-4DF5-8E71-BD43DAD6D7D8}"/>
              </c:ext>
            </c:extLst>
          </c:dPt>
          <c:dLbls>
            <c:numFmt formatCode="&quot;$&quot;#,##0" sourceLinked="0"/>
            <c:spPr>
              <a:noFill/>
            </c:spPr>
            <c:txPr>
              <a:bodyPr/>
              <a:lstStyle/>
              <a:p>
                <a:pPr>
                  <a:defRPr sz="1400">
                    <a:latin typeface="Calibri (Body)"/>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Chart4!$D$2:$D$16</c:f>
              <c:strCache>
                <c:ptCount val="15"/>
                <c:pt idx="0">
                  <c:v>Sepsis w sig comorbidities</c:v>
                </c:pt>
                <c:pt idx="1">
                  <c:v>Mental Disorder Resulting from Brain Injury or Other Illness w sig comorbidities</c:v>
                </c:pt>
                <c:pt idx="2">
                  <c:v>Delirium</c:v>
                </c:pt>
                <c:pt idx="3">
                  <c:v>Presence of Ostomy</c:v>
                </c:pt>
                <c:pt idx="4">
                  <c:v>Acute Myocardial Infarction with Heart Failure w sig comorbidities</c:v>
                </c:pt>
                <c:pt idx="5">
                  <c:v>Paralytic Syndrome w Dx Other Than Stroke w sig comorbidities</c:v>
                </c:pt>
                <c:pt idx="6">
                  <c:v>Transplant Complication</c:v>
                </c:pt>
                <c:pt idx="7">
                  <c:v>Palliative State (Acute)</c:v>
                </c:pt>
                <c:pt idx="8">
                  <c:v>Skin Ulcer (incl. Decubitus) w sig comorbidities</c:v>
                </c:pt>
                <c:pt idx="9">
                  <c:v>Ostomy Complication</c:v>
                </c:pt>
                <c:pt idx="10">
                  <c:v>Respiratory Failure w/o heart failure</c:v>
                </c:pt>
                <c:pt idx="11">
                  <c:v>Dementia (incl. Alzheimer's) w sig comorbidities</c:v>
                </c:pt>
                <c:pt idx="12">
                  <c:v>Extremely Low Birth Weight or Immaturity w sig comorbidities</c:v>
                </c:pt>
                <c:pt idx="13">
                  <c:v>Paralytic Syndrome with Stroke</c:v>
                </c:pt>
                <c:pt idx="14">
                  <c:v>Respiratory Failure with Heart Failure</c:v>
                </c:pt>
              </c:strCache>
            </c:strRef>
          </c:cat>
          <c:val>
            <c:numRef>
              <c:f>Chart4!$B$2:$B$16</c:f>
              <c:numCache>
                <c:formatCode>General</c:formatCode>
                <c:ptCount val="15"/>
                <c:pt idx="0">
                  <c:v>24938.630935498524</c:v>
                </c:pt>
                <c:pt idx="1">
                  <c:v>26871.921926688476</c:v>
                </c:pt>
                <c:pt idx="2">
                  <c:v>27555.854802861231</c:v>
                </c:pt>
                <c:pt idx="3">
                  <c:v>36851.202379058246</c:v>
                </c:pt>
                <c:pt idx="4">
                  <c:v>38344.904364879694</c:v>
                </c:pt>
                <c:pt idx="5">
                  <c:v>39321.095314550243</c:v>
                </c:pt>
                <c:pt idx="6">
                  <c:v>42465.911994896916</c:v>
                </c:pt>
                <c:pt idx="7">
                  <c:v>44004.804485503751</c:v>
                </c:pt>
                <c:pt idx="8">
                  <c:v>45158.772557461452</c:v>
                </c:pt>
                <c:pt idx="9">
                  <c:v>50276.311906488401</c:v>
                </c:pt>
                <c:pt idx="10">
                  <c:v>51627.624321222764</c:v>
                </c:pt>
                <c:pt idx="11">
                  <c:v>53934.973444532072</c:v>
                </c:pt>
                <c:pt idx="12">
                  <c:v>58474.102338484561</c:v>
                </c:pt>
                <c:pt idx="13">
                  <c:v>63029.514540237324</c:v>
                </c:pt>
                <c:pt idx="14">
                  <c:v>68616.816567826172</c:v>
                </c:pt>
              </c:numCache>
            </c:numRef>
          </c:val>
          <c:extLst>
            <c:ext xmlns:c16="http://schemas.microsoft.com/office/drawing/2014/chart" uri="{C3380CC4-5D6E-409C-BE32-E72D297353CC}">
              <c16:uniqueId val="{0000001E-8793-4DF5-8E71-BD43DAD6D7D8}"/>
            </c:ext>
          </c:extLst>
        </c:ser>
        <c:dLbls>
          <c:showLegendKey val="0"/>
          <c:showVal val="0"/>
          <c:showCatName val="0"/>
          <c:showSerName val="0"/>
          <c:showPercent val="0"/>
          <c:showBubbleSize val="0"/>
        </c:dLbls>
        <c:gapWidth val="14"/>
        <c:overlap val="-59"/>
        <c:axId val="55940224"/>
        <c:axId val="55941760"/>
      </c:barChart>
      <c:catAx>
        <c:axId val="55940224"/>
        <c:scaling>
          <c:orientation val="minMax"/>
        </c:scaling>
        <c:delete val="0"/>
        <c:axPos val="l"/>
        <c:numFmt formatCode="General" sourceLinked="1"/>
        <c:majorTickMark val="out"/>
        <c:minorTickMark val="none"/>
        <c:tickLblPos val="nextTo"/>
        <c:txPr>
          <a:bodyPr rot="0" vert="horz"/>
          <a:lstStyle/>
          <a:p>
            <a:pPr>
              <a:defRPr sz="1400">
                <a:latin typeface="Calibri (Body)"/>
              </a:defRPr>
            </a:pPr>
            <a:endParaRPr lang="en-US"/>
          </a:p>
        </c:txPr>
        <c:crossAx val="55941760"/>
        <c:crosses val="autoZero"/>
        <c:auto val="1"/>
        <c:lblAlgn val="ctr"/>
        <c:lblOffset val="100"/>
        <c:noMultiLvlLbl val="0"/>
      </c:catAx>
      <c:valAx>
        <c:axId val="55941760"/>
        <c:scaling>
          <c:orientation val="minMax"/>
        </c:scaling>
        <c:delete val="1"/>
        <c:axPos val="b"/>
        <c:numFmt formatCode="&quot;$&quot;#,##0" sourceLinked="0"/>
        <c:majorTickMark val="out"/>
        <c:minorTickMark val="none"/>
        <c:tickLblPos val="nextTo"/>
        <c:crossAx val="55940224"/>
        <c:crosses val="autoZero"/>
        <c:crossBetween val="between"/>
      </c:valAx>
    </c:plotArea>
    <c:plotVisOnly val="1"/>
    <c:dispBlanksAs val="gap"/>
    <c:showDLblsOverMax val="0"/>
  </c:chart>
  <c:spPr>
    <a:noFill/>
    <a:ln>
      <a:noFill/>
    </a:ln>
  </c:spPr>
  <c:txPr>
    <a:bodyPr/>
    <a:lstStyle/>
    <a:p>
      <a:pPr>
        <a:defRPr sz="20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205555555555558"/>
          <c:y val="2.5342632006049665E-2"/>
          <c:w val="0.57710870516185475"/>
          <c:h val="0.80625183892650998"/>
        </c:manualLayout>
      </c:layout>
      <c:barChart>
        <c:barDir val="bar"/>
        <c:grouping val="clustered"/>
        <c:varyColors val="0"/>
        <c:ser>
          <c:idx val="0"/>
          <c:order val="0"/>
          <c:tx>
            <c:strRef>
              <c:f>Chart4!$C$1</c:f>
              <c:strCache>
                <c:ptCount val="1"/>
                <c:pt idx="0">
                  <c:v>Pop Count</c:v>
                </c:pt>
              </c:strCache>
            </c:strRef>
          </c:tx>
          <c:spPr>
            <a:solidFill>
              <a:schemeClr val="bg1">
                <a:lumMod val="65000"/>
              </a:schemeClr>
            </a:solidFill>
          </c:spPr>
          <c:invertIfNegative val="0"/>
          <c:dLbls>
            <c:dLbl>
              <c:idx val="2"/>
              <c:layout>
                <c:manualLayout>
                  <c:x val="-2.5943007909961829E-2"/>
                  <c:y val="1.2293563409831261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1391039571053814"/>
                      <c:h val="0.10991429173461932"/>
                    </c:manualLayout>
                  </c15:layout>
                </c:ext>
                <c:ext xmlns:c16="http://schemas.microsoft.com/office/drawing/2014/chart" uri="{C3380CC4-5D6E-409C-BE32-E72D297353CC}">
                  <c16:uniqueId val="{00000000-0245-469E-8A2D-356632F41AE6}"/>
                </c:ext>
              </c:extLst>
            </c:dLbl>
            <c:dLbl>
              <c:idx val="7"/>
              <c:dLblPos val="outEnd"/>
              <c:showLegendKey val="0"/>
              <c:showVal val="1"/>
              <c:showCatName val="0"/>
              <c:showSerName val="0"/>
              <c:showPercent val="0"/>
              <c:showBubbleSize val="0"/>
              <c:extLst>
                <c:ext xmlns:c15="http://schemas.microsoft.com/office/drawing/2012/chart" uri="{CE6537A1-D6FC-4f65-9D91-7224C49458BB}">
                  <c15:layout>
                    <c:manualLayout>
                      <c:w val="0.24859208860021739"/>
                      <c:h val="0.1161594219468136"/>
                    </c:manualLayout>
                  </c15:layout>
                </c:ext>
                <c:ext xmlns:c16="http://schemas.microsoft.com/office/drawing/2014/chart" uri="{C3380CC4-5D6E-409C-BE32-E72D297353CC}">
                  <c16:uniqueId val="{00000001-0245-469E-8A2D-356632F41AE6}"/>
                </c:ext>
              </c:extLst>
            </c:dLbl>
            <c:dLbl>
              <c:idx val="11"/>
              <c:layout>
                <c:manualLayout>
                  <c:x val="-1.2970686852369576E-2"/>
                  <c:y val="1.2293563409831261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3089277039866027"/>
                      <c:h val="0.10991429173461932"/>
                    </c:manualLayout>
                  </c15:layout>
                </c:ext>
                <c:ext xmlns:c16="http://schemas.microsoft.com/office/drawing/2014/chart" uri="{C3380CC4-5D6E-409C-BE32-E72D297353CC}">
                  <c16:uniqueId val="{00000002-0245-469E-8A2D-356632F41AE6}"/>
                </c:ext>
              </c:extLst>
            </c:dLbl>
            <c:numFmt formatCode="#,###;#,###" sourceLinked="0"/>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Chart4!$A$2:$A$16</c:f>
              <c:strCache>
                <c:ptCount val="15"/>
                <c:pt idx="0">
                  <c:v>P002A</c:v>
                </c:pt>
                <c:pt idx="1">
                  <c:v>Q002</c:v>
                </c:pt>
                <c:pt idx="2">
                  <c:v>Q003A</c:v>
                </c:pt>
                <c:pt idx="3">
                  <c:v>S004C</c:v>
                </c:pt>
                <c:pt idx="4">
                  <c:v>E002C</c:v>
                </c:pt>
                <c:pt idx="5">
                  <c:v>A002C</c:v>
                </c:pt>
                <c:pt idx="6">
                  <c:v>S002A</c:v>
                </c:pt>
                <c:pt idx="7">
                  <c:v>S001</c:v>
                </c:pt>
                <c:pt idx="8">
                  <c:v>I002C</c:v>
                </c:pt>
                <c:pt idx="9">
                  <c:v>S003A</c:v>
                </c:pt>
                <c:pt idx="10">
                  <c:v>D002A</c:v>
                </c:pt>
                <c:pt idx="11">
                  <c:v>Q007</c:v>
                </c:pt>
                <c:pt idx="12">
                  <c:v>N002</c:v>
                </c:pt>
                <c:pt idx="13">
                  <c:v>A003C</c:v>
                </c:pt>
                <c:pt idx="14">
                  <c:v>D001A</c:v>
                </c:pt>
              </c:strCache>
            </c:strRef>
          </c:cat>
          <c:val>
            <c:numRef>
              <c:f>Chart4!$K$2:$K$16</c:f>
              <c:numCache>
                <c:formatCode>#,###;#,###</c:formatCode>
                <c:ptCount val="15"/>
                <c:pt idx="0">
                  <c:v>-7146</c:v>
                </c:pt>
                <c:pt idx="1">
                  <c:v>-4766</c:v>
                </c:pt>
                <c:pt idx="2">
                  <c:v>-12676</c:v>
                </c:pt>
                <c:pt idx="3">
                  <c:v>-3170</c:v>
                </c:pt>
                <c:pt idx="4">
                  <c:v>-4929</c:v>
                </c:pt>
                <c:pt idx="5">
                  <c:v>-3412</c:v>
                </c:pt>
                <c:pt idx="6">
                  <c:v>-822</c:v>
                </c:pt>
                <c:pt idx="7">
                  <c:v>-23089</c:v>
                </c:pt>
                <c:pt idx="8">
                  <c:v>-6320</c:v>
                </c:pt>
                <c:pt idx="9">
                  <c:v>-1347</c:v>
                </c:pt>
                <c:pt idx="10">
                  <c:v>-3619</c:v>
                </c:pt>
                <c:pt idx="11">
                  <c:v>-34554</c:v>
                </c:pt>
                <c:pt idx="12">
                  <c:v>-557</c:v>
                </c:pt>
                <c:pt idx="13">
                  <c:v>-3233</c:v>
                </c:pt>
                <c:pt idx="14">
                  <c:v>-2090</c:v>
                </c:pt>
              </c:numCache>
            </c:numRef>
          </c:val>
          <c:extLst>
            <c:ext xmlns:c16="http://schemas.microsoft.com/office/drawing/2014/chart" uri="{C3380CC4-5D6E-409C-BE32-E72D297353CC}">
              <c16:uniqueId val="{00000003-0245-469E-8A2D-356632F41AE6}"/>
            </c:ext>
          </c:extLst>
        </c:ser>
        <c:dLbls>
          <c:showLegendKey val="0"/>
          <c:showVal val="0"/>
          <c:showCatName val="0"/>
          <c:showSerName val="0"/>
          <c:showPercent val="0"/>
          <c:showBubbleSize val="0"/>
        </c:dLbls>
        <c:gapWidth val="14"/>
        <c:overlap val="-59"/>
        <c:axId val="55961856"/>
        <c:axId val="55963648"/>
      </c:barChart>
      <c:catAx>
        <c:axId val="55961856"/>
        <c:scaling>
          <c:orientation val="minMax"/>
        </c:scaling>
        <c:delete val="0"/>
        <c:axPos val="l"/>
        <c:numFmt formatCode="General" sourceLinked="1"/>
        <c:majorTickMark val="none"/>
        <c:minorTickMark val="none"/>
        <c:tickLblPos val="high"/>
        <c:crossAx val="55963648"/>
        <c:crosses val="autoZero"/>
        <c:auto val="1"/>
        <c:lblAlgn val="ctr"/>
        <c:lblOffset val="100"/>
        <c:noMultiLvlLbl val="0"/>
      </c:catAx>
      <c:valAx>
        <c:axId val="55963648"/>
        <c:scaling>
          <c:orientation val="minMax"/>
        </c:scaling>
        <c:delete val="1"/>
        <c:axPos val="b"/>
        <c:numFmt formatCode="#,###;#,###" sourceLinked="1"/>
        <c:majorTickMark val="out"/>
        <c:minorTickMark val="none"/>
        <c:tickLblPos val="nextTo"/>
        <c:crossAx val="55961856"/>
        <c:crosses val="autoZero"/>
        <c:crossBetween val="between"/>
      </c:valAx>
    </c:plotArea>
    <c:plotVisOnly val="1"/>
    <c:dispBlanksAs val="gap"/>
    <c:showDLblsOverMax val="0"/>
  </c:chart>
  <c:spPr>
    <a:noFill/>
    <a:ln>
      <a:noFill/>
    </a:ln>
  </c:spPr>
  <c:txPr>
    <a:bodyPr/>
    <a:lstStyle/>
    <a:p>
      <a:pPr>
        <a:defRPr sz="1200">
          <a:latin typeface="Calibri (Body)"/>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2"/>
          <c:order val="0"/>
          <c:tx>
            <c:v>First wave</c:v>
          </c:tx>
          <c:spPr>
            <a:solidFill>
              <a:schemeClr val="bg1">
                <a:lumMod val="85000"/>
              </a:schemeClr>
            </a:solidFill>
            <a:ln>
              <a:noFill/>
            </a:ln>
            <a:effectLst/>
          </c:spPr>
          <c:cat>
            <c:numRef>
              <c:f>'Figure 1 ws'!$I$21:$I$387</c:f>
              <c:numCache>
                <c:formatCode>m/d/yyyy</c:formatCode>
                <c:ptCount val="367"/>
                <c:pt idx="0">
                  <c:v>43899</c:v>
                </c:pt>
                <c:pt idx="1">
                  <c:v>43900</c:v>
                </c:pt>
                <c:pt idx="2">
                  <c:v>43901</c:v>
                </c:pt>
                <c:pt idx="3">
                  <c:v>43902</c:v>
                </c:pt>
                <c:pt idx="4">
                  <c:v>43903</c:v>
                </c:pt>
                <c:pt idx="5">
                  <c:v>43904</c:v>
                </c:pt>
                <c:pt idx="6">
                  <c:v>43905</c:v>
                </c:pt>
                <c:pt idx="7">
                  <c:v>43906</c:v>
                </c:pt>
                <c:pt idx="8">
                  <c:v>43907</c:v>
                </c:pt>
                <c:pt idx="9">
                  <c:v>43908</c:v>
                </c:pt>
                <c:pt idx="10">
                  <c:v>43909</c:v>
                </c:pt>
                <c:pt idx="11">
                  <c:v>43910</c:v>
                </c:pt>
                <c:pt idx="12">
                  <c:v>43911</c:v>
                </c:pt>
                <c:pt idx="13">
                  <c:v>43912</c:v>
                </c:pt>
                <c:pt idx="14">
                  <c:v>43913</c:v>
                </c:pt>
                <c:pt idx="15">
                  <c:v>43914</c:v>
                </c:pt>
                <c:pt idx="16">
                  <c:v>43915</c:v>
                </c:pt>
                <c:pt idx="17">
                  <c:v>43916</c:v>
                </c:pt>
                <c:pt idx="18">
                  <c:v>43917</c:v>
                </c:pt>
                <c:pt idx="19">
                  <c:v>43918</c:v>
                </c:pt>
                <c:pt idx="20">
                  <c:v>43919</c:v>
                </c:pt>
                <c:pt idx="21">
                  <c:v>43920</c:v>
                </c:pt>
                <c:pt idx="22">
                  <c:v>43921</c:v>
                </c:pt>
                <c:pt idx="23">
                  <c:v>43922</c:v>
                </c:pt>
                <c:pt idx="24">
                  <c:v>43923</c:v>
                </c:pt>
                <c:pt idx="25">
                  <c:v>43924</c:v>
                </c:pt>
                <c:pt idx="26">
                  <c:v>43925</c:v>
                </c:pt>
                <c:pt idx="27">
                  <c:v>43926</c:v>
                </c:pt>
                <c:pt idx="28">
                  <c:v>43927</c:v>
                </c:pt>
                <c:pt idx="29">
                  <c:v>43928</c:v>
                </c:pt>
                <c:pt idx="30">
                  <c:v>43929</c:v>
                </c:pt>
                <c:pt idx="31">
                  <c:v>43930</c:v>
                </c:pt>
                <c:pt idx="32">
                  <c:v>43931</c:v>
                </c:pt>
                <c:pt idx="33">
                  <c:v>43932</c:v>
                </c:pt>
                <c:pt idx="34">
                  <c:v>43933</c:v>
                </c:pt>
                <c:pt idx="35">
                  <c:v>43934</c:v>
                </c:pt>
                <c:pt idx="36">
                  <c:v>43935</c:v>
                </c:pt>
                <c:pt idx="37">
                  <c:v>43936</c:v>
                </c:pt>
                <c:pt idx="38">
                  <c:v>43937</c:v>
                </c:pt>
                <c:pt idx="39">
                  <c:v>43938</c:v>
                </c:pt>
                <c:pt idx="40">
                  <c:v>43939</c:v>
                </c:pt>
                <c:pt idx="41">
                  <c:v>43940</c:v>
                </c:pt>
                <c:pt idx="42">
                  <c:v>43941</c:v>
                </c:pt>
                <c:pt idx="43">
                  <c:v>43942</c:v>
                </c:pt>
                <c:pt idx="44">
                  <c:v>43943</c:v>
                </c:pt>
                <c:pt idx="45">
                  <c:v>43944</c:v>
                </c:pt>
                <c:pt idx="46">
                  <c:v>43945</c:v>
                </c:pt>
                <c:pt idx="47">
                  <c:v>43946</c:v>
                </c:pt>
                <c:pt idx="48">
                  <c:v>43947</c:v>
                </c:pt>
                <c:pt idx="49">
                  <c:v>43948</c:v>
                </c:pt>
                <c:pt idx="50">
                  <c:v>43949</c:v>
                </c:pt>
                <c:pt idx="51">
                  <c:v>43950</c:v>
                </c:pt>
                <c:pt idx="52">
                  <c:v>43951</c:v>
                </c:pt>
                <c:pt idx="53">
                  <c:v>43952</c:v>
                </c:pt>
                <c:pt idx="54">
                  <c:v>43953</c:v>
                </c:pt>
                <c:pt idx="55">
                  <c:v>43954</c:v>
                </c:pt>
                <c:pt idx="56">
                  <c:v>43955</c:v>
                </c:pt>
                <c:pt idx="57">
                  <c:v>43956</c:v>
                </c:pt>
                <c:pt idx="58">
                  <c:v>43957</c:v>
                </c:pt>
                <c:pt idx="59">
                  <c:v>43958</c:v>
                </c:pt>
                <c:pt idx="60">
                  <c:v>43959</c:v>
                </c:pt>
                <c:pt idx="61">
                  <c:v>43960</c:v>
                </c:pt>
                <c:pt idx="62">
                  <c:v>43961</c:v>
                </c:pt>
                <c:pt idx="63">
                  <c:v>43962</c:v>
                </c:pt>
                <c:pt idx="64">
                  <c:v>43963</c:v>
                </c:pt>
                <c:pt idx="65">
                  <c:v>43964</c:v>
                </c:pt>
                <c:pt idx="66">
                  <c:v>43965</c:v>
                </c:pt>
                <c:pt idx="67">
                  <c:v>43966</c:v>
                </c:pt>
                <c:pt idx="68">
                  <c:v>43967</c:v>
                </c:pt>
                <c:pt idx="69">
                  <c:v>43968</c:v>
                </c:pt>
                <c:pt idx="70">
                  <c:v>43969</c:v>
                </c:pt>
                <c:pt idx="71">
                  <c:v>43970</c:v>
                </c:pt>
                <c:pt idx="72">
                  <c:v>43971</c:v>
                </c:pt>
                <c:pt idx="73">
                  <c:v>43972</c:v>
                </c:pt>
                <c:pt idx="74">
                  <c:v>43973</c:v>
                </c:pt>
                <c:pt idx="75">
                  <c:v>43974</c:v>
                </c:pt>
                <c:pt idx="76">
                  <c:v>43975</c:v>
                </c:pt>
                <c:pt idx="77">
                  <c:v>43976</c:v>
                </c:pt>
                <c:pt idx="78">
                  <c:v>43977</c:v>
                </c:pt>
                <c:pt idx="79">
                  <c:v>43978</c:v>
                </c:pt>
                <c:pt idx="80">
                  <c:v>43979</c:v>
                </c:pt>
                <c:pt idx="81">
                  <c:v>43980</c:v>
                </c:pt>
                <c:pt idx="82">
                  <c:v>43981</c:v>
                </c:pt>
                <c:pt idx="83">
                  <c:v>43982</c:v>
                </c:pt>
                <c:pt idx="84">
                  <c:v>43983</c:v>
                </c:pt>
                <c:pt idx="85">
                  <c:v>43984</c:v>
                </c:pt>
                <c:pt idx="86">
                  <c:v>43985</c:v>
                </c:pt>
                <c:pt idx="87">
                  <c:v>43986</c:v>
                </c:pt>
                <c:pt idx="88">
                  <c:v>43987</c:v>
                </c:pt>
                <c:pt idx="89">
                  <c:v>43988</c:v>
                </c:pt>
                <c:pt idx="90">
                  <c:v>43989</c:v>
                </c:pt>
                <c:pt idx="91">
                  <c:v>43990</c:v>
                </c:pt>
                <c:pt idx="92">
                  <c:v>43991</c:v>
                </c:pt>
                <c:pt idx="93">
                  <c:v>43992</c:v>
                </c:pt>
                <c:pt idx="94">
                  <c:v>43993</c:v>
                </c:pt>
                <c:pt idx="95">
                  <c:v>43994</c:v>
                </c:pt>
                <c:pt idx="96">
                  <c:v>43995</c:v>
                </c:pt>
                <c:pt idx="97">
                  <c:v>43996</c:v>
                </c:pt>
                <c:pt idx="98">
                  <c:v>43997</c:v>
                </c:pt>
                <c:pt idx="99">
                  <c:v>43998</c:v>
                </c:pt>
                <c:pt idx="100">
                  <c:v>43999</c:v>
                </c:pt>
                <c:pt idx="101">
                  <c:v>44000</c:v>
                </c:pt>
                <c:pt idx="102">
                  <c:v>44001</c:v>
                </c:pt>
                <c:pt idx="103">
                  <c:v>44002</c:v>
                </c:pt>
                <c:pt idx="104">
                  <c:v>44003</c:v>
                </c:pt>
                <c:pt idx="105">
                  <c:v>44004</c:v>
                </c:pt>
                <c:pt idx="106">
                  <c:v>44005</c:v>
                </c:pt>
                <c:pt idx="107">
                  <c:v>44006</c:v>
                </c:pt>
                <c:pt idx="108">
                  <c:v>44007</c:v>
                </c:pt>
                <c:pt idx="109">
                  <c:v>44008</c:v>
                </c:pt>
                <c:pt idx="110">
                  <c:v>44009</c:v>
                </c:pt>
                <c:pt idx="111">
                  <c:v>44010</c:v>
                </c:pt>
                <c:pt idx="112">
                  <c:v>44011</c:v>
                </c:pt>
                <c:pt idx="113">
                  <c:v>44012</c:v>
                </c:pt>
                <c:pt idx="114">
                  <c:v>44013</c:v>
                </c:pt>
                <c:pt idx="115">
                  <c:v>44014</c:v>
                </c:pt>
                <c:pt idx="116">
                  <c:v>44015</c:v>
                </c:pt>
                <c:pt idx="117">
                  <c:v>44016</c:v>
                </c:pt>
                <c:pt idx="118">
                  <c:v>44017</c:v>
                </c:pt>
                <c:pt idx="119">
                  <c:v>44018</c:v>
                </c:pt>
                <c:pt idx="120">
                  <c:v>44019</c:v>
                </c:pt>
                <c:pt idx="121">
                  <c:v>44020</c:v>
                </c:pt>
                <c:pt idx="122">
                  <c:v>44021</c:v>
                </c:pt>
                <c:pt idx="123">
                  <c:v>44022</c:v>
                </c:pt>
                <c:pt idx="124">
                  <c:v>44023</c:v>
                </c:pt>
                <c:pt idx="125">
                  <c:v>44024</c:v>
                </c:pt>
                <c:pt idx="126">
                  <c:v>44025</c:v>
                </c:pt>
                <c:pt idx="127">
                  <c:v>44026</c:v>
                </c:pt>
                <c:pt idx="128">
                  <c:v>44027</c:v>
                </c:pt>
                <c:pt idx="129">
                  <c:v>44028</c:v>
                </c:pt>
                <c:pt idx="130">
                  <c:v>44029</c:v>
                </c:pt>
                <c:pt idx="131">
                  <c:v>44030</c:v>
                </c:pt>
                <c:pt idx="132">
                  <c:v>44031</c:v>
                </c:pt>
                <c:pt idx="133">
                  <c:v>44032</c:v>
                </c:pt>
                <c:pt idx="134">
                  <c:v>44033</c:v>
                </c:pt>
                <c:pt idx="135">
                  <c:v>44034</c:v>
                </c:pt>
                <c:pt idx="136">
                  <c:v>44035</c:v>
                </c:pt>
                <c:pt idx="137">
                  <c:v>44036</c:v>
                </c:pt>
                <c:pt idx="138">
                  <c:v>44037</c:v>
                </c:pt>
                <c:pt idx="139">
                  <c:v>44038</c:v>
                </c:pt>
                <c:pt idx="140">
                  <c:v>44039</c:v>
                </c:pt>
                <c:pt idx="141">
                  <c:v>44040</c:v>
                </c:pt>
                <c:pt idx="142">
                  <c:v>44041</c:v>
                </c:pt>
                <c:pt idx="143">
                  <c:v>44042</c:v>
                </c:pt>
                <c:pt idx="144">
                  <c:v>44043</c:v>
                </c:pt>
                <c:pt idx="145">
                  <c:v>44044</c:v>
                </c:pt>
                <c:pt idx="146">
                  <c:v>44045</c:v>
                </c:pt>
                <c:pt idx="147">
                  <c:v>44046</c:v>
                </c:pt>
                <c:pt idx="148">
                  <c:v>44047</c:v>
                </c:pt>
                <c:pt idx="149">
                  <c:v>44048</c:v>
                </c:pt>
                <c:pt idx="150">
                  <c:v>44049</c:v>
                </c:pt>
                <c:pt idx="151">
                  <c:v>44050</c:v>
                </c:pt>
                <c:pt idx="152">
                  <c:v>44051</c:v>
                </c:pt>
                <c:pt idx="153">
                  <c:v>44052</c:v>
                </c:pt>
                <c:pt idx="154">
                  <c:v>44053</c:v>
                </c:pt>
                <c:pt idx="155">
                  <c:v>44054</c:v>
                </c:pt>
                <c:pt idx="156">
                  <c:v>44055</c:v>
                </c:pt>
                <c:pt idx="157">
                  <c:v>44056</c:v>
                </c:pt>
                <c:pt idx="158">
                  <c:v>44057</c:v>
                </c:pt>
                <c:pt idx="159">
                  <c:v>44058</c:v>
                </c:pt>
                <c:pt idx="160">
                  <c:v>44059</c:v>
                </c:pt>
                <c:pt idx="161">
                  <c:v>44060</c:v>
                </c:pt>
                <c:pt idx="162">
                  <c:v>44061</c:v>
                </c:pt>
                <c:pt idx="163">
                  <c:v>44062</c:v>
                </c:pt>
                <c:pt idx="164">
                  <c:v>44063</c:v>
                </c:pt>
                <c:pt idx="165">
                  <c:v>44064</c:v>
                </c:pt>
                <c:pt idx="166">
                  <c:v>44065</c:v>
                </c:pt>
                <c:pt idx="167">
                  <c:v>44066</c:v>
                </c:pt>
                <c:pt idx="168">
                  <c:v>44067</c:v>
                </c:pt>
                <c:pt idx="169">
                  <c:v>44068</c:v>
                </c:pt>
                <c:pt idx="170">
                  <c:v>44069</c:v>
                </c:pt>
                <c:pt idx="171">
                  <c:v>44070</c:v>
                </c:pt>
                <c:pt idx="172">
                  <c:v>44071</c:v>
                </c:pt>
                <c:pt idx="173">
                  <c:v>44072</c:v>
                </c:pt>
                <c:pt idx="174">
                  <c:v>44073</c:v>
                </c:pt>
                <c:pt idx="175">
                  <c:v>44074</c:v>
                </c:pt>
                <c:pt idx="176">
                  <c:v>44075</c:v>
                </c:pt>
                <c:pt idx="177">
                  <c:v>44076</c:v>
                </c:pt>
                <c:pt idx="178">
                  <c:v>44077</c:v>
                </c:pt>
                <c:pt idx="179">
                  <c:v>44078</c:v>
                </c:pt>
                <c:pt idx="180">
                  <c:v>44079</c:v>
                </c:pt>
                <c:pt idx="181">
                  <c:v>44080</c:v>
                </c:pt>
                <c:pt idx="182">
                  <c:v>44081</c:v>
                </c:pt>
                <c:pt idx="183">
                  <c:v>44082</c:v>
                </c:pt>
                <c:pt idx="184">
                  <c:v>44083</c:v>
                </c:pt>
                <c:pt idx="185">
                  <c:v>44084</c:v>
                </c:pt>
                <c:pt idx="186">
                  <c:v>44085</c:v>
                </c:pt>
                <c:pt idx="187">
                  <c:v>44086</c:v>
                </c:pt>
                <c:pt idx="188">
                  <c:v>44087</c:v>
                </c:pt>
                <c:pt idx="189">
                  <c:v>44088</c:v>
                </c:pt>
                <c:pt idx="190">
                  <c:v>44089</c:v>
                </c:pt>
                <c:pt idx="191">
                  <c:v>44090</c:v>
                </c:pt>
                <c:pt idx="192">
                  <c:v>44091</c:v>
                </c:pt>
                <c:pt idx="193">
                  <c:v>44092</c:v>
                </c:pt>
                <c:pt idx="194">
                  <c:v>44093</c:v>
                </c:pt>
                <c:pt idx="195">
                  <c:v>44094</c:v>
                </c:pt>
                <c:pt idx="196">
                  <c:v>44095</c:v>
                </c:pt>
                <c:pt idx="197">
                  <c:v>44096</c:v>
                </c:pt>
                <c:pt idx="198">
                  <c:v>44097</c:v>
                </c:pt>
                <c:pt idx="199">
                  <c:v>44098</c:v>
                </c:pt>
                <c:pt idx="200">
                  <c:v>44099</c:v>
                </c:pt>
                <c:pt idx="201">
                  <c:v>44100</c:v>
                </c:pt>
                <c:pt idx="202">
                  <c:v>44101</c:v>
                </c:pt>
                <c:pt idx="203">
                  <c:v>44102</c:v>
                </c:pt>
                <c:pt idx="204">
                  <c:v>44103</c:v>
                </c:pt>
                <c:pt idx="205">
                  <c:v>44104</c:v>
                </c:pt>
                <c:pt idx="206">
                  <c:v>44105</c:v>
                </c:pt>
                <c:pt idx="207">
                  <c:v>44106</c:v>
                </c:pt>
                <c:pt idx="208">
                  <c:v>44107</c:v>
                </c:pt>
                <c:pt idx="209">
                  <c:v>44108</c:v>
                </c:pt>
                <c:pt idx="210">
                  <c:v>44109</c:v>
                </c:pt>
                <c:pt idx="211">
                  <c:v>44110</c:v>
                </c:pt>
                <c:pt idx="212">
                  <c:v>44111</c:v>
                </c:pt>
                <c:pt idx="213">
                  <c:v>44112</c:v>
                </c:pt>
                <c:pt idx="214">
                  <c:v>44113</c:v>
                </c:pt>
                <c:pt idx="215">
                  <c:v>44114</c:v>
                </c:pt>
                <c:pt idx="216">
                  <c:v>44115</c:v>
                </c:pt>
                <c:pt idx="217">
                  <c:v>44116</c:v>
                </c:pt>
                <c:pt idx="218">
                  <c:v>44117</c:v>
                </c:pt>
                <c:pt idx="219">
                  <c:v>44118</c:v>
                </c:pt>
                <c:pt idx="220">
                  <c:v>44119</c:v>
                </c:pt>
                <c:pt idx="221">
                  <c:v>44120</c:v>
                </c:pt>
                <c:pt idx="222">
                  <c:v>44121</c:v>
                </c:pt>
                <c:pt idx="223">
                  <c:v>44122</c:v>
                </c:pt>
                <c:pt idx="224">
                  <c:v>44123</c:v>
                </c:pt>
                <c:pt idx="225">
                  <c:v>44124</c:v>
                </c:pt>
                <c:pt idx="226">
                  <c:v>44125</c:v>
                </c:pt>
                <c:pt idx="227">
                  <c:v>44126</c:v>
                </c:pt>
                <c:pt idx="228">
                  <c:v>44127</c:v>
                </c:pt>
                <c:pt idx="229">
                  <c:v>44128</c:v>
                </c:pt>
                <c:pt idx="230">
                  <c:v>44129</c:v>
                </c:pt>
                <c:pt idx="231">
                  <c:v>44130</c:v>
                </c:pt>
                <c:pt idx="232">
                  <c:v>44131</c:v>
                </c:pt>
                <c:pt idx="233">
                  <c:v>44132</c:v>
                </c:pt>
                <c:pt idx="234">
                  <c:v>44133</c:v>
                </c:pt>
                <c:pt idx="235">
                  <c:v>44134</c:v>
                </c:pt>
                <c:pt idx="236">
                  <c:v>44135</c:v>
                </c:pt>
                <c:pt idx="237">
                  <c:v>44136</c:v>
                </c:pt>
                <c:pt idx="238">
                  <c:v>44137</c:v>
                </c:pt>
                <c:pt idx="239">
                  <c:v>44138</c:v>
                </c:pt>
                <c:pt idx="240">
                  <c:v>44139</c:v>
                </c:pt>
                <c:pt idx="241">
                  <c:v>44140</c:v>
                </c:pt>
                <c:pt idx="242">
                  <c:v>44141</c:v>
                </c:pt>
                <c:pt idx="243">
                  <c:v>44142</c:v>
                </c:pt>
                <c:pt idx="244">
                  <c:v>44143</c:v>
                </c:pt>
                <c:pt idx="245">
                  <c:v>44144</c:v>
                </c:pt>
                <c:pt idx="246">
                  <c:v>44145</c:v>
                </c:pt>
                <c:pt idx="247">
                  <c:v>44146</c:v>
                </c:pt>
                <c:pt idx="248">
                  <c:v>44147</c:v>
                </c:pt>
                <c:pt idx="249">
                  <c:v>44148</c:v>
                </c:pt>
                <c:pt idx="250">
                  <c:v>44149</c:v>
                </c:pt>
                <c:pt idx="251">
                  <c:v>44150</c:v>
                </c:pt>
                <c:pt idx="252">
                  <c:v>44151</c:v>
                </c:pt>
                <c:pt idx="253">
                  <c:v>44152</c:v>
                </c:pt>
                <c:pt idx="254">
                  <c:v>44153</c:v>
                </c:pt>
                <c:pt idx="255">
                  <c:v>44154</c:v>
                </c:pt>
                <c:pt idx="256">
                  <c:v>44155</c:v>
                </c:pt>
                <c:pt idx="257">
                  <c:v>44156</c:v>
                </c:pt>
                <c:pt idx="258">
                  <c:v>44157</c:v>
                </c:pt>
                <c:pt idx="259">
                  <c:v>44158</c:v>
                </c:pt>
                <c:pt idx="260">
                  <c:v>44159</c:v>
                </c:pt>
                <c:pt idx="261">
                  <c:v>44160</c:v>
                </c:pt>
                <c:pt idx="262">
                  <c:v>44161</c:v>
                </c:pt>
                <c:pt idx="263">
                  <c:v>44162</c:v>
                </c:pt>
                <c:pt idx="264">
                  <c:v>44163</c:v>
                </c:pt>
                <c:pt idx="265">
                  <c:v>44164</c:v>
                </c:pt>
                <c:pt idx="266">
                  <c:v>44165</c:v>
                </c:pt>
                <c:pt idx="267">
                  <c:v>44166</c:v>
                </c:pt>
                <c:pt idx="268">
                  <c:v>44167</c:v>
                </c:pt>
                <c:pt idx="269">
                  <c:v>44168</c:v>
                </c:pt>
                <c:pt idx="270">
                  <c:v>44169</c:v>
                </c:pt>
                <c:pt idx="271">
                  <c:v>44170</c:v>
                </c:pt>
                <c:pt idx="272">
                  <c:v>44171</c:v>
                </c:pt>
                <c:pt idx="273">
                  <c:v>44172</c:v>
                </c:pt>
                <c:pt idx="274">
                  <c:v>44173</c:v>
                </c:pt>
                <c:pt idx="275">
                  <c:v>44174</c:v>
                </c:pt>
                <c:pt idx="276">
                  <c:v>44175</c:v>
                </c:pt>
                <c:pt idx="277">
                  <c:v>44176</c:v>
                </c:pt>
                <c:pt idx="278">
                  <c:v>44177</c:v>
                </c:pt>
                <c:pt idx="279">
                  <c:v>44178</c:v>
                </c:pt>
                <c:pt idx="280">
                  <c:v>44179</c:v>
                </c:pt>
                <c:pt idx="281">
                  <c:v>44180</c:v>
                </c:pt>
                <c:pt idx="282">
                  <c:v>44181</c:v>
                </c:pt>
                <c:pt idx="283">
                  <c:v>44182</c:v>
                </c:pt>
                <c:pt idx="284">
                  <c:v>44183</c:v>
                </c:pt>
                <c:pt idx="285">
                  <c:v>44184</c:v>
                </c:pt>
                <c:pt idx="286">
                  <c:v>44185</c:v>
                </c:pt>
                <c:pt idx="287">
                  <c:v>44186</c:v>
                </c:pt>
                <c:pt idx="288">
                  <c:v>44187</c:v>
                </c:pt>
                <c:pt idx="289">
                  <c:v>44188</c:v>
                </c:pt>
                <c:pt idx="290">
                  <c:v>44189</c:v>
                </c:pt>
                <c:pt idx="291">
                  <c:v>44190</c:v>
                </c:pt>
                <c:pt idx="292">
                  <c:v>44191</c:v>
                </c:pt>
                <c:pt idx="293">
                  <c:v>44192</c:v>
                </c:pt>
                <c:pt idx="294">
                  <c:v>44193</c:v>
                </c:pt>
                <c:pt idx="295">
                  <c:v>44194</c:v>
                </c:pt>
                <c:pt idx="296">
                  <c:v>44195</c:v>
                </c:pt>
                <c:pt idx="297">
                  <c:v>44196</c:v>
                </c:pt>
                <c:pt idx="298">
                  <c:v>44197</c:v>
                </c:pt>
                <c:pt idx="299">
                  <c:v>44198</c:v>
                </c:pt>
                <c:pt idx="300">
                  <c:v>44199</c:v>
                </c:pt>
                <c:pt idx="301">
                  <c:v>44200</c:v>
                </c:pt>
                <c:pt idx="302">
                  <c:v>44201</c:v>
                </c:pt>
                <c:pt idx="303">
                  <c:v>44202</c:v>
                </c:pt>
                <c:pt idx="304">
                  <c:v>44203</c:v>
                </c:pt>
                <c:pt idx="305">
                  <c:v>44204</c:v>
                </c:pt>
                <c:pt idx="306">
                  <c:v>44205</c:v>
                </c:pt>
                <c:pt idx="307">
                  <c:v>44206</c:v>
                </c:pt>
                <c:pt idx="308">
                  <c:v>44207</c:v>
                </c:pt>
                <c:pt idx="309">
                  <c:v>44208</c:v>
                </c:pt>
                <c:pt idx="310">
                  <c:v>44209</c:v>
                </c:pt>
                <c:pt idx="311">
                  <c:v>44210</c:v>
                </c:pt>
                <c:pt idx="312">
                  <c:v>44211</c:v>
                </c:pt>
                <c:pt idx="313">
                  <c:v>44212</c:v>
                </c:pt>
                <c:pt idx="314">
                  <c:v>44213</c:v>
                </c:pt>
                <c:pt idx="315">
                  <c:v>44214</c:v>
                </c:pt>
                <c:pt idx="316">
                  <c:v>44215</c:v>
                </c:pt>
                <c:pt idx="317">
                  <c:v>44216</c:v>
                </c:pt>
                <c:pt idx="318">
                  <c:v>44217</c:v>
                </c:pt>
                <c:pt idx="319">
                  <c:v>44218</c:v>
                </c:pt>
                <c:pt idx="320">
                  <c:v>44219</c:v>
                </c:pt>
                <c:pt idx="321">
                  <c:v>44220</c:v>
                </c:pt>
                <c:pt idx="322">
                  <c:v>44221</c:v>
                </c:pt>
                <c:pt idx="323">
                  <c:v>44222</c:v>
                </c:pt>
                <c:pt idx="324">
                  <c:v>44223</c:v>
                </c:pt>
                <c:pt idx="325">
                  <c:v>44224</c:v>
                </c:pt>
                <c:pt idx="326">
                  <c:v>44225</c:v>
                </c:pt>
                <c:pt idx="327">
                  <c:v>44226</c:v>
                </c:pt>
                <c:pt idx="328">
                  <c:v>44227</c:v>
                </c:pt>
                <c:pt idx="329">
                  <c:v>44228</c:v>
                </c:pt>
                <c:pt idx="330">
                  <c:v>44229</c:v>
                </c:pt>
                <c:pt idx="331">
                  <c:v>44230</c:v>
                </c:pt>
                <c:pt idx="332">
                  <c:v>44231</c:v>
                </c:pt>
                <c:pt idx="333">
                  <c:v>44232</c:v>
                </c:pt>
                <c:pt idx="334">
                  <c:v>44233</c:v>
                </c:pt>
                <c:pt idx="335">
                  <c:v>44234</c:v>
                </c:pt>
                <c:pt idx="336">
                  <c:v>44235</c:v>
                </c:pt>
                <c:pt idx="337">
                  <c:v>44236</c:v>
                </c:pt>
                <c:pt idx="338">
                  <c:v>44237</c:v>
                </c:pt>
                <c:pt idx="339">
                  <c:v>44238</c:v>
                </c:pt>
                <c:pt idx="340">
                  <c:v>44239</c:v>
                </c:pt>
                <c:pt idx="341">
                  <c:v>44240</c:v>
                </c:pt>
                <c:pt idx="342">
                  <c:v>44241</c:v>
                </c:pt>
                <c:pt idx="343">
                  <c:v>44242</c:v>
                </c:pt>
                <c:pt idx="344">
                  <c:v>44243</c:v>
                </c:pt>
                <c:pt idx="345">
                  <c:v>44244</c:v>
                </c:pt>
                <c:pt idx="346">
                  <c:v>44245</c:v>
                </c:pt>
                <c:pt idx="347">
                  <c:v>44246</c:v>
                </c:pt>
                <c:pt idx="348">
                  <c:v>44247</c:v>
                </c:pt>
                <c:pt idx="349">
                  <c:v>44248</c:v>
                </c:pt>
                <c:pt idx="350">
                  <c:v>44249</c:v>
                </c:pt>
                <c:pt idx="351">
                  <c:v>44250</c:v>
                </c:pt>
                <c:pt idx="352">
                  <c:v>44251</c:v>
                </c:pt>
                <c:pt idx="353">
                  <c:v>44252</c:v>
                </c:pt>
                <c:pt idx="354">
                  <c:v>44253</c:v>
                </c:pt>
                <c:pt idx="355">
                  <c:v>44254</c:v>
                </c:pt>
                <c:pt idx="356">
                  <c:v>44255</c:v>
                </c:pt>
                <c:pt idx="357">
                  <c:v>44256</c:v>
                </c:pt>
                <c:pt idx="358">
                  <c:v>44257</c:v>
                </c:pt>
                <c:pt idx="359">
                  <c:v>44258</c:v>
                </c:pt>
                <c:pt idx="360">
                  <c:v>44259</c:v>
                </c:pt>
                <c:pt idx="361">
                  <c:v>44260</c:v>
                </c:pt>
                <c:pt idx="362">
                  <c:v>44261</c:v>
                </c:pt>
                <c:pt idx="363">
                  <c:v>44262</c:v>
                </c:pt>
                <c:pt idx="364">
                  <c:v>44263</c:v>
                </c:pt>
                <c:pt idx="365">
                  <c:v>44264</c:v>
                </c:pt>
                <c:pt idx="366">
                  <c:v>44265</c:v>
                </c:pt>
              </c:numCache>
            </c:numRef>
          </c:cat>
          <c:val>
            <c:numRef>
              <c:f>'Figure 1 ws'!$M$21:$M$387</c:f>
              <c:numCache>
                <c:formatCode>General</c:formatCode>
                <c:ptCount val="367"/>
                <c:pt idx="0">
                  <c:v>45</c:v>
                </c:pt>
                <c:pt idx="1">
                  <c:v>45</c:v>
                </c:pt>
                <c:pt idx="2">
                  <c:v>45</c:v>
                </c:pt>
                <c:pt idx="3">
                  <c:v>45</c:v>
                </c:pt>
                <c:pt idx="4">
                  <c:v>45</c:v>
                </c:pt>
                <c:pt idx="5">
                  <c:v>45</c:v>
                </c:pt>
                <c:pt idx="6">
                  <c:v>45</c:v>
                </c:pt>
                <c:pt idx="7">
                  <c:v>45</c:v>
                </c:pt>
                <c:pt idx="8">
                  <c:v>45</c:v>
                </c:pt>
                <c:pt idx="9">
                  <c:v>45</c:v>
                </c:pt>
                <c:pt idx="10">
                  <c:v>45</c:v>
                </c:pt>
                <c:pt idx="11">
                  <c:v>45</c:v>
                </c:pt>
                <c:pt idx="12">
                  <c:v>45</c:v>
                </c:pt>
                <c:pt idx="13">
                  <c:v>45</c:v>
                </c:pt>
                <c:pt idx="14">
                  <c:v>45</c:v>
                </c:pt>
                <c:pt idx="15">
                  <c:v>45</c:v>
                </c:pt>
                <c:pt idx="16">
                  <c:v>45</c:v>
                </c:pt>
                <c:pt idx="17">
                  <c:v>45</c:v>
                </c:pt>
                <c:pt idx="18">
                  <c:v>45</c:v>
                </c:pt>
                <c:pt idx="19">
                  <c:v>45</c:v>
                </c:pt>
                <c:pt idx="20">
                  <c:v>45</c:v>
                </c:pt>
                <c:pt idx="21">
                  <c:v>45</c:v>
                </c:pt>
                <c:pt idx="22">
                  <c:v>45</c:v>
                </c:pt>
                <c:pt idx="23">
                  <c:v>45</c:v>
                </c:pt>
                <c:pt idx="24">
                  <c:v>45</c:v>
                </c:pt>
                <c:pt idx="25">
                  <c:v>45</c:v>
                </c:pt>
                <c:pt idx="26">
                  <c:v>45</c:v>
                </c:pt>
                <c:pt idx="27">
                  <c:v>45</c:v>
                </c:pt>
                <c:pt idx="28">
                  <c:v>45</c:v>
                </c:pt>
                <c:pt idx="29">
                  <c:v>45</c:v>
                </c:pt>
                <c:pt idx="30">
                  <c:v>45</c:v>
                </c:pt>
                <c:pt idx="31">
                  <c:v>45</c:v>
                </c:pt>
                <c:pt idx="32">
                  <c:v>45</c:v>
                </c:pt>
                <c:pt idx="33">
                  <c:v>45</c:v>
                </c:pt>
                <c:pt idx="34">
                  <c:v>45</c:v>
                </c:pt>
                <c:pt idx="35">
                  <c:v>45</c:v>
                </c:pt>
                <c:pt idx="36">
                  <c:v>45</c:v>
                </c:pt>
                <c:pt idx="37">
                  <c:v>45</c:v>
                </c:pt>
                <c:pt idx="38">
                  <c:v>45</c:v>
                </c:pt>
                <c:pt idx="39">
                  <c:v>45</c:v>
                </c:pt>
                <c:pt idx="40">
                  <c:v>45</c:v>
                </c:pt>
                <c:pt idx="41">
                  <c:v>45</c:v>
                </c:pt>
                <c:pt idx="42">
                  <c:v>45</c:v>
                </c:pt>
                <c:pt idx="43">
                  <c:v>45</c:v>
                </c:pt>
                <c:pt idx="44">
                  <c:v>45</c:v>
                </c:pt>
                <c:pt idx="45">
                  <c:v>45</c:v>
                </c:pt>
                <c:pt idx="46">
                  <c:v>45</c:v>
                </c:pt>
                <c:pt idx="47">
                  <c:v>45</c:v>
                </c:pt>
                <c:pt idx="48">
                  <c:v>45</c:v>
                </c:pt>
                <c:pt idx="49">
                  <c:v>45</c:v>
                </c:pt>
                <c:pt idx="50">
                  <c:v>45</c:v>
                </c:pt>
                <c:pt idx="51">
                  <c:v>45</c:v>
                </c:pt>
                <c:pt idx="52">
                  <c:v>45</c:v>
                </c:pt>
                <c:pt idx="53">
                  <c:v>45</c:v>
                </c:pt>
                <c:pt idx="54">
                  <c:v>45</c:v>
                </c:pt>
                <c:pt idx="55">
                  <c:v>45</c:v>
                </c:pt>
                <c:pt idx="56">
                  <c:v>45</c:v>
                </c:pt>
                <c:pt idx="57">
                  <c:v>45</c:v>
                </c:pt>
                <c:pt idx="58">
                  <c:v>45</c:v>
                </c:pt>
                <c:pt idx="59">
                  <c:v>45</c:v>
                </c:pt>
                <c:pt idx="60">
                  <c:v>45</c:v>
                </c:pt>
                <c:pt idx="61">
                  <c:v>45</c:v>
                </c:pt>
                <c:pt idx="62">
                  <c:v>45</c:v>
                </c:pt>
                <c:pt idx="63">
                  <c:v>45</c:v>
                </c:pt>
                <c:pt idx="64">
                  <c:v>45</c:v>
                </c:pt>
                <c:pt idx="65">
                  <c:v>45</c:v>
                </c:pt>
                <c:pt idx="66">
                  <c:v>45</c:v>
                </c:pt>
                <c:pt idx="67">
                  <c:v>45</c:v>
                </c:pt>
                <c:pt idx="68">
                  <c:v>45</c:v>
                </c:pt>
                <c:pt idx="69">
                  <c:v>45</c:v>
                </c:pt>
                <c:pt idx="70">
                  <c:v>45</c:v>
                </c:pt>
                <c:pt idx="71">
                  <c:v>45</c:v>
                </c:pt>
                <c:pt idx="72">
                  <c:v>45</c:v>
                </c:pt>
                <c:pt idx="73">
                  <c:v>45</c:v>
                </c:pt>
                <c:pt idx="74">
                  <c:v>45</c:v>
                </c:pt>
                <c:pt idx="75">
                  <c:v>45</c:v>
                </c:pt>
                <c:pt idx="76">
                  <c:v>45</c:v>
                </c:pt>
                <c:pt idx="77">
                  <c:v>45</c:v>
                </c:pt>
                <c:pt idx="78">
                  <c:v>45</c:v>
                </c:pt>
                <c:pt idx="79">
                  <c:v>45</c:v>
                </c:pt>
                <c:pt idx="80">
                  <c:v>45</c:v>
                </c:pt>
                <c:pt idx="81">
                  <c:v>45</c:v>
                </c:pt>
                <c:pt idx="82">
                  <c:v>45</c:v>
                </c:pt>
                <c:pt idx="83">
                  <c:v>45</c:v>
                </c:pt>
                <c:pt idx="84">
                  <c:v>45</c:v>
                </c:pt>
                <c:pt idx="85">
                  <c:v>45</c:v>
                </c:pt>
                <c:pt idx="86">
                  <c:v>45</c:v>
                </c:pt>
                <c:pt idx="87">
                  <c:v>45</c:v>
                </c:pt>
                <c:pt idx="88">
                  <c:v>45</c:v>
                </c:pt>
                <c:pt idx="89">
                  <c:v>45</c:v>
                </c:pt>
                <c:pt idx="90">
                  <c:v>45</c:v>
                </c:pt>
                <c:pt idx="91">
                  <c:v>45</c:v>
                </c:pt>
                <c:pt idx="92">
                  <c:v>45</c:v>
                </c:pt>
                <c:pt idx="93">
                  <c:v>45</c:v>
                </c:pt>
                <c:pt idx="94">
                  <c:v>45</c:v>
                </c:pt>
                <c:pt idx="95">
                  <c:v>45</c:v>
                </c:pt>
                <c:pt idx="96">
                  <c:v>45</c:v>
                </c:pt>
                <c:pt idx="97">
                  <c:v>45</c:v>
                </c:pt>
                <c:pt idx="98">
                  <c:v>45</c:v>
                </c:pt>
                <c:pt idx="99">
                  <c:v>45</c:v>
                </c:pt>
                <c:pt idx="100">
                  <c:v>45</c:v>
                </c:pt>
                <c:pt idx="101">
                  <c:v>45</c:v>
                </c:pt>
                <c:pt idx="102">
                  <c:v>45</c:v>
                </c:pt>
                <c:pt idx="103">
                  <c:v>45</c:v>
                </c:pt>
                <c:pt idx="104">
                  <c:v>45</c:v>
                </c:pt>
                <c:pt idx="105">
                  <c:v>45</c:v>
                </c:pt>
                <c:pt idx="106">
                  <c:v>45</c:v>
                </c:pt>
                <c:pt idx="107">
                  <c:v>45</c:v>
                </c:pt>
                <c:pt idx="108">
                  <c:v>45</c:v>
                </c:pt>
                <c:pt idx="109">
                  <c:v>45</c:v>
                </c:pt>
                <c:pt idx="110">
                  <c:v>45</c:v>
                </c:pt>
                <c:pt idx="111">
                  <c:v>45</c:v>
                </c:pt>
                <c:pt idx="112">
                  <c:v>45</c:v>
                </c:pt>
                <c:pt idx="113">
                  <c:v>45</c:v>
                </c:pt>
                <c:pt idx="114">
                  <c:v>45</c:v>
                </c:pt>
                <c:pt idx="115">
                  <c:v>45</c:v>
                </c:pt>
                <c:pt idx="116">
                  <c:v>45</c:v>
                </c:pt>
                <c:pt idx="117">
                  <c:v>45</c:v>
                </c:pt>
                <c:pt idx="118">
                  <c:v>45</c:v>
                </c:pt>
                <c:pt idx="119">
                  <c:v>45</c:v>
                </c:pt>
                <c:pt idx="120">
                  <c:v>45</c:v>
                </c:pt>
                <c:pt idx="121">
                  <c:v>45</c:v>
                </c:pt>
                <c:pt idx="122">
                  <c:v>45</c:v>
                </c:pt>
                <c:pt idx="123">
                  <c:v>45</c:v>
                </c:pt>
                <c:pt idx="124">
                  <c:v>45</c:v>
                </c:pt>
                <c:pt idx="125">
                  <c:v>45</c:v>
                </c:pt>
                <c:pt idx="126">
                  <c:v>45</c:v>
                </c:pt>
                <c:pt idx="127">
                  <c:v>45</c:v>
                </c:pt>
                <c:pt idx="128">
                  <c:v>45</c:v>
                </c:pt>
                <c:pt idx="129">
                  <c:v>45</c:v>
                </c:pt>
                <c:pt idx="130">
                  <c:v>45</c:v>
                </c:pt>
                <c:pt idx="131">
                  <c:v>45</c:v>
                </c:pt>
                <c:pt idx="132">
                  <c:v>45</c:v>
                </c:pt>
                <c:pt idx="133">
                  <c:v>45</c:v>
                </c:pt>
                <c:pt idx="134">
                  <c:v>45</c:v>
                </c:pt>
                <c:pt idx="135">
                  <c:v>45</c:v>
                </c:pt>
                <c:pt idx="136">
                  <c:v>45</c:v>
                </c:pt>
                <c:pt idx="137">
                  <c:v>45</c:v>
                </c:pt>
                <c:pt idx="138">
                  <c:v>45</c:v>
                </c:pt>
                <c:pt idx="139">
                  <c:v>45</c:v>
                </c:pt>
                <c:pt idx="140">
                  <c:v>45</c:v>
                </c:pt>
                <c:pt idx="141">
                  <c:v>45</c:v>
                </c:pt>
                <c:pt idx="142">
                  <c:v>45</c:v>
                </c:pt>
                <c:pt idx="143">
                  <c:v>45</c:v>
                </c:pt>
                <c:pt idx="144">
                  <c:v>45</c:v>
                </c:pt>
                <c:pt idx="145">
                  <c:v>45</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numCache>
            </c:numRef>
          </c:val>
          <c:extLst>
            <c:ext xmlns:c16="http://schemas.microsoft.com/office/drawing/2014/chart" uri="{C3380CC4-5D6E-409C-BE32-E72D297353CC}">
              <c16:uniqueId val="{00000000-D4BF-47B4-98E1-07FD9CF024D9}"/>
            </c:ext>
          </c:extLst>
        </c:ser>
        <c:ser>
          <c:idx val="3"/>
          <c:order val="1"/>
          <c:tx>
            <c:v>Second wave</c:v>
          </c:tx>
          <c:spPr>
            <a:solidFill>
              <a:schemeClr val="bg1">
                <a:lumMod val="95000"/>
              </a:schemeClr>
            </a:solidFill>
            <a:ln>
              <a:noFill/>
            </a:ln>
            <a:effectLst/>
          </c:spPr>
          <c:cat>
            <c:numRef>
              <c:f>'Figure 1 ws'!$I$21:$I$387</c:f>
              <c:numCache>
                <c:formatCode>m/d/yyyy</c:formatCode>
                <c:ptCount val="367"/>
                <c:pt idx="0">
                  <c:v>43899</c:v>
                </c:pt>
                <c:pt idx="1">
                  <c:v>43900</c:v>
                </c:pt>
                <c:pt idx="2">
                  <c:v>43901</c:v>
                </c:pt>
                <c:pt idx="3">
                  <c:v>43902</c:v>
                </c:pt>
                <c:pt idx="4">
                  <c:v>43903</c:v>
                </c:pt>
                <c:pt idx="5">
                  <c:v>43904</c:v>
                </c:pt>
                <c:pt idx="6">
                  <c:v>43905</c:v>
                </c:pt>
                <c:pt idx="7">
                  <c:v>43906</c:v>
                </c:pt>
                <c:pt idx="8">
                  <c:v>43907</c:v>
                </c:pt>
                <c:pt idx="9">
                  <c:v>43908</c:v>
                </c:pt>
                <c:pt idx="10">
                  <c:v>43909</c:v>
                </c:pt>
                <c:pt idx="11">
                  <c:v>43910</c:v>
                </c:pt>
                <c:pt idx="12">
                  <c:v>43911</c:v>
                </c:pt>
                <c:pt idx="13">
                  <c:v>43912</c:v>
                </c:pt>
                <c:pt idx="14">
                  <c:v>43913</c:v>
                </c:pt>
                <c:pt idx="15">
                  <c:v>43914</c:v>
                </c:pt>
                <c:pt idx="16">
                  <c:v>43915</c:v>
                </c:pt>
                <c:pt idx="17">
                  <c:v>43916</c:v>
                </c:pt>
                <c:pt idx="18">
                  <c:v>43917</c:v>
                </c:pt>
                <c:pt idx="19">
                  <c:v>43918</c:v>
                </c:pt>
                <c:pt idx="20">
                  <c:v>43919</c:v>
                </c:pt>
                <c:pt idx="21">
                  <c:v>43920</c:v>
                </c:pt>
                <c:pt idx="22">
                  <c:v>43921</c:v>
                </c:pt>
                <c:pt idx="23">
                  <c:v>43922</c:v>
                </c:pt>
                <c:pt idx="24">
                  <c:v>43923</c:v>
                </c:pt>
                <c:pt idx="25">
                  <c:v>43924</c:v>
                </c:pt>
                <c:pt idx="26">
                  <c:v>43925</c:v>
                </c:pt>
                <c:pt idx="27">
                  <c:v>43926</c:v>
                </c:pt>
                <c:pt idx="28">
                  <c:v>43927</c:v>
                </c:pt>
                <c:pt idx="29">
                  <c:v>43928</c:v>
                </c:pt>
                <c:pt idx="30">
                  <c:v>43929</c:v>
                </c:pt>
                <c:pt idx="31">
                  <c:v>43930</c:v>
                </c:pt>
                <c:pt idx="32">
                  <c:v>43931</c:v>
                </c:pt>
                <c:pt idx="33">
                  <c:v>43932</c:v>
                </c:pt>
                <c:pt idx="34">
                  <c:v>43933</c:v>
                </c:pt>
                <c:pt idx="35">
                  <c:v>43934</c:v>
                </c:pt>
                <c:pt idx="36">
                  <c:v>43935</c:v>
                </c:pt>
                <c:pt idx="37">
                  <c:v>43936</c:v>
                </c:pt>
                <c:pt idx="38">
                  <c:v>43937</c:v>
                </c:pt>
                <c:pt idx="39">
                  <c:v>43938</c:v>
                </c:pt>
                <c:pt idx="40">
                  <c:v>43939</c:v>
                </c:pt>
                <c:pt idx="41">
                  <c:v>43940</c:v>
                </c:pt>
                <c:pt idx="42">
                  <c:v>43941</c:v>
                </c:pt>
                <c:pt idx="43">
                  <c:v>43942</c:v>
                </c:pt>
                <c:pt idx="44">
                  <c:v>43943</c:v>
                </c:pt>
                <c:pt idx="45">
                  <c:v>43944</c:v>
                </c:pt>
                <c:pt idx="46">
                  <c:v>43945</c:v>
                </c:pt>
                <c:pt idx="47">
                  <c:v>43946</c:v>
                </c:pt>
                <c:pt idx="48">
                  <c:v>43947</c:v>
                </c:pt>
                <c:pt idx="49">
                  <c:v>43948</c:v>
                </c:pt>
                <c:pt idx="50">
                  <c:v>43949</c:v>
                </c:pt>
                <c:pt idx="51">
                  <c:v>43950</c:v>
                </c:pt>
                <c:pt idx="52">
                  <c:v>43951</c:v>
                </c:pt>
                <c:pt idx="53">
                  <c:v>43952</c:v>
                </c:pt>
                <c:pt idx="54">
                  <c:v>43953</c:v>
                </c:pt>
                <c:pt idx="55">
                  <c:v>43954</c:v>
                </c:pt>
                <c:pt idx="56">
                  <c:v>43955</c:v>
                </c:pt>
                <c:pt idx="57">
                  <c:v>43956</c:v>
                </c:pt>
                <c:pt idx="58">
                  <c:v>43957</c:v>
                </c:pt>
                <c:pt idx="59">
                  <c:v>43958</c:v>
                </c:pt>
                <c:pt idx="60">
                  <c:v>43959</c:v>
                </c:pt>
                <c:pt idx="61">
                  <c:v>43960</c:v>
                </c:pt>
                <c:pt idx="62">
                  <c:v>43961</c:v>
                </c:pt>
                <c:pt idx="63">
                  <c:v>43962</c:v>
                </c:pt>
                <c:pt idx="64">
                  <c:v>43963</c:v>
                </c:pt>
                <c:pt idx="65">
                  <c:v>43964</c:v>
                </c:pt>
                <c:pt idx="66">
                  <c:v>43965</c:v>
                </c:pt>
                <c:pt idx="67">
                  <c:v>43966</c:v>
                </c:pt>
                <c:pt idx="68">
                  <c:v>43967</c:v>
                </c:pt>
                <c:pt idx="69">
                  <c:v>43968</c:v>
                </c:pt>
                <c:pt idx="70">
                  <c:v>43969</c:v>
                </c:pt>
                <c:pt idx="71">
                  <c:v>43970</c:v>
                </c:pt>
                <c:pt idx="72">
                  <c:v>43971</c:v>
                </c:pt>
                <c:pt idx="73">
                  <c:v>43972</c:v>
                </c:pt>
                <c:pt idx="74">
                  <c:v>43973</c:v>
                </c:pt>
                <c:pt idx="75">
                  <c:v>43974</c:v>
                </c:pt>
                <c:pt idx="76">
                  <c:v>43975</c:v>
                </c:pt>
                <c:pt idx="77">
                  <c:v>43976</c:v>
                </c:pt>
                <c:pt idx="78">
                  <c:v>43977</c:v>
                </c:pt>
                <c:pt idx="79">
                  <c:v>43978</c:v>
                </c:pt>
                <c:pt idx="80">
                  <c:v>43979</c:v>
                </c:pt>
                <c:pt idx="81">
                  <c:v>43980</c:v>
                </c:pt>
                <c:pt idx="82">
                  <c:v>43981</c:v>
                </c:pt>
                <c:pt idx="83">
                  <c:v>43982</c:v>
                </c:pt>
                <c:pt idx="84">
                  <c:v>43983</c:v>
                </c:pt>
                <c:pt idx="85">
                  <c:v>43984</c:v>
                </c:pt>
                <c:pt idx="86">
                  <c:v>43985</c:v>
                </c:pt>
                <c:pt idx="87">
                  <c:v>43986</c:v>
                </c:pt>
                <c:pt idx="88">
                  <c:v>43987</c:v>
                </c:pt>
                <c:pt idx="89">
                  <c:v>43988</c:v>
                </c:pt>
                <c:pt idx="90">
                  <c:v>43989</c:v>
                </c:pt>
                <c:pt idx="91">
                  <c:v>43990</c:v>
                </c:pt>
                <c:pt idx="92">
                  <c:v>43991</c:v>
                </c:pt>
                <c:pt idx="93">
                  <c:v>43992</c:v>
                </c:pt>
                <c:pt idx="94">
                  <c:v>43993</c:v>
                </c:pt>
                <c:pt idx="95">
                  <c:v>43994</c:v>
                </c:pt>
                <c:pt idx="96">
                  <c:v>43995</c:v>
                </c:pt>
                <c:pt idx="97">
                  <c:v>43996</c:v>
                </c:pt>
                <c:pt idx="98">
                  <c:v>43997</c:v>
                </c:pt>
                <c:pt idx="99">
                  <c:v>43998</c:v>
                </c:pt>
                <c:pt idx="100">
                  <c:v>43999</c:v>
                </c:pt>
                <c:pt idx="101">
                  <c:v>44000</c:v>
                </c:pt>
                <c:pt idx="102">
                  <c:v>44001</c:v>
                </c:pt>
                <c:pt idx="103">
                  <c:v>44002</c:v>
                </c:pt>
                <c:pt idx="104">
                  <c:v>44003</c:v>
                </c:pt>
                <c:pt idx="105">
                  <c:v>44004</c:v>
                </c:pt>
                <c:pt idx="106">
                  <c:v>44005</c:v>
                </c:pt>
                <c:pt idx="107">
                  <c:v>44006</c:v>
                </c:pt>
                <c:pt idx="108">
                  <c:v>44007</c:v>
                </c:pt>
                <c:pt idx="109">
                  <c:v>44008</c:v>
                </c:pt>
                <c:pt idx="110">
                  <c:v>44009</c:v>
                </c:pt>
                <c:pt idx="111">
                  <c:v>44010</c:v>
                </c:pt>
                <c:pt idx="112">
                  <c:v>44011</c:v>
                </c:pt>
                <c:pt idx="113">
                  <c:v>44012</c:v>
                </c:pt>
                <c:pt idx="114">
                  <c:v>44013</c:v>
                </c:pt>
                <c:pt idx="115">
                  <c:v>44014</c:v>
                </c:pt>
                <c:pt idx="116">
                  <c:v>44015</c:v>
                </c:pt>
                <c:pt idx="117">
                  <c:v>44016</c:v>
                </c:pt>
                <c:pt idx="118">
                  <c:v>44017</c:v>
                </c:pt>
                <c:pt idx="119">
                  <c:v>44018</c:v>
                </c:pt>
                <c:pt idx="120">
                  <c:v>44019</c:v>
                </c:pt>
                <c:pt idx="121">
                  <c:v>44020</c:v>
                </c:pt>
                <c:pt idx="122">
                  <c:v>44021</c:v>
                </c:pt>
                <c:pt idx="123">
                  <c:v>44022</c:v>
                </c:pt>
                <c:pt idx="124">
                  <c:v>44023</c:v>
                </c:pt>
                <c:pt idx="125">
                  <c:v>44024</c:v>
                </c:pt>
                <c:pt idx="126">
                  <c:v>44025</c:v>
                </c:pt>
                <c:pt idx="127">
                  <c:v>44026</c:v>
                </c:pt>
                <c:pt idx="128">
                  <c:v>44027</c:v>
                </c:pt>
                <c:pt idx="129">
                  <c:v>44028</c:v>
                </c:pt>
                <c:pt idx="130">
                  <c:v>44029</c:v>
                </c:pt>
                <c:pt idx="131">
                  <c:v>44030</c:v>
                </c:pt>
                <c:pt idx="132">
                  <c:v>44031</c:v>
                </c:pt>
                <c:pt idx="133">
                  <c:v>44032</c:v>
                </c:pt>
                <c:pt idx="134">
                  <c:v>44033</c:v>
                </c:pt>
                <c:pt idx="135">
                  <c:v>44034</c:v>
                </c:pt>
                <c:pt idx="136">
                  <c:v>44035</c:v>
                </c:pt>
                <c:pt idx="137">
                  <c:v>44036</c:v>
                </c:pt>
                <c:pt idx="138">
                  <c:v>44037</c:v>
                </c:pt>
                <c:pt idx="139">
                  <c:v>44038</c:v>
                </c:pt>
                <c:pt idx="140">
                  <c:v>44039</c:v>
                </c:pt>
                <c:pt idx="141">
                  <c:v>44040</c:v>
                </c:pt>
                <c:pt idx="142">
                  <c:v>44041</c:v>
                </c:pt>
                <c:pt idx="143">
                  <c:v>44042</c:v>
                </c:pt>
                <c:pt idx="144">
                  <c:v>44043</c:v>
                </c:pt>
                <c:pt idx="145">
                  <c:v>44044</c:v>
                </c:pt>
                <c:pt idx="146">
                  <c:v>44045</c:v>
                </c:pt>
                <c:pt idx="147">
                  <c:v>44046</c:v>
                </c:pt>
                <c:pt idx="148">
                  <c:v>44047</c:v>
                </c:pt>
                <c:pt idx="149">
                  <c:v>44048</c:v>
                </c:pt>
                <c:pt idx="150">
                  <c:v>44049</c:v>
                </c:pt>
                <c:pt idx="151">
                  <c:v>44050</c:v>
                </c:pt>
                <c:pt idx="152">
                  <c:v>44051</c:v>
                </c:pt>
                <c:pt idx="153">
                  <c:v>44052</c:v>
                </c:pt>
                <c:pt idx="154">
                  <c:v>44053</c:v>
                </c:pt>
                <c:pt idx="155">
                  <c:v>44054</c:v>
                </c:pt>
                <c:pt idx="156">
                  <c:v>44055</c:v>
                </c:pt>
                <c:pt idx="157">
                  <c:v>44056</c:v>
                </c:pt>
                <c:pt idx="158">
                  <c:v>44057</c:v>
                </c:pt>
                <c:pt idx="159">
                  <c:v>44058</c:v>
                </c:pt>
                <c:pt idx="160">
                  <c:v>44059</c:v>
                </c:pt>
                <c:pt idx="161">
                  <c:v>44060</c:v>
                </c:pt>
                <c:pt idx="162">
                  <c:v>44061</c:v>
                </c:pt>
                <c:pt idx="163">
                  <c:v>44062</c:v>
                </c:pt>
                <c:pt idx="164">
                  <c:v>44063</c:v>
                </c:pt>
                <c:pt idx="165">
                  <c:v>44064</c:v>
                </c:pt>
                <c:pt idx="166">
                  <c:v>44065</c:v>
                </c:pt>
                <c:pt idx="167">
                  <c:v>44066</c:v>
                </c:pt>
                <c:pt idx="168">
                  <c:v>44067</c:v>
                </c:pt>
                <c:pt idx="169">
                  <c:v>44068</c:v>
                </c:pt>
                <c:pt idx="170">
                  <c:v>44069</c:v>
                </c:pt>
                <c:pt idx="171">
                  <c:v>44070</c:v>
                </c:pt>
                <c:pt idx="172">
                  <c:v>44071</c:v>
                </c:pt>
                <c:pt idx="173">
                  <c:v>44072</c:v>
                </c:pt>
                <c:pt idx="174">
                  <c:v>44073</c:v>
                </c:pt>
                <c:pt idx="175">
                  <c:v>44074</c:v>
                </c:pt>
                <c:pt idx="176">
                  <c:v>44075</c:v>
                </c:pt>
                <c:pt idx="177">
                  <c:v>44076</c:v>
                </c:pt>
                <c:pt idx="178">
                  <c:v>44077</c:v>
                </c:pt>
                <c:pt idx="179">
                  <c:v>44078</c:v>
                </c:pt>
                <c:pt idx="180">
                  <c:v>44079</c:v>
                </c:pt>
                <c:pt idx="181">
                  <c:v>44080</c:v>
                </c:pt>
                <c:pt idx="182">
                  <c:v>44081</c:v>
                </c:pt>
                <c:pt idx="183">
                  <c:v>44082</c:v>
                </c:pt>
                <c:pt idx="184">
                  <c:v>44083</c:v>
                </c:pt>
                <c:pt idx="185">
                  <c:v>44084</c:v>
                </c:pt>
                <c:pt idx="186">
                  <c:v>44085</c:v>
                </c:pt>
                <c:pt idx="187">
                  <c:v>44086</c:v>
                </c:pt>
                <c:pt idx="188">
                  <c:v>44087</c:v>
                </c:pt>
                <c:pt idx="189">
                  <c:v>44088</c:v>
                </c:pt>
                <c:pt idx="190">
                  <c:v>44089</c:v>
                </c:pt>
                <c:pt idx="191">
                  <c:v>44090</c:v>
                </c:pt>
                <c:pt idx="192">
                  <c:v>44091</c:v>
                </c:pt>
                <c:pt idx="193">
                  <c:v>44092</c:v>
                </c:pt>
                <c:pt idx="194">
                  <c:v>44093</c:v>
                </c:pt>
                <c:pt idx="195">
                  <c:v>44094</c:v>
                </c:pt>
                <c:pt idx="196">
                  <c:v>44095</c:v>
                </c:pt>
                <c:pt idx="197">
                  <c:v>44096</c:v>
                </c:pt>
                <c:pt idx="198">
                  <c:v>44097</c:v>
                </c:pt>
                <c:pt idx="199">
                  <c:v>44098</c:v>
                </c:pt>
                <c:pt idx="200">
                  <c:v>44099</c:v>
                </c:pt>
                <c:pt idx="201">
                  <c:v>44100</c:v>
                </c:pt>
                <c:pt idx="202">
                  <c:v>44101</c:v>
                </c:pt>
                <c:pt idx="203">
                  <c:v>44102</c:v>
                </c:pt>
                <c:pt idx="204">
                  <c:v>44103</c:v>
                </c:pt>
                <c:pt idx="205">
                  <c:v>44104</c:v>
                </c:pt>
                <c:pt idx="206">
                  <c:v>44105</c:v>
                </c:pt>
                <c:pt idx="207">
                  <c:v>44106</c:v>
                </c:pt>
                <c:pt idx="208">
                  <c:v>44107</c:v>
                </c:pt>
                <c:pt idx="209">
                  <c:v>44108</c:v>
                </c:pt>
                <c:pt idx="210">
                  <c:v>44109</c:v>
                </c:pt>
                <c:pt idx="211">
                  <c:v>44110</c:v>
                </c:pt>
                <c:pt idx="212">
                  <c:v>44111</c:v>
                </c:pt>
                <c:pt idx="213">
                  <c:v>44112</c:v>
                </c:pt>
                <c:pt idx="214">
                  <c:v>44113</c:v>
                </c:pt>
                <c:pt idx="215">
                  <c:v>44114</c:v>
                </c:pt>
                <c:pt idx="216">
                  <c:v>44115</c:v>
                </c:pt>
                <c:pt idx="217">
                  <c:v>44116</c:v>
                </c:pt>
                <c:pt idx="218">
                  <c:v>44117</c:v>
                </c:pt>
                <c:pt idx="219">
                  <c:v>44118</c:v>
                </c:pt>
                <c:pt idx="220">
                  <c:v>44119</c:v>
                </c:pt>
                <c:pt idx="221">
                  <c:v>44120</c:v>
                </c:pt>
                <c:pt idx="222">
                  <c:v>44121</c:v>
                </c:pt>
                <c:pt idx="223">
                  <c:v>44122</c:v>
                </c:pt>
                <c:pt idx="224">
                  <c:v>44123</c:v>
                </c:pt>
                <c:pt idx="225">
                  <c:v>44124</c:v>
                </c:pt>
                <c:pt idx="226">
                  <c:v>44125</c:v>
                </c:pt>
                <c:pt idx="227">
                  <c:v>44126</c:v>
                </c:pt>
                <c:pt idx="228">
                  <c:v>44127</c:v>
                </c:pt>
                <c:pt idx="229">
                  <c:v>44128</c:v>
                </c:pt>
                <c:pt idx="230">
                  <c:v>44129</c:v>
                </c:pt>
                <c:pt idx="231">
                  <c:v>44130</c:v>
                </c:pt>
                <c:pt idx="232">
                  <c:v>44131</c:v>
                </c:pt>
                <c:pt idx="233">
                  <c:v>44132</c:v>
                </c:pt>
                <c:pt idx="234">
                  <c:v>44133</c:v>
                </c:pt>
                <c:pt idx="235">
                  <c:v>44134</c:v>
                </c:pt>
                <c:pt idx="236">
                  <c:v>44135</c:v>
                </c:pt>
                <c:pt idx="237">
                  <c:v>44136</c:v>
                </c:pt>
                <c:pt idx="238">
                  <c:v>44137</c:v>
                </c:pt>
                <c:pt idx="239">
                  <c:v>44138</c:v>
                </c:pt>
                <c:pt idx="240">
                  <c:v>44139</c:v>
                </c:pt>
                <c:pt idx="241">
                  <c:v>44140</c:v>
                </c:pt>
                <c:pt idx="242">
                  <c:v>44141</c:v>
                </c:pt>
                <c:pt idx="243">
                  <c:v>44142</c:v>
                </c:pt>
                <c:pt idx="244">
                  <c:v>44143</c:v>
                </c:pt>
                <c:pt idx="245">
                  <c:v>44144</c:v>
                </c:pt>
                <c:pt idx="246">
                  <c:v>44145</c:v>
                </c:pt>
                <c:pt idx="247">
                  <c:v>44146</c:v>
                </c:pt>
                <c:pt idx="248">
                  <c:v>44147</c:v>
                </c:pt>
                <c:pt idx="249">
                  <c:v>44148</c:v>
                </c:pt>
                <c:pt idx="250">
                  <c:v>44149</c:v>
                </c:pt>
                <c:pt idx="251">
                  <c:v>44150</c:v>
                </c:pt>
                <c:pt idx="252">
                  <c:v>44151</c:v>
                </c:pt>
                <c:pt idx="253">
                  <c:v>44152</c:v>
                </c:pt>
                <c:pt idx="254">
                  <c:v>44153</c:v>
                </c:pt>
                <c:pt idx="255">
                  <c:v>44154</c:v>
                </c:pt>
                <c:pt idx="256">
                  <c:v>44155</c:v>
                </c:pt>
                <c:pt idx="257">
                  <c:v>44156</c:v>
                </c:pt>
                <c:pt idx="258">
                  <c:v>44157</c:v>
                </c:pt>
                <c:pt idx="259">
                  <c:v>44158</c:v>
                </c:pt>
                <c:pt idx="260">
                  <c:v>44159</c:v>
                </c:pt>
                <c:pt idx="261">
                  <c:v>44160</c:v>
                </c:pt>
                <c:pt idx="262">
                  <c:v>44161</c:v>
                </c:pt>
                <c:pt idx="263">
                  <c:v>44162</c:v>
                </c:pt>
                <c:pt idx="264">
                  <c:v>44163</c:v>
                </c:pt>
                <c:pt idx="265">
                  <c:v>44164</c:v>
                </c:pt>
                <c:pt idx="266">
                  <c:v>44165</c:v>
                </c:pt>
                <c:pt idx="267">
                  <c:v>44166</c:v>
                </c:pt>
                <c:pt idx="268">
                  <c:v>44167</c:v>
                </c:pt>
                <c:pt idx="269">
                  <c:v>44168</c:v>
                </c:pt>
                <c:pt idx="270">
                  <c:v>44169</c:v>
                </c:pt>
                <c:pt idx="271">
                  <c:v>44170</c:v>
                </c:pt>
                <c:pt idx="272">
                  <c:v>44171</c:v>
                </c:pt>
                <c:pt idx="273">
                  <c:v>44172</c:v>
                </c:pt>
                <c:pt idx="274">
                  <c:v>44173</c:v>
                </c:pt>
                <c:pt idx="275">
                  <c:v>44174</c:v>
                </c:pt>
                <c:pt idx="276">
                  <c:v>44175</c:v>
                </c:pt>
                <c:pt idx="277">
                  <c:v>44176</c:v>
                </c:pt>
                <c:pt idx="278">
                  <c:v>44177</c:v>
                </c:pt>
                <c:pt idx="279">
                  <c:v>44178</c:v>
                </c:pt>
                <c:pt idx="280">
                  <c:v>44179</c:v>
                </c:pt>
                <c:pt idx="281">
                  <c:v>44180</c:v>
                </c:pt>
                <c:pt idx="282">
                  <c:v>44181</c:v>
                </c:pt>
                <c:pt idx="283">
                  <c:v>44182</c:v>
                </c:pt>
                <c:pt idx="284">
                  <c:v>44183</c:v>
                </c:pt>
                <c:pt idx="285">
                  <c:v>44184</c:v>
                </c:pt>
                <c:pt idx="286">
                  <c:v>44185</c:v>
                </c:pt>
                <c:pt idx="287">
                  <c:v>44186</c:v>
                </c:pt>
                <c:pt idx="288">
                  <c:v>44187</c:v>
                </c:pt>
                <c:pt idx="289">
                  <c:v>44188</c:v>
                </c:pt>
                <c:pt idx="290">
                  <c:v>44189</c:v>
                </c:pt>
                <c:pt idx="291">
                  <c:v>44190</c:v>
                </c:pt>
                <c:pt idx="292">
                  <c:v>44191</c:v>
                </c:pt>
                <c:pt idx="293">
                  <c:v>44192</c:v>
                </c:pt>
                <c:pt idx="294">
                  <c:v>44193</c:v>
                </c:pt>
                <c:pt idx="295">
                  <c:v>44194</c:v>
                </c:pt>
                <c:pt idx="296">
                  <c:v>44195</c:v>
                </c:pt>
                <c:pt idx="297">
                  <c:v>44196</c:v>
                </c:pt>
                <c:pt idx="298">
                  <c:v>44197</c:v>
                </c:pt>
                <c:pt idx="299">
                  <c:v>44198</c:v>
                </c:pt>
                <c:pt idx="300">
                  <c:v>44199</c:v>
                </c:pt>
                <c:pt idx="301">
                  <c:v>44200</c:v>
                </c:pt>
                <c:pt idx="302">
                  <c:v>44201</c:v>
                </c:pt>
                <c:pt idx="303">
                  <c:v>44202</c:v>
                </c:pt>
                <c:pt idx="304">
                  <c:v>44203</c:v>
                </c:pt>
                <c:pt idx="305">
                  <c:v>44204</c:v>
                </c:pt>
                <c:pt idx="306">
                  <c:v>44205</c:v>
                </c:pt>
                <c:pt idx="307">
                  <c:v>44206</c:v>
                </c:pt>
                <c:pt idx="308">
                  <c:v>44207</c:v>
                </c:pt>
                <c:pt idx="309">
                  <c:v>44208</c:v>
                </c:pt>
                <c:pt idx="310">
                  <c:v>44209</c:v>
                </c:pt>
                <c:pt idx="311">
                  <c:v>44210</c:v>
                </c:pt>
                <c:pt idx="312">
                  <c:v>44211</c:v>
                </c:pt>
                <c:pt idx="313">
                  <c:v>44212</c:v>
                </c:pt>
                <c:pt idx="314">
                  <c:v>44213</c:v>
                </c:pt>
                <c:pt idx="315">
                  <c:v>44214</c:v>
                </c:pt>
                <c:pt idx="316">
                  <c:v>44215</c:v>
                </c:pt>
                <c:pt idx="317">
                  <c:v>44216</c:v>
                </c:pt>
                <c:pt idx="318">
                  <c:v>44217</c:v>
                </c:pt>
                <c:pt idx="319">
                  <c:v>44218</c:v>
                </c:pt>
                <c:pt idx="320">
                  <c:v>44219</c:v>
                </c:pt>
                <c:pt idx="321">
                  <c:v>44220</c:v>
                </c:pt>
                <c:pt idx="322">
                  <c:v>44221</c:v>
                </c:pt>
                <c:pt idx="323">
                  <c:v>44222</c:v>
                </c:pt>
                <c:pt idx="324">
                  <c:v>44223</c:v>
                </c:pt>
                <c:pt idx="325">
                  <c:v>44224</c:v>
                </c:pt>
                <c:pt idx="326">
                  <c:v>44225</c:v>
                </c:pt>
                <c:pt idx="327">
                  <c:v>44226</c:v>
                </c:pt>
                <c:pt idx="328">
                  <c:v>44227</c:v>
                </c:pt>
                <c:pt idx="329">
                  <c:v>44228</c:v>
                </c:pt>
                <c:pt idx="330">
                  <c:v>44229</c:v>
                </c:pt>
                <c:pt idx="331">
                  <c:v>44230</c:v>
                </c:pt>
                <c:pt idx="332">
                  <c:v>44231</c:v>
                </c:pt>
                <c:pt idx="333">
                  <c:v>44232</c:v>
                </c:pt>
                <c:pt idx="334">
                  <c:v>44233</c:v>
                </c:pt>
                <c:pt idx="335">
                  <c:v>44234</c:v>
                </c:pt>
                <c:pt idx="336">
                  <c:v>44235</c:v>
                </c:pt>
                <c:pt idx="337">
                  <c:v>44236</c:v>
                </c:pt>
                <c:pt idx="338">
                  <c:v>44237</c:v>
                </c:pt>
                <c:pt idx="339">
                  <c:v>44238</c:v>
                </c:pt>
                <c:pt idx="340">
                  <c:v>44239</c:v>
                </c:pt>
                <c:pt idx="341">
                  <c:v>44240</c:v>
                </c:pt>
                <c:pt idx="342">
                  <c:v>44241</c:v>
                </c:pt>
                <c:pt idx="343">
                  <c:v>44242</c:v>
                </c:pt>
                <c:pt idx="344">
                  <c:v>44243</c:v>
                </c:pt>
                <c:pt idx="345">
                  <c:v>44244</c:v>
                </c:pt>
                <c:pt idx="346">
                  <c:v>44245</c:v>
                </c:pt>
                <c:pt idx="347">
                  <c:v>44246</c:v>
                </c:pt>
                <c:pt idx="348">
                  <c:v>44247</c:v>
                </c:pt>
                <c:pt idx="349">
                  <c:v>44248</c:v>
                </c:pt>
                <c:pt idx="350">
                  <c:v>44249</c:v>
                </c:pt>
                <c:pt idx="351">
                  <c:v>44250</c:v>
                </c:pt>
                <c:pt idx="352">
                  <c:v>44251</c:v>
                </c:pt>
                <c:pt idx="353">
                  <c:v>44252</c:v>
                </c:pt>
                <c:pt idx="354">
                  <c:v>44253</c:v>
                </c:pt>
                <c:pt idx="355">
                  <c:v>44254</c:v>
                </c:pt>
                <c:pt idx="356">
                  <c:v>44255</c:v>
                </c:pt>
                <c:pt idx="357">
                  <c:v>44256</c:v>
                </c:pt>
                <c:pt idx="358">
                  <c:v>44257</c:v>
                </c:pt>
                <c:pt idx="359">
                  <c:v>44258</c:v>
                </c:pt>
                <c:pt idx="360">
                  <c:v>44259</c:v>
                </c:pt>
                <c:pt idx="361">
                  <c:v>44260</c:v>
                </c:pt>
                <c:pt idx="362">
                  <c:v>44261</c:v>
                </c:pt>
                <c:pt idx="363">
                  <c:v>44262</c:v>
                </c:pt>
                <c:pt idx="364">
                  <c:v>44263</c:v>
                </c:pt>
                <c:pt idx="365">
                  <c:v>44264</c:v>
                </c:pt>
                <c:pt idx="366">
                  <c:v>44265</c:v>
                </c:pt>
              </c:numCache>
            </c:numRef>
          </c:cat>
          <c:val>
            <c:numRef>
              <c:f>'Figure 1 ws'!$N$21:$N$387</c:f>
              <c:numCache>
                <c:formatCode>General</c:formatCode>
                <c:ptCount val="36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45</c:v>
                </c:pt>
                <c:pt idx="146">
                  <c:v>45</c:v>
                </c:pt>
                <c:pt idx="147">
                  <c:v>45</c:v>
                </c:pt>
                <c:pt idx="148">
                  <c:v>45</c:v>
                </c:pt>
                <c:pt idx="149">
                  <c:v>45</c:v>
                </c:pt>
                <c:pt idx="150">
                  <c:v>45</c:v>
                </c:pt>
                <c:pt idx="151">
                  <c:v>45</c:v>
                </c:pt>
                <c:pt idx="152">
                  <c:v>45</c:v>
                </c:pt>
                <c:pt idx="153">
                  <c:v>45</c:v>
                </c:pt>
                <c:pt idx="154">
                  <c:v>45</c:v>
                </c:pt>
                <c:pt idx="155">
                  <c:v>45</c:v>
                </c:pt>
                <c:pt idx="156">
                  <c:v>45</c:v>
                </c:pt>
                <c:pt idx="157">
                  <c:v>45</c:v>
                </c:pt>
                <c:pt idx="158">
                  <c:v>45</c:v>
                </c:pt>
                <c:pt idx="159">
                  <c:v>45</c:v>
                </c:pt>
                <c:pt idx="160">
                  <c:v>45</c:v>
                </c:pt>
                <c:pt idx="161">
                  <c:v>45</c:v>
                </c:pt>
                <c:pt idx="162">
                  <c:v>45</c:v>
                </c:pt>
                <c:pt idx="163">
                  <c:v>45</c:v>
                </c:pt>
                <c:pt idx="164">
                  <c:v>45</c:v>
                </c:pt>
                <c:pt idx="165">
                  <c:v>45</c:v>
                </c:pt>
                <c:pt idx="166">
                  <c:v>45</c:v>
                </c:pt>
                <c:pt idx="167">
                  <c:v>45</c:v>
                </c:pt>
                <c:pt idx="168">
                  <c:v>45</c:v>
                </c:pt>
                <c:pt idx="169">
                  <c:v>45</c:v>
                </c:pt>
                <c:pt idx="170">
                  <c:v>45</c:v>
                </c:pt>
                <c:pt idx="171">
                  <c:v>45</c:v>
                </c:pt>
                <c:pt idx="172">
                  <c:v>45</c:v>
                </c:pt>
                <c:pt idx="173">
                  <c:v>45</c:v>
                </c:pt>
                <c:pt idx="174">
                  <c:v>45</c:v>
                </c:pt>
                <c:pt idx="175">
                  <c:v>45</c:v>
                </c:pt>
                <c:pt idx="176">
                  <c:v>45</c:v>
                </c:pt>
                <c:pt idx="177">
                  <c:v>45</c:v>
                </c:pt>
                <c:pt idx="178">
                  <c:v>45</c:v>
                </c:pt>
                <c:pt idx="179">
                  <c:v>45</c:v>
                </c:pt>
                <c:pt idx="180">
                  <c:v>45</c:v>
                </c:pt>
                <c:pt idx="181">
                  <c:v>45</c:v>
                </c:pt>
                <c:pt idx="182">
                  <c:v>45</c:v>
                </c:pt>
                <c:pt idx="183">
                  <c:v>45</c:v>
                </c:pt>
                <c:pt idx="184">
                  <c:v>45</c:v>
                </c:pt>
                <c:pt idx="185">
                  <c:v>45</c:v>
                </c:pt>
                <c:pt idx="186">
                  <c:v>45</c:v>
                </c:pt>
                <c:pt idx="187">
                  <c:v>45</c:v>
                </c:pt>
                <c:pt idx="188">
                  <c:v>45</c:v>
                </c:pt>
                <c:pt idx="189">
                  <c:v>45</c:v>
                </c:pt>
                <c:pt idx="190">
                  <c:v>45</c:v>
                </c:pt>
                <c:pt idx="191">
                  <c:v>45</c:v>
                </c:pt>
                <c:pt idx="192">
                  <c:v>45</c:v>
                </c:pt>
                <c:pt idx="193">
                  <c:v>45</c:v>
                </c:pt>
                <c:pt idx="194">
                  <c:v>45</c:v>
                </c:pt>
                <c:pt idx="195">
                  <c:v>45</c:v>
                </c:pt>
                <c:pt idx="196">
                  <c:v>45</c:v>
                </c:pt>
                <c:pt idx="197">
                  <c:v>45</c:v>
                </c:pt>
                <c:pt idx="198">
                  <c:v>45</c:v>
                </c:pt>
                <c:pt idx="199">
                  <c:v>45</c:v>
                </c:pt>
                <c:pt idx="200">
                  <c:v>45</c:v>
                </c:pt>
                <c:pt idx="201">
                  <c:v>45</c:v>
                </c:pt>
                <c:pt idx="202">
                  <c:v>45</c:v>
                </c:pt>
                <c:pt idx="203">
                  <c:v>45</c:v>
                </c:pt>
                <c:pt idx="204">
                  <c:v>45</c:v>
                </c:pt>
                <c:pt idx="205">
                  <c:v>45</c:v>
                </c:pt>
                <c:pt idx="206">
                  <c:v>45</c:v>
                </c:pt>
                <c:pt idx="207">
                  <c:v>45</c:v>
                </c:pt>
                <c:pt idx="208">
                  <c:v>45</c:v>
                </c:pt>
                <c:pt idx="209">
                  <c:v>45</c:v>
                </c:pt>
                <c:pt idx="210">
                  <c:v>45</c:v>
                </c:pt>
                <c:pt idx="211">
                  <c:v>45</c:v>
                </c:pt>
                <c:pt idx="212">
                  <c:v>45</c:v>
                </c:pt>
                <c:pt idx="213">
                  <c:v>45</c:v>
                </c:pt>
                <c:pt idx="214">
                  <c:v>45</c:v>
                </c:pt>
                <c:pt idx="215">
                  <c:v>45</c:v>
                </c:pt>
                <c:pt idx="216">
                  <c:v>45</c:v>
                </c:pt>
                <c:pt idx="217">
                  <c:v>45</c:v>
                </c:pt>
                <c:pt idx="218">
                  <c:v>45</c:v>
                </c:pt>
                <c:pt idx="219">
                  <c:v>45</c:v>
                </c:pt>
                <c:pt idx="220">
                  <c:v>45</c:v>
                </c:pt>
                <c:pt idx="221">
                  <c:v>45</c:v>
                </c:pt>
                <c:pt idx="222">
                  <c:v>45</c:v>
                </c:pt>
                <c:pt idx="223">
                  <c:v>45</c:v>
                </c:pt>
                <c:pt idx="224">
                  <c:v>45</c:v>
                </c:pt>
                <c:pt idx="225">
                  <c:v>45</c:v>
                </c:pt>
                <c:pt idx="226">
                  <c:v>45</c:v>
                </c:pt>
                <c:pt idx="227">
                  <c:v>45</c:v>
                </c:pt>
                <c:pt idx="228">
                  <c:v>45</c:v>
                </c:pt>
                <c:pt idx="229">
                  <c:v>45</c:v>
                </c:pt>
                <c:pt idx="230">
                  <c:v>45</c:v>
                </c:pt>
                <c:pt idx="231">
                  <c:v>45</c:v>
                </c:pt>
                <c:pt idx="232">
                  <c:v>45</c:v>
                </c:pt>
                <c:pt idx="233">
                  <c:v>45</c:v>
                </c:pt>
                <c:pt idx="234">
                  <c:v>45</c:v>
                </c:pt>
                <c:pt idx="235">
                  <c:v>45</c:v>
                </c:pt>
                <c:pt idx="236">
                  <c:v>45</c:v>
                </c:pt>
                <c:pt idx="237">
                  <c:v>45</c:v>
                </c:pt>
                <c:pt idx="238">
                  <c:v>45</c:v>
                </c:pt>
                <c:pt idx="239">
                  <c:v>45</c:v>
                </c:pt>
                <c:pt idx="240">
                  <c:v>45</c:v>
                </c:pt>
                <c:pt idx="241">
                  <c:v>45</c:v>
                </c:pt>
                <c:pt idx="242">
                  <c:v>45</c:v>
                </c:pt>
                <c:pt idx="243">
                  <c:v>45</c:v>
                </c:pt>
                <c:pt idx="244">
                  <c:v>45</c:v>
                </c:pt>
                <c:pt idx="245">
                  <c:v>45</c:v>
                </c:pt>
                <c:pt idx="246">
                  <c:v>45</c:v>
                </c:pt>
                <c:pt idx="247">
                  <c:v>45</c:v>
                </c:pt>
                <c:pt idx="248">
                  <c:v>45</c:v>
                </c:pt>
                <c:pt idx="249">
                  <c:v>45</c:v>
                </c:pt>
                <c:pt idx="250">
                  <c:v>45</c:v>
                </c:pt>
                <c:pt idx="251">
                  <c:v>45</c:v>
                </c:pt>
                <c:pt idx="252">
                  <c:v>45</c:v>
                </c:pt>
                <c:pt idx="253">
                  <c:v>45</c:v>
                </c:pt>
                <c:pt idx="254">
                  <c:v>45</c:v>
                </c:pt>
                <c:pt idx="255">
                  <c:v>45</c:v>
                </c:pt>
                <c:pt idx="256">
                  <c:v>45</c:v>
                </c:pt>
                <c:pt idx="257">
                  <c:v>45</c:v>
                </c:pt>
                <c:pt idx="258">
                  <c:v>45</c:v>
                </c:pt>
                <c:pt idx="259">
                  <c:v>45</c:v>
                </c:pt>
                <c:pt idx="260">
                  <c:v>45</c:v>
                </c:pt>
                <c:pt idx="261">
                  <c:v>45</c:v>
                </c:pt>
                <c:pt idx="262">
                  <c:v>45</c:v>
                </c:pt>
                <c:pt idx="263">
                  <c:v>45</c:v>
                </c:pt>
                <c:pt idx="264">
                  <c:v>45</c:v>
                </c:pt>
                <c:pt idx="265">
                  <c:v>45</c:v>
                </c:pt>
                <c:pt idx="266">
                  <c:v>45</c:v>
                </c:pt>
                <c:pt idx="267">
                  <c:v>45</c:v>
                </c:pt>
                <c:pt idx="268">
                  <c:v>45</c:v>
                </c:pt>
                <c:pt idx="269">
                  <c:v>45</c:v>
                </c:pt>
                <c:pt idx="270">
                  <c:v>45</c:v>
                </c:pt>
                <c:pt idx="271">
                  <c:v>45</c:v>
                </c:pt>
                <c:pt idx="272">
                  <c:v>45</c:v>
                </c:pt>
                <c:pt idx="273">
                  <c:v>45</c:v>
                </c:pt>
                <c:pt idx="274">
                  <c:v>45</c:v>
                </c:pt>
                <c:pt idx="275">
                  <c:v>45</c:v>
                </c:pt>
                <c:pt idx="276">
                  <c:v>45</c:v>
                </c:pt>
                <c:pt idx="277">
                  <c:v>45</c:v>
                </c:pt>
                <c:pt idx="278">
                  <c:v>45</c:v>
                </c:pt>
                <c:pt idx="279">
                  <c:v>45</c:v>
                </c:pt>
                <c:pt idx="280">
                  <c:v>45</c:v>
                </c:pt>
                <c:pt idx="281">
                  <c:v>45</c:v>
                </c:pt>
                <c:pt idx="282">
                  <c:v>45</c:v>
                </c:pt>
                <c:pt idx="283">
                  <c:v>45</c:v>
                </c:pt>
                <c:pt idx="284">
                  <c:v>45</c:v>
                </c:pt>
                <c:pt idx="285">
                  <c:v>45</c:v>
                </c:pt>
                <c:pt idx="286">
                  <c:v>45</c:v>
                </c:pt>
                <c:pt idx="287">
                  <c:v>45</c:v>
                </c:pt>
                <c:pt idx="288">
                  <c:v>45</c:v>
                </c:pt>
                <c:pt idx="289">
                  <c:v>45</c:v>
                </c:pt>
                <c:pt idx="290">
                  <c:v>45</c:v>
                </c:pt>
                <c:pt idx="291">
                  <c:v>45</c:v>
                </c:pt>
                <c:pt idx="292">
                  <c:v>45</c:v>
                </c:pt>
                <c:pt idx="293">
                  <c:v>45</c:v>
                </c:pt>
                <c:pt idx="294">
                  <c:v>45</c:v>
                </c:pt>
                <c:pt idx="295">
                  <c:v>45</c:v>
                </c:pt>
                <c:pt idx="296">
                  <c:v>45</c:v>
                </c:pt>
                <c:pt idx="297">
                  <c:v>45</c:v>
                </c:pt>
                <c:pt idx="298">
                  <c:v>45</c:v>
                </c:pt>
                <c:pt idx="299">
                  <c:v>45</c:v>
                </c:pt>
                <c:pt idx="300">
                  <c:v>45</c:v>
                </c:pt>
                <c:pt idx="301">
                  <c:v>45</c:v>
                </c:pt>
                <c:pt idx="302">
                  <c:v>45</c:v>
                </c:pt>
                <c:pt idx="303">
                  <c:v>45</c:v>
                </c:pt>
                <c:pt idx="304">
                  <c:v>45</c:v>
                </c:pt>
                <c:pt idx="305">
                  <c:v>45</c:v>
                </c:pt>
                <c:pt idx="306">
                  <c:v>45</c:v>
                </c:pt>
                <c:pt idx="307">
                  <c:v>45</c:v>
                </c:pt>
                <c:pt idx="308">
                  <c:v>45</c:v>
                </c:pt>
                <c:pt idx="309">
                  <c:v>45</c:v>
                </c:pt>
                <c:pt idx="310">
                  <c:v>45</c:v>
                </c:pt>
                <c:pt idx="311">
                  <c:v>45</c:v>
                </c:pt>
                <c:pt idx="312">
                  <c:v>45</c:v>
                </c:pt>
                <c:pt idx="313">
                  <c:v>45</c:v>
                </c:pt>
                <c:pt idx="314">
                  <c:v>45</c:v>
                </c:pt>
                <c:pt idx="315">
                  <c:v>45</c:v>
                </c:pt>
                <c:pt idx="316">
                  <c:v>45</c:v>
                </c:pt>
                <c:pt idx="317">
                  <c:v>45</c:v>
                </c:pt>
                <c:pt idx="318">
                  <c:v>45</c:v>
                </c:pt>
                <c:pt idx="319">
                  <c:v>45</c:v>
                </c:pt>
                <c:pt idx="320">
                  <c:v>45</c:v>
                </c:pt>
                <c:pt idx="321">
                  <c:v>45</c:v>
                </c:pt>
                <c:pt idx="322">
                  <c:v>45</c:v>
                </c:pt>
                <c:pt idx="323">
                  <c:v>45</c:v>
                </c:pt>
                <c:pt idx="324">
                  <c:v>45</c:v>
                </c:pt>
                <c:pt idx="325">
                  <c:v>45</c:v>
                </c:pt>
                <c:pt idx="326">
                  <c:v>45</c:v>
                </c:pt>
                <c:pt idx="327">
                  <c:v>45</c:v>
                </c:pt>
                <c:pt idx="328">
                  <c:v>45</c:v>
                </c:pt>
                <c:pt idx="329">
                  <c:v>45</c:v>
                </c:pt>
                <c:pt idx="330">
                  <c:v>45</c:v>
                </c:pt>
                <c:pt idx="331">
                  <c:v>45</c:v>
                </c:pt>
                <c:pt idx="332">
                  <c:v>45</c:v>
                </c:pt>
                <c:pt idx="333">
                  <c:v>45</c:v>
                </c:pt>
                <c:pt idx="334">
                  <c:v>45</c:v>
                </c:pt>
                <c:pt idx="335">
                  <c:v>45</c:v>
                </c:pt>
                <c:pt idx="336">
                  <c:v>45</c:v>
                </c:pt>
                <c:pt idx="337">
                  <c:v>45</c:v>
                </c:pt>
                <c:pt idx="338">
                  <c:v>45</c:v>
                </c:pt>
                <c:pt idx="339">
                  <c:v>45</c:v>
                </c:pt>
                <c:pt idx="340">
                  <c:v>45</c:v>
                </c:pt>
                <c:pt idx="341">
                  <c:v>45</c:v>
                </c:pt>
                <c:pt idx="342">
                  <c:v>45</c:v>
                </c:pt>
                <c:pt idx="343">
                  <c:v>45</c:v>
                </c:pt>
                <c:pt idx="344">
                  <c:v>45</c:v>
                </c:pt>
                <c:pt idx="345">
                  <c:v>45</c:v>
                </c:pt>
                <c:pt idx="346">
                  <c:v>45</c:v>
                </c:pt>
                <c:pt idx="347">
                  <c:v>45</c:v>
                </c:pt>
                <c:pt idx="348">
                  <c:v>45</c:v>
                </c:pt>
                <c:pt idx="349">
                  <c:v>45</c:v>
                </c:pt>
                <c:pt idx="350">
                  <c:v>45</c:v>
                </c:pt>
                <c:pt idx="351">
                  <c:v>45</c:v>
                </c:pt>
                <c:pt idx="352">
                  <c:v>45</c:v>
                </c:pt>
                <c:pt idx="353">
                  <c:v>45</c:v>
                </c:pt>
                <c:pt idx="354">
                  <c:v>45</c:v>
                </c:pt>
                <c:pt idx="355">
                  <c:v>45</c:v>
                </c:pt>
                <c:pt idx="356">
                  <c:v>45</c:v>
                </c:pt>
                <c:pt idx="357">
                  <c:v>45</c:v>
                </c:pt>
                <c:pt idx="358">
                  <c:v>45</c:v>
                </c:pt>
                <c:pt idx="359">
                  <c:v>45</c:v>
                </c:pt>
                <c:pt idx="360">
                  <c:v>45</c:v>
                </c:pt>
                <c:pt idx="361">
                  <c:v>45</c:v>
                </c:pt>
                <c:pt idx="362">
                  <c:v>45</c:v>
                </c:pt>
                <c:pt idx="363">
                  <c:v>45</c:v>
                </c:pt>
                <c:pt idx="364">
                  <c:v>45</c:v>
                </c:pt>
                <c:pt idx="365">
                  <c:v>45</c:v>
                </c:pt>
                <c:pt idx="366">
                  <c:v>45</c:v>
                </c:pt>
              </c:numCache>
            </c:numRef>
          </c:val>
          <c:extLst>
            <c:ext xmlns:c16="http://schemas.microsoft.com/office/drawing/2014/chart" uri="{C3380CC4-5D6E-409C-BE32-E72D297353CC}">
              <c16:uniqueId val="{00000001-D4BF-47B4-98E1-07FD9CF024D9}"/>
            </c:ext>
          </c:extLst>
        </c:ser>
        <c:ser>
          <c:idx val="0"/>
          <c:order val="2"/>
          <c:tx>
            <c:v>Daily new hospitalizations (7-day avg.)</c:v>
          </c:tx>
          <c:spPr>
            <a:solidFill>
              <a:schemeClr val="accent1"/>
            </a:solidFill>
            <a:ln>
              <a:solidFill>
                <a:schemeClr val="tx2"/>
              </a:solidFill>
            </a:ln>
            <a:effectLst/>
          </c:spPr>
          <c:cat>
            <c:numRef>
              <c:f>'Figure 1 ws'!$I$21:$I$387</c:f>
              <c:numCache>
                <c:formatCode>m/d/yyyy</c:formatCode>
                <c:ptCount val="367"/>
                <c:pt idx="0">
                  <c:v>43899</c:v>
                </c:pt>
                <c:pt idx="1">
                  <c:v>43900</c:v>
                </c:pt>
                <c:pt idx="2">
                  <c:v>43901</c:v>
                </c:pt>
                <c:pt idx="3">
                  <c:v>43902</c:v>
                </c:pt>
                <c:pt idx="4">
                  <c:v>43903</c:v>
                </c:pt>
                <c:pt idx="5">
                  <c:v>43904</c:v>
                </c:pt>
                <c:pt idx="6">
                  <c:v>43905</c:v>
                </c:pt>
                <c:pt idx="7">
                  <c:v>43906</c:v>
                </c:pt>
                <c:pt idx="8">
                  <c:v>43907</c:v>
                </c:pt>
                <c:pt idx="9">
                  <c:v>43908</c:v>
                </c:pt>
                <c:pt idx="10">
                  <c:v>43909</c:v>
                </c:pt>
                <c:pt idx="11">
                  <c:v>43910</c:v>
                </c:pt>
                <c:pt idx="12">
                  <c:v>43911</c:v>
                </c:pt>
                <c:pt idx="13">
                  <c:v>43912</c:v>
                </c:pt>
                <c:pt idx="14">
                  <c:v>43913</c:v>
                </c:pt>
                <c:pt idx="15">
                  <c:v>43914</c:v>
                </c:pt>
                <c:pt idx="16">
                  <c:v>43915</c:v>
                </c:pt>
                <c:pt idx="17">
                  <c:v>43916</c:v>
                </c:pt>
                <c:pt idx="18">
                  <c:v>43917</c:v>
                </c:pt>
                <c:pt idx="19">
                  <c:v>43918</c:v>
                </c:pt>
                <c:pt idx="20">
                  <c:v>43919</c:v>
                </c:pt>
                <c:pt idx="21">
                  <c:v>43920</c:v>
                </c:pt>
                <c:pt idx="22">
                  <c:v>43921</c:v>
                </c:pt>
                <c:pt idx="23">
                  <c:v>43922</c:v>
                </c:pt>
                <c:pt idx="24">
                  <c:v>43923</c:v>
                </c:pt>
                <c:pt idx="25">
                  <c:v>43924</c:v>
                </c:pt>
                <c:pt idx="26">
                  <c:v>43925</c:v>
                </c:pt>
                <c:pt idx="27">
                  <c:v>43926</c:v>
                </c:pt>
                <c:pt idx="28">
                  <c:v>43927</c:v>
                </c:pt>
                <c:pt idx="29">
                  <c:v>43928</c:v>
                </c:pt>
                <c:pt idx="30">
                  <c:v>43929</c:v>
                </c:pt>
                <c:pt idx="31">
                  <c:v>43930</c:v>
                </c:pt>
                <c:pt idx="32">
                  <c:v>43931</c:v>
                </c:pt>
                <c:pt idx="33">
                  <c:v>43932</c:v>
                </c:pt>
                <c:pt idx="34">
                  <c:v>43933</c:v>
                </c:pt>
                <c:pt idx="35">
                  <c:v>43934</c:v>
                </c:pt>
                <c:pt idx="36">
                  <c:v>43935</c:v>
                </c:pt>
                <c:pt idx="37">
                  <c:v>43936</c:v>
                </c:pt>
                <c:pt idx="38">
                  <c:v>43937</c:v>
                </c:pt>
                <c:pt idx="39">
                  <c:v>43938</c:v>
                </c:pt>
                <c:pt idx="40">
                  <c:v>43939</c:v>
                </c:pt>
                <c:pt idx="41">
                  <c:v>43940</c:v>
                </c:pt>
                <c:pt idx="42">
                  <c:v>43941</c:v>
                </c:pt>
                <c:pt idx="43">
                  <c:v>43942</c:v>
                </c:pt>
                <c:pt idx="44">
                  <c:v>43943</c:v>
                </c:pt>
                <c:pt idx="45">
                  <c:v>43944</c:v>
                </c:pt>
                <c:pt idx="46">
                  <c:v>43945</c:v>
                </c:pt>
                <c:pt idx="47">
                  <c:v>43946</c:v>
                </c:pt>
                <c:pt idx="48">
                  <c:v>43947</c:v>
                </c:pt>
                <c:pt idx="49">
                  <c:v>43948</c:v>
                </c:pt>
                <c:pt idx="50">
                  <c:v>43949</c:v>
                </c:pt>
                <c:pt idx="51">
                  <c:v>43950</c:v>
                </c:pt>
                <c:pt idx="52">
                  <c:v>43951</c:v>
                </c:pt>
                <c:pt idx="53">
                  <c:v>43952</c:v>
                </c:pt>
                <c:pt idx="54">
                  <c:v>43953</c:v>
                </c:pt>
                <c:pt idx="55">
                  <c:v>43954</c:v>
                </c:pt>
                <c:pt idx="56">
                  <c:v>43955</c:v>
                </c:pt>
                <c:pt idx="57">
                  <c:v>43956</c:v>
                </c:pt>
                <c:pt idx="58">
                  <c:v>43957</c:v>
                </c:pt>
                <c:pt idx="59">
                  <c:v>43958</c:v>
                </c:pt>
                <c:pt idx="60">
                  <c:v>43959</c:v>
                </c:pt>
                <c:pt idx="61">
                  <c:v>43960</c:v>
                </c:pt>
                <c:pt idx="62">
                  <c:v>43961</c:v>
                </c:pt>
                <c:pt idx="63">
                  <c:v>43962</c:v>
                </c:pt>
                <c:pt idx="64">
                  <c:v>43963</c:v>
                </c:pt>
                <c:pt idx="65">
                  <c:v>43964</c:v>
                </c:pt>
                <c:pt idx="66">
                  <c:v>43965</c:v>
                </c:pt>
                <c:pt idx="67">
                  <c:v>43966</c:v>
                </c:pt>
                <c:pt idx="68">
                  <c:v>43967</c:v>
                </c:pt>
                <c:pt idx="69">
                  <c:v>43968</c:v>
                </c:pt>
                <c:pt idx="70">
                  <c:v>43969</c:v>
                </c:pt>
                <c:pt idx="71">
                  <c:v>43970</c:v>
                </c:pt>
                <c:pt idx="72">
                  <c:v>43971</c:v>
                </c:pt>
                <c:pt idx="73">
                  <c:v>43972</c:v>
                </c:pt>
                <c:pt idx="74">
                  <c:v>43973</c:v>
                </c:pt>
                <c:pt idx="75">
                  <c:v>43974</c:v>
                </c:pt>
                <c:pt idx="76">
                  <c:v>43975</c:v>
                </c:pt>
                <c:pt idx="77">
                  <c:v>43976</c:v>
                </c:pt>
                <c:pt idx="78">
                  <c:v>43977</c:v>
                </c:pt>
                <c:pt idx="79">
                  <c:v>43978</c:v>
                </c:pt>
                <c:pt idx="80">
                  <c:v>43979</c:v>
                </c:pt>
                <c:pt idx="81">
                  <c:v>43980</c:v>
                </c:pt>
                <c:pt idx="82">
                  <c:v>43981</c:v>
                </c:pt>
                <c:pt idx="83">
                  <c:v>43982</c:v>
                </c:pt>
                <c:pt idx="84">
                  <c:v>43983</c:v>
                </c:pt>
                <c:pt idx="85">
                  <c:v>43984</c:v>
                </c:pt>
                <c:pt idx="86">
                  <c:v>43985</c:v>
                </c:pt>
                <c:pt idx="87">
                  <c:v>43986</c:v>
                </c:pt>
                <c:pt idx="88">
                  <c:v>43987</c:v>
                </c:pt>
                <c:pt idx="89">
                  <c:v>43988</c:v>
                </c:pt>
                <c:pt idx="90">
                  <c:v>43989</c:v>
                </c:pt>
                <c:pt idx="91">
                  <c:v>43990</c:v>
                </c:pt>
                <c:pt idx="92">
                  <c:v>43991</c:v>
                </c:pt>
                <c:pt idx="93">
                  <c:v>43992</c:v>
                </c:pt>
                <c:pt idx="94">
                  <c:v>43993</c:v>
                </c:pt>
                <c:pt idx="95">
                  <c:v>43994</c:v>
                </c:pt>
                <c:pt idx="96">
                  <c:v>43995</c:v>
                </c:pt>
                <c:pt idx="97">
                  <c:v>43996</c:v>
                </c:pt>
                <c:pt idx="98">
                  <c:v>43997</c:v>
                </c:pt>
                <c:pt idx="99">
                  <c:v>43998</c:v>
                </c:pt>
                <c:pt idx="100">
                  <c:v>43999</c:v>
                </c:pt>
                <c:pt idx="101">
                  <c:v>44000</c:v>
                </c:pt>
                <c:pt idx="102">
                  <c:v>44001</c:v>
                </c:pt>
                <c:pt idx="103">
                  <c:v>44002</c:v>
                </c:pt>
                <c:pt idx="104">
                  <c:v>44003</c:v>
                </c:pt>
                <c:pt idx="105">
                  <c:v>44004</c:v>
                </c:pt>
                <c:pt idx="106">
                  <c:v>44005</c:v>
                </c:pt>
                <c:pt idx="107">
                  <c:v>44006</c:v>
                </c:pt>
                <c:pt idx="108">
                  <c:v>44007</c:v>
                </c:pt>
                <c:pt idx="109">
                  <c:v>44008</c:v>
                </c:pt>
                <c:pt idx="110">
                  <c:v>44009</c:v>
                </c:pt>
                <c:pt idx="111">
                  <c:v>44010</c:v>
                </c:pt>
                <c:pt idx="112">
                  <c:v>44011</c:v>
                </c:pt>
                <c:pt idx="113">
                  <c:v>44012</c:v>
                </c:pt>
                <c:pt idx="114">
                  <c:v>44013</c:v>
                </c:pt>
                <c:pt idx="115">
                  <c:v>44014</c:v>
                </c:pt>
                <c:pt idx="116">
                  <c:v>44015</c:v>
                </c:pt>
                <c:pt idx="117">
                  <c:v>44016</c:v>
                </c:pt>
                <c:pt idx="118">
                  <c:v>44017</c:v>
                </c:pt>
                <c:pt idx="119">
                  <c:v>44018</c:v>
                </c:pt>
                <c:pt idx="120">
                  <c:v>44019</c:v>
                </c:pt>
                <c:pt idx="121">
                  <c:v>44020</c:v>
                </c:pt>
                <c:pt idx="122">
                  <c:v>44021</c:v>
                </c:pt>
                <c:pt idx="123">
                  <c:v>44022</c:v>
                </c:pt>
                <c:pt idx="124">
                  <c:v>44023</c:v>
                </c:pt>
                <c:pt idx="125">
                  <c:v>44024</c:v>
                </c:pt>
                <c:pt idx="126">
                  <c:v>44025</c:v>
                </c:pt>
                <c:pt idx="127">
                  <c:v>44026</c:v>
                </c:pt>
                <c:pt idx="128">
                  <c:v>44027</c:v>
                </c:pt>
                <c:pt idx="129">
                  <c:v>44028</c:v>
                </c:pt>
                <c:pt idx="130">
                  <c:v>44029</c:v>
                </c:pt>
                <c:pt idx="131">
                  <c:v>44030</c:v>
                </c:pt>
                <c:pt idx="132">
                  <c:v>44031</c:v>
                </c:pt>
                <c:pt idx="133">
                  <c:v>44032</c:v>
                </c:pt>
                <c:pt idx="134">
                  <c:v>44033</c:v>
                </c:pt>
                <c:pt idx="135">
                  <c:v>44034</c:v>
                </c:pt>
                <c:pt idx="136">
                  <c:v>44035</c:v>
                </c:pt>
                <c:pt idx="137">
                  <c:v>44036</c:v>
                </c:pt>
                <c:pt idx="138">
                  <c:v>44037</c:v>
                </c:pt>
                <c:pt idx="139">
                  <c:v>44038</c:v>
                </c:pt>
                <c:pt idx="140">
                  <c:v>44039</c:v>
                </c:pt>
                <c:pt idx="141">
                  <c:v>44040</c:v>
                </c:pt>
                <c:pt idx="142">
                  <c:v>44041</c:v>
                </c:pt>
                <c:pt idx="143">
                  <c:v>44042</c:v>
                </c:pt>
                <c:pt idx="144">
                  <c:v>44043</c:v>
                </c:pt>
                <c:pt idx="145">
                  <c:v>44044</c:v>
                </c:pt>
                <c:pt idx="146">
                  <c:v>44045</c:v>
                </c:pt>
                <c:pt idx="147">
                  <c:v>44046</c:v>
                </c:pt>
                <c:pt idx="148">
                  <c:v>44047</c:v>
                </c:pt>
                <c:pt idx="149">
                  <c:v>44048</c:v>
                </c:pt>
                <c:pt idx="150">
                  <c:v>44049</c:v>
                </c:pt>
                <c:pt idx="151">
                  <c:v>44050</c:v>
                </c:pt>
                <c:pt idx="152">
                  <c:v>44051</c:v>
                </c:pt>
                <c:pt idx="153">
                  <c:v>44052</c:v>
                </c:pt>
                <c:pt idx="154">
                  <c:v>44053</c:v>
                </c:pt>
                <c:pt idx="155">
                  <c:v>44054</c:v>
                </c:pt>
                <c:pt idx="156">
                  <c:v>44055</c:v>
                </c:pt>
                <c:pt idx="157">
                  <c:v>44056</c:v>
                </c:pt>
                <c:pt idx="158">
                  <c:v>44057</c:v>
                </c:pt>
                <c:pt idx="159">
                  <c:v>44058</c:v>
                </c:pt>
                <c:pt idx="160">
                  <c:v>44059</c:v>
                </c:pt>
                <c:pt idx="161">
                  <c:v>44060</c:v>
                </c:pt>
                <c:pt idx="162">
                  <c:v>44061</c:v>
                </c:pt>
                <c:pt idx="163">
                  <c:v>44062</c:v>
                </c:pt>
                <c:pt idx="164">
                  <c:v>44063</c:v>
                </c:pt>
                <c:pt idx="165">
                  <c:v>44064</c:v>
                </c:pt>
                <c:pt idx="166">
                  <c:v>44065</c:v>
                </c:pt>
                <c:pt idx="167">
                  <c:v>44066</c:v>
                </c:pt>
                <c:pt idx="168">
                  <c:v>44067</c:v>
                </c:pt>
                <c:pt idx="169">
                  <c:v>44068</c:v>
                </c:pt>
                <c:pt idx="170">
                  <c:v>44069</c:v>
                </c:pt>
                <c:pt idx="171">
                  <c:v>44070</c:v>
                </c:pt>
                <c:pt idx="172">
                  <c:v>44071</c:v>
                </c:pt>
                <c:pt idx="173">
                  <c:v>44072</c:v>
                </c:pt>
                <c:pt idx="174">
                  <c:v>44073</c:v>
                </c:pt>
                <c:pt idx="175">
                  <c:v>44074</c:v>
                </c:pt>
                <c:pt idx="176">
                  <c:v>44075</c:v>
                </c:pt>
                <c:pt idx="177">
                  <c:v>44076</c:v>
                </c:pt>
                <c:pt idx="178">
                  <c:v>44077</c:v>
                </c:pt>
                <c:pt idx="179">
                  <c:v>44078</c:v>
                </c:pt>
                <c:pt idx="180">
                  <c:v>44079</c:v>
                </c:pt>
                <c:pt idx="181">
                  <c:v>44080</c:v>
                </c:pt>
                <c:pt idx="182">
                  <c:v>44081</c:v>
                </c:pt>
                <c:pt idx="183">
                  <c:v>44082</c:v>
                </c:pt>
                <c:pt idx="184">
                  <c:v>44083</c:v>
                </c:pt>
                <c:pt idx="185">
                  <c:v>44084</c:v>
                </c:pt>
                <c:pt idx="186">
                  <c:v>44085</c:v>
                </c:pt>
                <c:pt idx="187">
                  <c:v>44086</c:v>
                </c:pt>
                <c:pt idx="188">
                  <c:v>44087</c:v>
                </c:pt>
                <c:pt idx="189">
                  <c:v>44088</c:v>
                </c:pt>
                <c:pt idx="190">
                  <c:v>44089</c:v>
                </c:pt>
                <c:pt idx="191">
                  <c:v>44090</c:v>
                </c:pt>
                <c:pt idx="192">
                  <c:v>44091</c:v>
                </c:pt>
                <c:pt idx="193">
                  <c:v>44092</c:v>
                </c:pt>
                <c:pt idx="194">
                  <c:v>44093</c:v>
                </c:pt>
                <c:pt idx="195">
                  <c:v>44094</c:v>
                </c:pt>
                <c:pt idx="196">
                  <c:v>44095</c:v>
                </c:pt>
                <c:pt idx="197">
                  <c:v>44096</c:v>
                </c:pt>
                <c:pt idx="198">
                  <c:v>44097</c:v>
                </c:pt>
                <c:pt idx="199">
                  <c:v>44098</c:v>
                </c:pt>
                <c:pt idx="200">
                  <c:v>44099</c:v>
                </c:pt>
                <c:pt idx="201">
                  <c:v>44100</c:v>
                </c:pt>
                <c:pt idx="202">
                  <c:v>44101</c:v>
                </c:pt>
                <c:pt idx="203">
                  <c:v>44102</c:v>
                </c:pt>
                <c:pt idx="204">
                  <c:v>44103</c:v>
                </c:pt>
                <c:pt idx="205">
                  <c:v>44104</c:v>
                </c:pt>
                <c:pt idx="206">
                  <c:v>44105</c:v>
                </c:pt>
                <c:pt idx="207">
                  <c:v>44106</c:v>
                </c:pt>
                <c:pt idx="208">
                  <c:v>44107</c:v>
                </c:pt>
                <c:pt idx="209">
                  <c:v>44108</c:v>
                </c:pt>
                <c:pt idx="210">
                  <c:v>44109</c:v>
                </c:pt>
                <c:pt idx="211">
                  <c:v>44110</c:v>
                </c:pt>
                <c:pt idx="212">
                  <c:v>44111</c:v>
                </c:pt>
                <c:pt idx="213">
                  <c:v>44112</c:v>
                </c:pt>
                <c:pt idx="214">
                  <c:v>44113</c:v>
                </c:pt>
                <c:pt idx="215">
                  <c:v>44114</c:v>
                </c:pt>
                <c:pt idx="216">
                  <c:v>44115</c:v>
                </c:pt>
                <c:pt idx="217">
                  <c:v>44116</c:v>
                </c:pt>
                <c:pt idx="218">
                  <c:v>44117</c:v>
                </c:pt>
                <c:pt idx="219">
                  <c:v>44118</c:v>
                </c:pt>
                <c:pt idx="220">
                  <c:v>44119</c:v>
                </c:pt>
                <c:pt idx="221">
                  <c:v>44120</c:v>
                </c:pt>
                <c:pt idx="222">
                  <c:v>44121</c:v>
                </c:pt>
                <c:pt idx="223">
                  <c:v>44122</c:v>
                </c:pt>
                <c:pt idx="224">
                  <c:v>44123</c:v>
                </c:pt>
                <c:pt idx="225">
                  <c:v>44124</c:v>
                </c:pt>
                <c:pt idx="226">
                  <c:v>44125</c:v>
                </c:pt>
                <c:pt idx="227">
                  <c:v>44126</c:v>
                </c:pt>
                <c:pt idx="228">
                  <c:v>44127</c:v>
                </c:pt>
                <c:pt idx="229">
                  <c:v>44128</c:v>
                </c:pt>
                <c:pt idx="230">
                  <c:v>44129</c:v>
                </c:pt>
                <c:pt idx="231">
                  <c:v>44130</c:v>
                </c:pt>
                <c:pt idx="232">
                  <c:v>44131</c:v>
                </c:pt>
                <c:pt idx="233">
                  <c:v>44132</c:v>
                </c:pt>
                <c:pt idx="234">
                  <c:v>44133</c:v>
                </c:pt>
                <c:pt idx="235">
                  <c:v>44134</c:v>
                </c:pt>
                <c:pt idx="236">
                  <c:v>44135</c:v>
                </c:pt>
                <c:pt idx="237">
                  <c:v>44136</c:v>
                </c:pt>
                <c:pt idx="238">
                  <c:v>44137</c:v>
                </c:pt>
                <c:pt idx="239">
                  <c:v>44138</c:v>
                </c:pt>
                <c:pt idx="240">
                  <c:v>44139</c:v>
                </c:pt>
                <c:pt idx="241">
                  <c:v>44140</c:v>
                </c:pt>
                <c:pt idx="242">
                  <c:v>44141</c:v>
                </c:pt>
                <c:pt idx="243">
                  <c:v>44142</c:v>
                </c:pt>
                <c:pt idx="244">
                  <c:v>44143</c:v>
                </c:pt>
                <c:pt idx="245">
                  <c:v>44144</c:v>
                </c:pt>
                <c:pt idx="246">
                  <c:v>44145</c:v>
                </c:pt>
                <c:pt idx="247">
                  <c:v>44146</c:v>
                </c:pt>
                <c:pt idx="248">
                  <c:v>44147</c:v>
                </c:pt>
                <c:pt idx="249">
                  <c:v>44148</c:v>
                </c:pt>
                <c:pt idx="250">
                  <c:v>44149</c:v>
                </c:pt>
                <c:pt idx="251">
                  <c:v>44150</c:v>
                </c:pt>
                <c:pt idx="252">
                  <c:v>44151</c:v>
                </c:pt>
                <c:pt idx="253">
                  <c:v>44152</c:v>
                </c:pt>
                <c:pt idx="254">
                  <c:v>44153</c:v>
                </c:pt>
                <c:pt idx="255">
                  <c:v>44154</c:v>
                </c:pt>
                <c:pt idx="256">
                  <c:v>44155</c:v>
                </c:pt>
                <c:pt idx="257">
                  <c:v>44156</c:v>
                </c:pt>
                <c:pt idx="258">
                  <c:v>44157</c:v>
                </c:pt>
                <c:pt idx="259">
                  <c:v>44158</c:v>
                </c:pt>
                <c:pt idx="260">
                  <c:v>44159</c:v>
                </c:pt>
                <c:pt idx="261">
                  <c:v>44160</c:v>
                </c:pt>
                <c:pt idx="262">
                  <c:v>44161</c:v>
                </c:pt>
                <c:pt idx="263">
                  <c:v>44162</c:v>
                </c:pt>
                <c:pt idx="264">
                  <c:v>44163</c:v>
                </c:pt>
                <c:pt idx="265">
                  <c:v>44164</c:v>
                </c:pt>
                <c:pt idx="266">
                  <c:v>44165</c:v>
                </c:pt>
                <c:pt idx="267">
                  <c:v>44166</c:v>
                </c:pt>
                <c:pt idx="268">
                  <c:v>44167</c:v>
                </c:pt>
                <c:pt idx="269">
                  <c:v>44168</c:v>
                </c:pt>
                <c:pt idx="270">
                  <c:v>44169</c:v>
                </c:pt>
                <c:pt idx="271">
                  <c:v>44170</c:v>
                </c:pt>
                <c:pt idx="272">
                  <c:v>44171</c:v>
                </c:pt>
                <c:pt idx="273">
                  <c:v>44172</c:v>
                </c:pt>
                <c:pt idx="274">
                  <c:v>44173</c:v>
                </c:pt>
                <c:pt idx="275">
                  <c:v>44174</c:v>
                </c:pt>
                <c:pt idx="276">
                  <c:v>44175</c:v>
                </c:pt>
                <c:pt idx="277">
                  <c:v>44176</c:v>
                </c:pt>
                <c:pt idx="278">
                  <c:v>44177</c:v>
                </c:pt>
                <c:pt idx="279">
                  <c:v>44178</c:v>
                </c:pt>
                <c:pt idx="280">
                  <c:v>44179</c:v>
                </c:pt>
                <c:pt idx="281">
                  <c:v>44180</c:v>
                </c:pt>
                <c:pt idx="282">
                  <c:v>44181</c:v>
                </c:pt>
                <c:pt idx="283">
                  <c:v>44182</c:v>
                </c:pt>
                <c:pt idx="284">
                  <c:v>44183</c:v>
                </c:pt>
                <c:pt idx="285">
                  <c:v>44184</c:v>
                </c:pt>
                <c:pt idx="286">
                  <c:v>44185</c:v>
                </c:pt>
                <c:pt idx="287">
                  <c:v>44186</c:v>
                </c:pt>
                <c:pt idx="288">
                  <c:v>44187</c:v>
                </c:pt>
                <c:pt idx="289">
                  <c:v>44188</c:v>
                </c:pt>
                <c:pt idx="290">
                  <c:v>44189</c:v>
                </c:pt>
                <c:pt idx="291">
                  <c:v>44190</c:v>
                </c:pt>
                <c:pt idx="292">
                  <c:v>44191</c:v>
                </c:pt>
                <c:pt idx="293">
                  <c:v>44192</c:v>
                </c:pt>
                <c:pt idx="294">
                  <c:v>44193</c:v>
                </c:pt>
                <c:pt idx="295">
                  <c:v>44194</c:v>
                </c:pt>
                <c:pt idx="296">
                  <c:v>44195</c:v>
                </c:pt>
                <c:pt idx="297">
                  <c:v>44196</c:v>
                </c:pt>
                <c:pt idx="298">
                  <c:v>44197</c:v>
                </c:pt>
                <c:pt idx="299">
                  <c:v>44198</c:v>
                </c:pt>
                <c:pt idx="300">
                  <c:v>44199</c:v>
                </c:pt>
                <c:pt idx="301">
                  <c:v>44200</c:v>
                </c:pt>
                <c:pt idx="302">
                  <c:v>44201</c:v>
                </c:pt>
                <c:pt idx="303">
                  <c:v>44202</c:v>
                </c:pt>
                <c:pt idx="304">
                  <c:v>44203</c:v>
                </c:pt>
                <c:pt idx="305">
                  <c:v>44204</c:v>
                </c:pt>
                <c:pt idx="306">
                  <c:v>44205</c:v>
                </c:pt>
                <c:pt idx="307">
                  <c:v>44206</c:v>
                </c:pt>
                <c:pt idx="308">
                  <c:v>44207</c:v>
                </c:pt>
                <c:pt idx="309">
                  <c:v>44208</c:v>
                </c:pt>
                <c:pt idx="310">
                  <c:v>44209</c:v>
                </c:pt>
                <c:pt idx="311">
                  <c:v>44210</c:v>
                </c:pt>
                <c:pt idx="312">
                  <c:v>44211</c:v>
                </c:pt>
                <c:pt idx="313">
                  <c:v>44212</c:v>
                </c:pt>
                <c:pt idx="314">
                  <c:v>44213</c:v>
                </c:pt>
                <c:pt idx="315">
                  <c:v>44214</c:v>
                </c:pt>
                <c:pt idx="316">
                  <c:v>44215</c:v>
                </c:pt>
                <c:pt idx="317">
                  <c:v>44216</c:v>
                </c:pt>
                <c:pt idx="318">
                  <c:v>44217</c:v>
                </c:pt>
                <c:pt idx="319">
                  <c:v>44218</c:v>
                </c:pt>
                <c:pt idx="320">
                  <c:v>44219</c:v>
                </c:pt>
                <c:pt idx="321">
                  <c:v>44220</c:v>
                </c:pt>
                <c:pt idx="322">
                  <c:v>44221</c:v>
                </c:pt>
                <c:pt idx="323">
                  <c:v>44222</c:v>
                </c:pt>
                <c:pt idx="324">
                  <c:v>44223</c:v>
                </c:pt>
                <c:pt idx="325">
                  <c:v>44224</c:v>
                </c:pt>
                <c:pt idx="326">
                  <c:v>44225</c:v>
                </c:pt>
                <c:pt idx="327">
                  <c:v>44226</c:v>
                </c:pt>
                <c:pt idx="328">
                  <c:v>44227</c:v>
                </c:pt>
                <c:pt idx="329">
                  <c:v>44228</c:v>
                </c:pt>
                <c:pt idx="330">
                  <c:v>44229</c:v>
                </c:pt>
                <c:pt idx="331">
                  <c:v>44230</c:v>
                </c:pt>
                <c:pt idx="332">
                  <c:v>44231</c:v>
                </c:pt>
                <c:pt idx="333">
                  <c:v>44232</c:v>
                </c:pt>
                <c:pt idx="334">
                  <c:v>44233</c:v>
                </c:pt>
                <c:pt idx="335">
                  <c:v>44234</c:v>
                </c:pt>
                <c:pt idx="336">
                  <c:v>44235</c:v>
                </c:pt>
                <c:pt idx="337">
                  <c:v>44236</c:v>
                </c:pt>
                <c:pt idx="338">
                  <c:v>44237</c:v>
                </c:pt>
                <c:pt idx="339">
                  <c:v>44238</c:v>
                </c:pt>
                <c:pt idx="340">
                  <c:v>44239</c:v>
                </c:pt>
                <c:pt idx="341">
                  <c:v>44240</c:v>
                </c:pt>
                <c:pt idx="342">
                  <c:v>44241</c:v>
                </c:pt>
                <c:pt idx="343">
                  <c:v>44242</c:v>
                </c:pt>
                <c:pt idx="344">
                  <c:v>44243</c:v>
                </c:pt>
                <c:pt idx="345">
                  <c:v>44244</c:v>
                </c:pt>
                <c:pt idx="346">
                  <c:v>44245</c:v>
                </c:pt>
                <c:pt idx="347">
                  <c:v>44246</c:v>
                </c:pt>
                <c:pt idx="348">
                  <c:v>44247</c:v>
                </c:pt>
                <c:pt idx="349">
                  <c:v>44248</c:v>
                </c:pt>
                <c:pt idx="350">
                  <c:v>44249</c:v>
                </c:pt>
                <c:pt idx="351">
                  <c:v>44250</c:v>
                </c:pt>
                <c:pt idx="352">
                  <c:v>44251</c:v>
                </c:pt>
                <c:pt idx="353">
                  <c:v>44252</c:v>
                </c:pt>
                <c:pt idx="354">
                  <c:v>44253</c:v>
                </c:pt>
                <c:pt idx="355">
                  <c:v>44254</c:v>
                </c:pt>
                <c:pt idx="356">
                  <c:v>44255</c:v>
                </c:pt>
                <c:pt idx="357">
                  <c:v>44256</c:v>
                </c:pt>
                <c:pt idx="358">
                  <c:v>44257</c:v>
                </c:pt>
                <c:pt idx="359">
                  <c:v>44258</c:v>
                </c:pt>
                <c:pt idx="360">
                  <c:v>44259</c:v>
                </c:pt>
                <c:pt idx="361">
                  <c:v>44260</c:v>
                </c:pt>
                <c:pt idx="362">
                  <c:v>44261</c:v>
                </c:pt>
                <c:pt idx="363">
                  <c:v>44262</c:v>
                </c:pt>
                <c:pt idx="364">
                  <c:v>44263</c:v>
                </c:pt>
                <c:pt idx="365">
                  <c:v>44264</c:v>
                </c:pt>
                <c:pt idx="366">
                  <c:v>44265</c:v>
                </c:pt>
              </c:numCache>
            </c:numRef>
          </c:cat>
          <c:val>
            <c:numRef>
              <c:f>'Figure 1 ws'!$K$21:$K$387</c:f>
              <c:numCache>
                <c:formatCode>General</c:formatCode>
                <c:ptCount val="367"/>
                <c:pt idx="0">
                  <c:v>1</c:v>
                </c:pt>
                <c:pt idx="1">
                  <c:v>0.8571428571428571</c:v>
                </c:pt>
                <c:pt idx="2">
                  <c:v>0.7142857142857143</c:v>
                </c:pt>
                <c:pt idx="3">
                  <c:v>0.7142857142857143</c:v>
                </c:pt>
                <c:pt idx="4">
                  <c:v>1.4285714285714286</c:v>
                </c:pt>
                <c:pt idx="5">
                  <c:v>1.8571428571428572</c:v>
                </c:pt>
                <c:pt idx="6">
                  <c:v>2.4285714285714284</c:v>
                </c:pt>
                <c:pt idx="7">
                  <c:v>3.2857142857142856</c:v>
                </c:pt>
                <c:pt idx="8">
                  <c:v>4.7142857142857144</c:v>
                </c:pt>
                <c:pt idx="9">
                  <c:v>5.5714285714285712</c:v>
                </c:pt>
                <c:pt idx="10">
                  <c:v>7</c:v>
                </c:pt>
                <c:pt idx="11">
                  <c:v>8.8571428571428577</c:v>
                </c:pt>
                <c:pt idx="12">
                  <c:v>9.7142857142857135</c:v>
                </c:pt>
                <c:pt idx="13">
                  <c:v>11</c:v>
                </c:pt>
                <c:pt idx="14">
                  <c:v>12.142857142857142</c:v>
                </c:pt>
                <c:pt idx="15">
                  <c:v>13.428571428571429</c:v>
                </c:pt>
                <c:pt idx="16">
                  <c:v>14.428571428571429</c:v>
                </c:pt>
                <c:pt idx="17">
                  <c:v>14.428571428571429</c:v>
                </c:pt>
                <c:pt idx="18">
                  <c:v>15</c:v>
                </c:pt>
                <c:pt idx="19">
                  <c:v>16.285714285714285</c:v>
                </c:pt>
                <c:pt idx="20">
                  <c:v>17.428571428571427</c:v>
                </c:pt>
                <c:pt idx="21">
                  <c:v>17.714285714285715</c:v>
                </c:pt>
                <c:pt idx="22">
                  <c:v>17.428571428571427</c:v>
                </c:pt>
                <c:pt idx="23">
                  <c:v>16.857142857142858</c:v>
                </c:pt>
                <c:pt idx="24">
                  <c:v>17.142857142857142</c:v>
                </c:pt>
                <c:pt idx="25">
                  <c:v>15.428571428571429</c:v>
                </c:pt>
                <c:pt idx="26">
                  <c:v>13.142857142857142</c:v>
                </c:pt>
                <c:pt idx="27">
                  <c:v>12.142857142857142</c:v>
                </c:pt>
                <c:pt idx="28">
                  <c:v>11.142857142857142</c:v>
                </c:pt>
                <c:pt idx="29">
                  <c:v>9.8571428571428577</c:v>
                </c:pt>
                <c:pt idx="30">
                  <c:v>10.142857142857142</c:v>
                </c:pt>
                <c:pt idx="31">
                  <c:v>9.4285714285714288</c:v>
                </c:pt>
                <c:pt idx="32">
                  <c:v>9.1428571428571423</c:v>
                </c:pt>
                <c:pt idx="33">
                  <c:v>9.2857142857142865</c:v>
                </c:pt>
                <c:pt idx="34">
                  <c:v>8</c:v>
                </c:pt>
                <c:pt idx="35">
                  <c:v>7.2857142857142856</c:v>
                </c:pt>
                <c:pt idx="36">
                  <c:v>7</c:v>
                </c:pt>
                <c:pt idx="37">
                  <c:v>6.1428571428571432</c:v>
                </c:pt>
                <c:pt idx="38">
                  <c:v>5.5714285714285712</c:v>
                </c:pt>
                <c:pt idx="39">
                  <c:v>5.2857142857142856</c:v>
                </c:pt>
                <c:pt idx="40">
                  <c:v>5.7142857142857144</c:v>
                </c:pt>
                <c:pt idx="41">
                  <c:v>6.1428571428571432</c:v>
                </c:pt>
                <c:pt idx="42">
                  <c:v>6.2857142857142856</c:v>
                </c:pt>
                <c:pt idx="43">
                  <c:v>6</c:v>
                </c:pt>
                <c:pt idx="44">
                  <c:v>5.8571428571428568</c:v>
                </c:pt>
                <c:pt idx="45">
                  <c:v>6</c:v>
                </c:pt>
                <c:pt idx="46">
                  <c:v>6</c:v>
                </c:pt>
                <c:pt idx="47">
                  <c:v>5.2857142857142856</c:v>
                </c:pt>
                <c:pt idx="48">
                  <c:v>5</c:v>
                </c:pt>
                <c:pt idx="49">
                  <c:v>4.2857142857142856</c:v>
                </c:pt>
                <c:pt idx="50">
                  <c:v>3.7142857142857144</c:v>
                </c:pt>
                <c:pt idx="51">
                  <c:v>3.7142857142857144</c:v>
                </c:pt>
                <c:pt idx="52">
                  <c:v>3.4285714285714284</c:v>
                </c:pt>
                <c:pt idx="53">
                  <c:v>3</c:v>
                </c:pt>
                <c:pt idx="54">
                  <c:v>3.7142857142857144</c:v>
                </c:pt>
                <c:pt idx="55">
                  <c:v>3.1428571428571428</c:v>
                </c:pt>
                <c:pt idx="56">
                  <c:v>3.2857142857142856</c:v>
                </c:pt>
                <c:pt idx="57">
                  <c:v>3.4285714285714284</c:v>
                </c:pt>
                <c:pt idx="58">
                  <c:v>3</c:v>
                </c:pt>
                <c:pt idx="59">
                  <c:v>2.5714285714285716</c:v>
                </c:pt>
                <c:pt idx="60">
                  <c:v>2.4285714285714284</c:v>
                </c:pt>
                <c:pt idx="61">
                  <c:v>1.8571428571428572</c:v>
                </c:pt>
                <c:pt idx="62">
                  <c:v>1.5714285714285714</c:v>
                </c:pt>
                <c:pt idx="63">
                  <c:v>1.4285714285714286</c:v>
                </c:pt>
                <c:pt idx="64">
                  <c:v>1.4285714285714286</c:v>
                </c:pt>
                <c:pt idx="65">
                  <c:v>1.7142857142857142</c:v>
                </c:pt>
                <c:pt idx="66">
                  <c:v>1.7142857142857142</c:v>
                </c:pt>
                <c:pt idx="67">
                  <c:v>1.8571428571428572</c:v>
                </c:pt>
                <c:pt idx="68">
                  <c:v>1.8571428571428572</c:v>
                </c:pt>
                <c:pt idx="69">
                  <c:v>1.8571428571428572</c:v>
                </c:pt>
                <c:pt idx="70">
                  <c:v>1.7142857142857142</c:v>
                </c:pt>
                <c:pt idx="71">
                  <c:v>1.8571428571428572</c:v>
                </c:pt>
                <c:pt idx="72">
                  <c:v>1.4285714285714286</c:v>
                </c:pt>
                <c:pt idx="73">
                  <c:v>1.2857142857142858</c:v>
                </c:pt>
                <c:pt idx="74">
                  <c:v>0.8571428571428571</c:v>
                </c:pt>
                <c:pt idx="75">
                  <c:v>0.5714285714285714</c:v>
                </c:pt>
                <c:pt idx="76">
                  <c:v>0.5714285714285714</c:v>
                </c:pt>
                <c:pt idx="77">
                  <c:v>0.42857142857142855</c:v>
                </c:pt>
                <c:pt idx="78">
                  <c:v>0.42857142857142855</c:v>
                </c:pt>
                <c:pt idx="79">
                  <c:v>0.8571428571428571</c:v>
                </c:pt>
                <c:pt idx="80">
                  <c:v>1</c:v>
                </c:pt>
                <c:pt idx="81">
                  <c:v>1.1428571428571428</c:v>
                </c:pt>
                <c:pt idx="82">
                  <c:v>1.1428571428571428</c:v>
                </c:pt>
                <c:pt idx="83">
                  <c:v>1.2857142857142858</c:v>
                </c:pt>
                <c:pt idx="84">
                  <c:v>1.2857142857142858</c:v>
                </c:pt>
                <c:pt idx="85">
                  <c:v>1</c:v>
                </c:pt>
                <c:pt idx="86">
                  <c:v>0.5714285714285714</c:v>
                </c:pt>
                <c:pt idx="87">
                  <c:v>0.42857142857142855</c:v>
                </c:pt>
                <c:pt idx="88">
                  <c:v>0.2857142857142857</c:v>
                </c:pt>
                <c:pt idx="89">
                  <c:v>0.2857142857142857</c:v>
                </c:pt>
                <c:pt idx="90">
                  <c:v>0.2857142857142857</c:v>
                </c:pt>
                <c:pt idx="91">
                  <c:v>0.2857142857142857</c:v>
                </c:pt>
                <c:pt idx="92">
                  <c:v>0.2857142857142857</c:v>
                </c:pt>
                <c:pt idx="93">
                  <c:v>0.5714285714285714</c:v>
                </c:pt>
                <c:pt idx="94">
                  <c:v>1</c:v>
                </c:pt>
                <c:pt idx="95">
                  <c:v>1.7142857142857142</c:v>
                </c:pt>
                <c:pt idx="96">
                  <c:v>1.8571428571428572</c:v>
                </c:pt>
                <c:pt idx="97">
                  <c:v>1.7142857142857142</c:v>
                </c:pt>
                <c:pt idx="98">
                  <c:v>2.1428571428571428</c:v>
                </c:pt>
                <c:pt idx="99">
                  <c:v>2.2857142857142856</c:v>
                </c:pt>
                <c:pt idx="100">
                  <c:v>2.1428571428571428</c:v>
                </c:pt>
                <c:pt idx="101">
                  <c:v>1.7142857142857142</c:v>
                </c:pt>
                <c:pt idx="102">
                  <c:v>1</c:v>
                </c:pt>
                <c:pt idx="103">
                  <c:v>1.2857142857142858</c:v>
                </c:pt>
                <c:pt idx="104">
                  <c:v>1.5714285714285714</c:v>
                </c:pt>
                <c:pt idx="105">
                  <c:v>1.2857142857142858</c:v>
                </c:pt>
                <c:pt idx="106">
                  <c:v>1.2857142857142858</c:v>
                </c:pt>
                <c:pt idx="107">
                  <c:v>1.1428571428571428</c:v>
                </c:pt>
                <c:pt idx="108">
                  <c:v>1.2857142857142858</c:v>
                </c:pt>
                <c:pt idx="109">
                  <c:v>1.4285714285714286</c:v>
                </c:pt>
                <c:pt idx="110">
                  <c:v>1</c:v>
                </c:pt>
                <c:pt idx="111">
                  <c:v>0.7142857142857143</c:v>
                </c:pt>
                <c:pt idx="112">
                  <c:v>0.42857142857142855</c:v>
                </c:pt>
                <c:pt idx="113">
                  <c:v>0.2857142857142857</c:v>
                </c:pt>
                <c:pt idx="114">
                  <c:v>0.42857142857142855</c:v>
                </c:pt>
                <c:pt idx="115">
                  <c:v>0.2857142857142857</c:v>
                </c:pt>
                <c:pt idx="116">
                  <c:v>0.14285714285714285</c:v>
                </c:pt>
                <c:pt idx="117">
                  <c:v>0.14285714285714285</c:v>
                </c:pt>
                <c:pt idx="118">
                  <c:v>0.2857142857142857</c:v>
                </c:pt>
                <c:pt idx="119">
                  <c:v>0.2857142857142857</c:v>
                </c:pt>
                <c:pt idx="120">
                  <c:v>0.42857142857142855</c:v>
                </c:pt>
                <c:pt idx="121">
                  <c:v>0.2857142857142857</c:v>
                </c:pt>
                <c:pt idx="122">
                  <c:v>0.42857142857142855</c:v>
                </c:pt>
                <c:pt idx="123">
                  <c:v>0.7142857142857143</c:v>
                </c:pt>
                <c:pt idx="124">
                  <c:v>0.7142857142857143</c:v>
                </c:pt>
                <c:pt idx="125">
                  <c:v>0.7142857142857143</c:v>
                </c:pt>
                <c:pt idx="126">
                  <c:v>0.8571428571428571</c:v>
                </c:pt>
                <c:pt idx="127">
                  <c:v>0.8571428571428571</c:v>
                </c:pt>
                <c:pt idx="128">
                  <c:v>0.8571428571428571</c:v>
                </c:pt>
                <c:pt idx="129">
                  <c:v>0.7142857142857143</c:v>
                </c:pt>
                <c:pt idx="130">
                  <c:v>0.8571428571428571</c:v>
                </c:pt>
                <c:pt idx="131">
                  <c:v>0.8571428571428571</c:v>
                </c:pt>
                <c:pt idx="132">
                  <c:v>0.8571428571428571</c:v>
                </c:pt>
                <c:pt idx="133">
                  <c:v>0.8571428571428571</c:v>
                </c:pt>
                <c:pt idx="134">
                  <c:v>1</c:v>
                </c:pt>
                <c:pt idx="135">
                  <c:v>1</c:v>
                </c:pt>
                <c:pt idx="136">
                  <c:v>1</c:v>
                </c:pt>
                <c:pt idx="137">
                  <c:v>0.5714285714285714</c:v>
                </c:pt>
                <c:pt idx="138">
                  <c:v>0.5714285714285714</c:v>
                </c:pt>
                <c:pt idx="139">
                  <c:v>0.42857142857142855</c:v>
                </c:pt>
                <c:pt idx="140">
                  <c:v>0.42857142857142855</c:v>
                </c:pt>
                <c:pt idx="141">
                  <c:v>0.14285714285714285</c:v>
                </c:pt>
                <c:pt idx="142">
                  <c:v>0.14285714285714285</c:v>
                </c:pt>
                <c:pt idx="143">
                  <c:v>0.14285714285714285</c:v>
                </c:pt>
                <c:pt idx="144">
                  <c:v>0.14285714285714285</c:v>
                </c:pt>
                <c:pt idx="145">
                  <c:v>0.7142857142857143</c:v>
                </c:pt>
                <c:pt idx="146">
                  <c:v>0.7142857142857143</c:v>
                </c:pt>
                <c:pt idx="147">
                  <c:v>0.5714285714285714</c:v>
                </c:pt>
                <c:pt idx="148">
                  <c:v>0.7142857142857143</c:v>
                </c:pt>
                <c:pt idx="149">
                  <c:v>0.7142857142857143</c:v>
                </c:pt>
                <c:pt idx="150">
                  <c:v>0.8571428571428571</c:v>
                </c:pt>
                <c:pt idx="151">
                  <c:v>0.8571428571428571</c:v>
                </c:pt>
                <c:pt idx="152">
                  <c:v>0.2857142857142857</c:v>
                </c:pt>
                <c:pt idx="153">
                  <c:v>0.42857142857142855</c:v>
                </c:pt>
                <c:pt idx="154">
                  <c:v>0.7142857142857143</c:v>
                </c:pt>
                <c:pt idx="155">
                  <c:v>0.8571428571428571</c:v>
                </c:pt>
                <c:pt idx="156">
                  <c:v>1.2857142857142858</c:v>
                </c:pt>
                <c:pt idx="157">
                  <c:v>1.8571428571428572</c:v>
                </c:pt>
                <c:pt idx="158">
                  <c:v>2.1428571428571428</c:v>
                </c:pt>
                <c:pt idx="159">
                  <c:v>2.7142857142857144</c:v>
                </c:pt>
                <c:pt idx="160">
                  <c:v>2.8571428571428572</c:v>
                </c:pt>
                <c:pt idx="161">
                  <c:v>3</c:v>
                </c:pt>
                <c:pt idx="162">
                  <c:v>3.1428571428571428</c:v>
                </c:pt>
                <c:pt idx="163">
                  <c:v>3.5714285714285716</c:v>
                </c:pt>
                <c:pt idx="164">
                  <c:v>3.5714285714285716</c:v>
                </c:pt>
                <c:pt idx="165">
                  <c:v>4.2857142857142856</c:v>
                </c:pt>
                <c:pt idx="166">
                  <c:v>4</c:v>
                </c:pt>
                <c:pt idx="167">
                  <c:v>4</c:v>
                </c:pt>
                <c:pt idx="168">
                  <c:v>3.7142857142857144</c:v>
                </c:pt>
                <c:pt idx="169">
                  <c:v>3.7142857142857144</c:v>
                </c:pt>
                <c:pt idx="170">
                  <c:v>3</c:v>
                </c:pt>
                <c:pt idx="171">
                  <c:v>2.7142857142857144</c:v>
                </c:pt>
                <c:pt idx="172">
                  <c:v>2.2857142857142856</c:v>
                </c:pt>
                <c:pt idx="173">
                  <c:v>2.4285714285714284</c:v>
                </c:pt>
                <c:pt idx="174">
                  <c:v>2.5714285714285716</c:v>
                </c:pt>
                <c:pt idx="175">
                  <c:v>3.7142857142857144</c:v>
                </c:pt>
                <c:pt idx="176">
                  <c:v>3.4285714285714284</c:v>
                </c:pt>
                <c:pt idx="177">
                  <c:v>3.8571428571428572</c:v>
                </c:pt>
                <c:pt idx="178">
                  <c:v>4.1428571428571432</c:v>
                </c:pt>
                <c:pt idx="179">
                  <c:v>4</c:v>
                </c:pt>
                <c:pt idx="180">
                  <c:v>3.8571428571428572</c:v>
                </c:pt>
                <c:pt idx="181">
                  <c:v>4.4285714285714288</c:v>
                </c:pt>
                <c:pt idx="182">
                  <c:v>4</c:v>
                </c:pt>
                <c:pt idx="183">
                  <c:v>5.1428571428571432</c:v>
                </c:pt>
                <c:pt idx="184">
                  <c:v>5.4285714285714288</c:v>
                </c:pt>
                <c:pt idx="185">
                  <c:v>5.5714285714285712</c:v>
                </c:pt>
                <c:pt idx="186">
                  <c:v>5.4285714285714288</c:v>
                </c:pt>
                <c:pt idx="187">
                  <c:v>6</c:v>
                </c:pt>
                <c:pt idx="188">
                  <c:v>6.2857142857142856</c:v>
                </c:pt>
                <c:pt idx="189">
                  <c:v>6.7142857142857144</c:v>
                </c:pt>
                <c:pt idx="190">
                  <c:v>7</c:v>
                </c:pt>
                <c:pt idx="191">
                  <c:v>7.2857142857142856</c:v>
                </c:pt>
                <c:pt idx="192">
                  <c:v>7.4285714285714288</c:v>
                </c:pt>
                <c:pt idx="193">
                  <c:v>7.8571428571428568</c:v>
                </c:pt>
                <c:pt idx="194">
                  <c:v>7.5714285714285712</c:v>
                </c:pt>
                <c:pt idx="195">
                  <c:v>7.7142857142857144</c:v>
                </c:pt>
                <c:pt idx="196">
                  <c:v>6.8571428571428568</c:v>
                </c:pt>
                <c:pt idx="197">
                  <c:v>6.8571428571428568</c:v>
                </c:pt>
                <c:pt idx="198">
                  <c:v>6.5714285714285712</c:v>
                </c:pt>
                <c:pt idx="199">
                  <c:v>6.5714285714285712</c:v>
                </c:pt>
                <c:pt idx="200">
                  <c:v>7.2857142857142856</c:v>
                </c:pt>
                <c:pt idx="201">
                  <c:v>7.8571428571428568</c:v>
                </c:pt>
                <c:pt idx="202">
                  <c:v>7</c:v>
                </c:pt>
                <c:pt idx="203">
                  <c:v>8.4285714285714288</c:v>
                </c:pt>
                <c:pt idx="204">
                  <c:v>7.8571428571428568</c:v>
                </c:pt>
                <c:pt idx="205">
                  <c:v>8.4285714285714288</c:v>
                </c:pt>
                <c:pt idx="206">
                  <c:v>7.8571428571428568</c:v>
                </c:pt>
                <c:pt idx="207">
                  <c:v>7</c:v>
                </c:pt>
                <c:pt idx="208">
                  <c:v>7.5714285714285712</c:v>
                </c:pt>
                <c:pt idx="209">
                  <c:v>8</c:v>
                </c:pt>
                <c:pt idx="210">
                  <c:v>7</c:v>
                </c:pt>
                <c:pt idx="211">
                  <c:v>6.5714285714285712</c:v>
                </c:pt>
                <c:pt idx="212">
                  <c:v>5.7142857142857144</c:v>
                </c:pt>
                <c:pt idx="213">
                  <c:v>6.4285714285714288</c:v>
                </c:pt>
                <c:pt idx="214">
                  <c:v>7</c:v>
                </c:pt>
                <c:pt idx="215">
                  <c:v>6.5714285714285712</c:v>
                </c:pt>
                <c:pt idx="216">
                  <c:v>6.2857142857142856</c:v>
                </c:pt>
                <c:pt idx="217">
                  <c:v>6.2857142857142856</c:v>
                </c:pt>
                <c:pt idx="218">
                  <c:v>6.5714285714285712</c:v>
                </c:pt>
                <c:pt idx="219">
                  <c:v>7.1428571428571432</c:v>
                </c:pt>
                <c:pt idx="220">
                  <c:v>7.5714285714285712</c:v>
                </c:pt>
                <c:pt idx="221">
                  <c:v>6.8571428571428568</c:v>
                </c:pt>
                <c:pt idx="222">
                  <c:v>6.4285714285714288</c:v>
                </c:pt>
                <c:pt idx="223">
                  <c:v>7</c:v>
                </c:pt>
                <c:pt idx="224">
                  <c:v>7.4285714285714288</c:v>
                </c:pt>
                <c:pt idx="225">
                  <c:v>8</c:v>
                </c:pt>
                <c:pt idx="226">
                  <c:v>8</c:v>
                </c:pt>
                <c:pt idx="227">
                  <c:v>7.8571428571428568</c:v>
                </c:pt>
                <c:pt idx="228">
                  <c:v>8.8571428571428577</c:v>
                </c:pt>
                <c:pt idx="229">
                  <c:v>8.7142857142857135</c:v>
                </c:pt>
                <c:pt idx="230">
                  <c:v>9.4285714285714288</c:v>
                </c:pt>
                <c:pt idx="231">
                  <c:v>9.4285714285714288</c:v>
                </c:pt>
                <c:pt idx="232">
                  <c:v>9.4285714285714288</c:v>
                </c:pt>
                <c:pt idx="233">
                  <c:v>10.571428571428571</c:v>
                </c:pt>
                <c:pt idx="234">
                  <c:v>12.285714285714286</c:v>
                </c:pt>
                <c:pt idx="235">
                  <c:v>12.285714285714286</c:v>
                </c:pt>
                <c:pt idx="236">
                  <c:v>14.571428571428571</c:v>
                </c:pt>
                <c:pt idx="237">
                  <c:v>14.857142857142858</c:v>
                </c:pt>
                <c:pt idx="238">
                  <c:v>15.714285714285714</c:v>
                </c:pt>
                <c:pt idx="239">
                  <c:v>18.142857142857142</c:v>
                </c:pt>
                <c:pt idx="240">
                  <c:v>20.857142857142858</c:v>
                </c:pt>
                <c:pt idx="241">
                  <c:v>20.428571428571427</c:v>
                </c:pt>
                <c:pt idx="242">
                  <c:v>22.714285714285715</c:v>
                </c:pt>
                <c:pt idx="243">
                  <c:v>22.428571428571427</c:v>
                </c:pt>
                <c:pt idx="244">
                  <c:v>24.285714285714285</c:v>
                </c:pt>
                <c:pt idx="245">
                  <c:v>25.714285714285715</c:v>
                </c:pt>
                <c:pt idx="246">
                  <c:v>26.857142857142858</c:v>
                </c:pt>
                <c:pt idx="247">
                  <c:v>24.571428571428573</c:v>
                </c:pt>
                <c:pt idx="248">
                  <c:v>24.714285714285715</c:v>
                </c:pt>
                <c:pt idx="249">
                  <c:v>25.714285714285715</c:v>
                </c:pt>
                <c:pt idx="250">
                  <c:v>28.285714285714285</c:v>
                </c:pt>
                <c:pt idx="251">
                  <c:v>29.142857142857142</c:v>
                </c:pt>
                <c:pt idx="252">
                  <c:v>30.714285714285715</c:v>
                </c:pt>
                <c:pt idx="253">
                  <c:v>31.857142857142858</c:v>
                </c:pt>
                <c:pt idx="254">
                  <c:v>34.428571428571431</c:v>
                </c:pt>
                <c:pt idx="255">
                  <c:v>38.714285714285715</c:v>
                </c:pt>
                <c:pt idx="256">
                  <c:v>38.285714285714285</c:v>
                </c:pt>
                <c:pt idx="257">
                  <c:v>38</c:v>
                </c:pt>
                <c:pt idx="258">
                  <c:v>38</c:v>
                </c:pt>
                <c:pt idx="259">
                  <c:v>38.285714285714285</c:v>
                </c:pt>
                <c:pt idx="260">
                  <c:v>38.428571428571431</c:v>
                </c:pt>
                <c:pt idx="261">
                  <c:v>37</c:v>
                </c:pt>
                <c:pt idx="262">
                  <c:v>35.285714285714285</c:v>
                </c:pt>
                <c:pt idx="263">
                  <c:v>37.142857142857146</c:v>
                </c:pt>
                <c:pt idx="264">
                  <c:v>36.857142857142854</c:v>
                </c:pt>
                <c:pt idx="265">
                  <c:v>36.714285714285715</c:v>
                </c:pt>
                <c:pt idx="266">
                  <c:v>36</c:v>
                </c:pt>
                <c:pt idx="267">
                  <c:v>35</c:v>
                </c:pt>
                <c:pt idx="268">
                  <c:v>35.571428571428569</c:v>
                </c:pt>
                <c:pt idx="269">
                  <c:v>34.857142857142854</c:v>
                </c:pt>
                <c:pt idx="270">
                  <c:v>33.857142857142854</c:v>
                </c:pt>
                <c:pt idx="271">
                  <c:v>35</c:v>
                </c:pt>
                <c:pt idx="272">
                  <c:v>33.714285714285715</c:v>
                </c:pt>
                <c:pt idx="273">
                  <c:v>35.571428571428569</c:v>
                </c:pt>
                <c:pt idx="274">
                  <c:v>36</c:v>
                </c:pt>
                <c:pt idx="275">
                  <c:v>37.142857142857146</c:v>
                </c:pt>
                <c:pt idx="276">
                  <c:v>36.428571428571431</c:v>
                </c:pt>
                <c:pt idx="277">
                  <c:v>35.857142857142854</c:v>
                </c:pt>
                <c:pt idx="278">
                  <c:v>34.285714285714285</c:v>
                </c:pt>
                <c:pt idx="279">
                  <c:v>34.571428571428569</c:v>
                </c:pt>
                <c:pt idx="280">
                  <c:v>33.285714285714285</c:v>
                </c:pt>
                <c:pt idx="281">
                  <c:v>32.142857142857146</c:v>
                </c:pt>
                <c:pt idx="282">
                  <c:v>31.571428571428573</c:v>
                </c:pt>
                <c:pt idx="283">
                  <c:v>33.142857142857146</c:v>
                </c:pt>
                <c:pt idx="284">
                  <c:v>33.571428571428569</c:v>
                </c:pt>
                <c:pt idx="285">
                  <c:v>33.285714285714285</c:v>
                </c:pt>
                <c:pt idx="286">
                  <c:v>34</c:v>
                </c:pt>
                <c:pt idx="287">
                  <c:v>34.428571428571431</c:v>
                </c:pt>
                <c:pt idx="288">
                  <c:v>33.428571428571431</c:v>
                </c:pt>
                <c:pt idx="289">
                  <c:v>33.142857142857146</c:v>
                </c:pt>
                <c:pt idx="290">
                  <c:v>30</c:v>
                </c:pt>
                <c:pt idx="291">
                  <c:v>28.714285714285715</c:v>
                </c:pt>
                <c:pt idx="292">
                  <c:v>29.285714285714285</c:v>
                </c:pt>
                <c:pt idx="293">
                  <c:v>28.285714285714285</c:v>
                </c:pt>
                <c:pt idx="294">
                  <c:v>28.714285714285715</c:v>
                </c:pt>
                <c:pt idx="295">
                  <c:v>30.714285714285715</c:v>
                </c:pt>
                <c:pt idx="296">
                  <c:v>31</c:v>
                </c:pt>
                <c:pt idx="297">
                  <c:v>32.857142857142854</c:v>
                </c:pt>
                <c:pt idx="298">
                  <c:v>33.285714285714285</c:v>
                </c:pt>
                <c:pt idx="299">
                  <c:v>32.857142857142854</c:v>
                </c:pt>
                <c:pt idx="300">
                  <c:v>33.428571428571431</c:v>
                </c:pt>
                <c:pt idx="301">
                  <c:v>31.142857142857142</c:v>
                </c:pt>
                <c:pt idx="302">
                  <c:v>31.857142857142858</c:v>
                </c:pt>
                <c:pt idx="303">
                  <c:v>32.142857142857146</c:v>
                </c:pt>
                <c:pt idx="304">
                  <c:v>31.428571428571427</c:v>
                </c:pt>
                <c:pt idx="305">
                  <c:v>30.571428571428573</c:v>
                </c:pt>
                <c:pt idx="306">
                  <c:v>31.142857142857142</c:v>
                </c:pt>
                <c:pt idx="307">
                  <c:v>30.142857142857142</c:v>
                </c:pt>
                <c:pt idx="308">
                  <c:v>30.142857142857142</c:v>
                </c:pt>
                <c:pt idx="309">
                  <c:v>27.285714285714285</c:v>
                </c:pt>
                <c:pt idx="310">
                  <c:v>25</c:v>
                </c:pt>
                <c:pt idx="311">
                  <c:v>24.571428571428573</c:v>
                </c:pt>
                <c:pt idx="312">
                  <c:v>24</c:v>
                </c:pt>
                <c:pt idx="313">
                  <c:v>22.285714285714285</c:v>
                </c:pt>
                <c:pt idx="314">
                  <c:v>22.428571428571427</c:v>
                </c:pt>
                <c:pt idx="315">
                  <c:v>22.571428571428573</c:v>
                </c:pt>
                <c:pt idx="316">
                  <c:v>24.285714285714285</c:v>
                </c:pt>
                <c:pt idx="317">
                  <c:v>25.428571428571427</c:v>
                </c:pt>
                <c:pt idx="318">
                  <c:v>29</c:v>
                </c:pt>
                <c:pt idx="319">
                  <c:v>27.714285714285715</c:v>
                </c:pt>
                <c:pt idx="320">
                  <c:v>28.857142857142858</c:v>
                </c:pt>
                <c:pt idx="321">
                  <c:v>28.571428571428573</c:v>
                </c:pt>
                <c:pt idx="322">
                  <c:v>27.857142857142858</c:v>
                </c:pt>
                <c:pt idx="323">
                  <c:v>26.857142857142858</c:v>
                </c:pt>
                <c:pt idx="324">
                  <c:v>25.428571428571427</c:v>
                </c:pt>
                <c:pt idx="325">
                  <c:v>21.285714285714285</c:v>
                </c:pt>
                <c:pt idx="326">
                  <c:v>23.428571428571427</c:v>
                </c:pt>
                <c:pt idx="327">
                  <c:v>22.571428571428573</c:v>
                </c:pt>
                <c:pt idx="328">
                  <c:v>24.142857142857142</c:v>
                </c:pt>
                <c:pt idx="329">
                  <c:v>23.428571428571427</c:v>
                </c:pt>
                <c:pt idx="330">
                  <c:v>22.714285714285715</c:v>
                </c:pt>
                <c:pt idx="331">
                  <c:v>23.428571428571427</c:v>
                </c:pt>
                <c:pt idx="332">
                  <c:v>23.571428571428573</c:v>
                </c:pt>
                <c:pt idx="333">
                  <c:v>23</c:v>
                </c:pt>
                <c:pt idx="334">
                  <c:v>23.571428571428573</c:v>
                </c:pt>
                <c:pt idx="335">
                  <c:v>22.285714285714285</c:v>
                </c:pt>
                <c:pt idx="336">
                  <c:v>23.142857142857142</c:v>
                </c:pt>
                <c:pt idx="337">
                  <c:v>22.285714285714285</c:v>
                </c:pt>
                <c:pt idx="338">
                  <c:v>20.571428571428573</c:v>
                </c:pt>
                <c:pt idx="339">
                  <c:v>20.142857142857142</c:v>
                </c:pt>
                <c:pt idx="340">
                  <c:v>20.142857142857142</c:v>
                </c:pt>
                <c:pt idx="341">
                  <c:v>18.285714285714285</c:v>
                </c:pt>
                <c:pt idx="342">
                  <c:v>17.714285714285715</c:v>
                </c:pt>
                <c:pt idx="343">
                  <c:v>16.714285714285715</c:v>
                </c:pt>
                <c:pt idx="344">
                  <c:v>17.428571428571427</c:v>
                </c:pt>
                <c:pt idx="345">
                  <c:v>18.857142857142858</c:v>
                </c:pt>
                <c:pt idx="346">
                  <c:v>19.142857142857142</c:v>
                </c:pt>
                <c:pt idx="347">
                  <c:v>19.571428571428573</c:v>
                </c:pt>
                <c:pt idx="348">
                  <c:v>22.714285714285715</c:v>
                </c:pt>
                <c:pt idx="349">
                  <c:v>24.285714285714285</c:v>
                </c:pt>
                <c:pt idx="350">
                  <c:v>25.428571428571427</c:v>
                </c:pt>
                <c:pt idx="351">
                  <c:v>26.428571428571427</c:v>
                </c:pt>
                <c:pt idx="352">
                  <c:v>27.857142857142858</c:v>
                </c:pt>
                <c:pt idx="353">
                  <c:v>28.714285714285715</c:v>
                </c:pt>
                <c:pt idx="354">
                  <c:v>27.714285714285715</c:v>
                </c:pt>
                <c:pt idx="355">
                  <c:v>25.285714285714285</c:v>
                </c:pt>
                <c:pt idx="356">
                  <c:v>25</c:v>
                </c:pt>
                <c:pt idx="357">
                  <c:v>23.714285714285715</c:v>
                </c:pt>
                <c:pt idx="358">
                  <c:v>22.142857142857142</c:v>
                </c:pt>
                <c:pt idx="359">
                  <c:v>20.571428571428573</c:v>
                </c:pt>
                <c:pt idx="360">
                  <c:v>19.857142857142858</c:v>
                </c:pt>
                <c:pt idx="361">
                  <c:v>20.142857142857142</c:v>
                </c:pt>
                <c:pt idx="362">
                  <c:v>18.428571428571427</c:v>
                </c:pt>
                <c:pt idx="363">
                  <c:v>16.857142857142858</c:v>
                </c:pt>
                <c:pt idx="364">
                  <c:v>15.714285714285714</c:v>
                </c:pt>
                <c:pt idx="365">
                  <c:v>13</c:v>
                </c:pt>
                <c:pt idx="366">
                  <c:v>11.666666666666666</c:v>
                </c:pt>
              </c:numCache>
            </c:numRef>
          </c:val>
          <c:extLst>
            <c:ext xmlns:c16="http://schemas.microsoft.com/office/drawing/2014/chart" uri="{C3380CC4-5D6E-409C-BE32-E72D297353CC}">
              <c16:uniqueId val="{00000002-D4BF-47B4-98E1-07FD9CF024D9}"/>
            </c:ext>
          </c:extLst>
        </c:ser>
        <c:dLbls>
          <c:showLegendKey val="0"/>
          <c:showVal val="0"/>
          <c:showCatName val="0"/>
          <c:showSerName val="0"/>
          <c:showPercent val="0"/>
          <c:showBubbleSize val="0"/>
        </c:dLbls>
        <c:axId val="329925104"/>
        <c:axId val="223858496"/>
      </c:areaChart>
      <c:lineChart>
        <c:grouping val="standard"/>
        <c:varyColors val="0"/>
        <c:ser>
          <c:idx val="1"/>
          <c:order val="3"/>
          <c:tx>
            <c:v>Hospitalization rate (7-day avg.)</c:v>
          </c:tx>
          <c:spPr>
            <a:ln w="28575" cap="rnd">
              <a:solidFill>
                <a:schemeClr val="accent2"/>
              </a:solidFill>
              <a:round/>
            </a:ln>
            <a:effectLst>
              <a:outerShdw blurRad="50800" dist="38100" dir="5400000" algn="t" rotWithShape="0">
                <a:prstClr val="black">
                  <a:alpha val="32000"/>
                </a:prstClr>
              </a:outerShdw>
            </a:effectLst>
          </c:spPr>
          <c:marker>
            <c:symbol val="none"/>
          </c:marker>
          <c:cat>
            <c:numRef>
              <c:f>'Figure 1 ws'!$I$166:$I$387</c:f>
              <c:numCache>
                <c:formatCode>m/d/yyyy</c:formatCode>
                <c:ptCount val="222"/>
                <c:pt idx="0">
                  <c:v>44044</c:v>
                </c:pt>
                <c:pt idx="1">
                  <c:v>44045</c:v>
                </c:pt>
                <c:pt idx="2">
                  <c:v>44046</c:v>
                </c:pt>
                <c:pt idx="3">
                  <c:v>44047</c:v>
                </c:pt>
                <c:pt idx="4">
                  <c:v>44048</c:v>
                </c:pt>
                <c:pt idx="5">
                  <c:v>44049</c:v>
                </c:pt>
                <c:pt idx="6">
                  <c:v>44050</c:v>
                </c:pt>
                <c:pt idx="7">
                  <c:v>44051</c:v>
                </c:pt>
                <c:pt idx="8">
                  <c:v>44052</c:v>
                </c:pt>
                <c:pt idx="9">
                  <c:v>44053</c:v>
                </c:pt>
                <c:pt idx="10">
                  <c:v>44054</c:v>
                </c:pt>
                <c:pt idx="11">
                  <c:v>44055</c:v>
                </c:pt>
                <c:pt idx="12">
                  <c:v>44056</c:v>
                </c:pt>
                <c:pt idx="13">
                  <c:v>44057</c:v>
                </c:pt>
                <c:pt idx="14">
                  <c:v>44058</c:v>
                </c:pt>
                <c:pt idx="15">
                  <c:v>44059</c:v>
                </c:pt>
                <c:pt idx="16">
                  <c:v>44060</c:v>
                </c:pt>
                <c:pt idx="17">
                  <c:v>44061</c:v>
                </c:pt>
                <c:pt idx="18">
                  <c:v>44062</c:v>
                </c:pt>
                <c:pt idx="19">
                  <c:v>44063</c:v>
                </c:pt>
                <c:pt idx="20">
                  <c:v>44064</c:v>
                </c:pt>
                <c:pt idx="21">
                  <c:v>44065</c:v>
                </c:pt>
                <c:pt idx="22">
                  <c:v>44066</c:v>
                </c:pt>
                <c:pt idx="23">
                  <c:v>44067</c:v>
                </c:pt>
                <c:pt idx="24">
                  <c:v>44068</c:v>
                </c:pt>
                <c:pt idx="25">
                  <c:v>44069</c:v>
                </c:pt>
                <c:pt idx="26">
                  <c:v>44070</c:v>
                </c:pt>
                <c:pt idx="27">
                  <c:v>44071</c:v>
                </c:pt>
                <c:pt idx="28">
                  <c:v>44072</c:v>
                </c:pt>
                <c:pt idx="29">
                  <c:v>44073</c:v>
                </c:pt>
                <c:pt idx="30">
                  <c:v>44074</c:v>
                </c:pt>
                <c:pt idx="31">
                  <c:v>44075</c:v>
                </c:pt>
                <c:pt idx="32">
                  <c:v>44076</c:v>
                </c:pt>
                <c:pt idx="33">
                  <c:v>44077</c:v>
                </c:pt>
                <c:pt idx="34">
                  <c:v>44078</c:v>
                </c:pt>
                <c:pt idx="35">
                  <c:v>44079</c:v>
                </c:pt>
                <c:pt idx="36">
                  <c:v>44080</c:v>
                </c:pt>
                <c:pt idx="37">
                  <c:v>44081</c:v>
                </c:pt>
                <c:pt idx="38">
                  <c:v>44082</c:v>
                </c:pt>
                <c:pt idx="39">
                  <c:v>44083</c:v>
                </c:pt>
                <c:pt idx="40">
                  <c:v>44084</c:v>
                </c:pt>
                <c:pt idx="41">
                  <c:v>44085</c:v>
                </c:pt>
                <c:pt idx="42">
                  <c:v>44086</c:v>
                </c:pt>
                <c:pt idx="43">
                  <c:v>44087</c:v>
                </c:pt>
                <c:pt idx="44">
                  <c:v>44088</c:v>
                </c:pt>
                <c:pt idx="45">
                  <c:v>44089</c:v>
                </c:pt>
                <c:pt idx="46">
                  <c:v>44090</c:v>
                </c:pt>
                <c:pt idx="47">
                  <c:v>44091</c:v>
                </c:pt>
                <c:pt idx="48">
                  <c:v>44092</c:v>
                </c:pt>
                <c:pt idx="49">
                  <c:v>44093</c:v>
                </c:pt>
                <c:pt idx="50">
                  <c:v>44094</c:v>
                </c:pt>
                <c:pt idx="51">
                  <c:v>44095</c:v>
                </c:pt>
                <c:pt idx="52">
                  <c:v>44096</c:v>
                </c:pt>
                <c:pt idx="53">
                  <c:v>44097</c:v>
                </c:pt>
                <c:pt idx="54">
                  <c:v>44098</c:v>
                </c:pt>
                <c:pt idx="55">
                  <c:v>44099</c:v>
                </c:pt>
                <c:pt idx="56">
                  <c:v>44100</c:v>
                </c:pt>
                <c:pt idx="57">
                  <c:v>44101</c:v>
                </c:pt>
                <c:pt idx="58">
                  <c:v>44102</c:v>
                </c:pt>
                <c:pt idx="59">
                  <c:v>44103</c:v>
                </c:pt>
                <c:pt idx="60">
                  <c:v>44104</c:v>
                </c:pt>
                <c:pt idx="61">
                  <c:v>44105</c:v>
                </c:pt>
                <c:pt idx="62">
                  <c:v>44106</c:v>
                </c:pt>
                <c:pt idx="63">
                  <c:v>44107</c:v>
                </c:pt>
                <c:pt idx="64">
                  <c:v>44108</c:v>
                </c:pt>
                <c:pt idx="65">
                  <c:v>44109</c:v>
                </c:pt>
                <c:pt idx="66">
                  <c:v>44110</c:v>
                </c:pt>
                <c:pt idx="67">
                  <c:v>44111</c:v>
                </c:pt>
                <c:pt idx="68">
                  <c:v>44112</c:v>
                </c:pt>
                <c:pt idx="69">
                  <c:v>44113</c:v>
                </c:pt>
                <c:pt idx="70">
                  <c:v>44114</c:v>
                </c:pt>
                <c:pt idx="71">
                  <c:v>44115</c:v>
                </c:pt>
                <c:pt idx="72">
                  <c:v>44116</c:v>
                </c:pt>
                <c:pt idx="73">
                  <c:v>44117</c:v>
                </c:pt>
                <c:pt idx="74">
                  <c:v>44118</c:v>
                </c:pt>
                <c:pt idx="75">
                  <c:v>44119</c:v>
                </c:pt>
                <c:pt idx="76">
                  <c:v>44120</c:v>
                </c:pt>
                <c:pt idx="77">
                  <c:v>44121</c:v>
                </c:pt>
                <c:pt idx="78">
                  <c:v>44122</c:v>
                </c:pt>
                <c:pt idx="79">
                  <c:v>44123</c:v>
                </c:pt>
                <c:pt idx="80">
                  <c:v>44124</c:v>
                </c:pt>
                <c:pt idx="81">
                  <c:v>44125</c:v>
                </c:pt>
                <c:pt idx="82">
                  <c:v>44126</c:v>
                </c:pt>
                <c:pt idx="83">
                  <c:v>44127</c:v>
                </c:pt>
                <c:pt idx="84">
                  <c:v>44128</c:v>
                </c:pt>
                <c:pt idx="85">
                  <c:v>44129</c:v>
                </c:pt>
                <c:pt idx="86">
                  <c:v>44130</c:v>
                </c:pt>
                <c:pt idx="87">
                  <c:v>44131</c:v>
                </c:pt>
                <c:pt idx="88">
                  <c:v>44132</c:v>
                </c:pt>
                <c:pt idx="89">
                  <c:v>44133</c:v>
                </c:pt>
                <c:pt idx="90">
                  <c:v>44134</c:v>
                </c:pt>
                <c:pt idx="91">
                  <c:v>44135</c:v>
                </c:pt>
                <c:pt idx="92">
                  <c:v>44136</c:v>
                </c:pt>
                <c:pt idx="93">
                  <c:v>44137</c:v>
                </c:pt>
                <c:pt idx="94">
                  <c:v>44138</c:v>
                </c:pt>
                <c:pt idx="95">
                  <c:v>44139</c:v>
                </c:pt>
                <c:pt idx="96">
                  <c:v>44140</c:v>
                </c:pt>
                <c:pt idx="97">
                  <c:v>44141</c:v>
                </c:pt>
                <c:pt idx="98">
                  <c:v>44142</c:v>
                </c:pt>
                <c:pt idx="99">
                  <c:v>44143</c:v>
                </c:pt>
                <c:pt idx="100">
                  <c:v>44144</c:v>
                </c:pt>
                <c:pt idx="101">
                  <c:v>44145</c:v>
                </c:pt>
                <c:pt idx="102">
                  <c:v>44146</c:v>
                </c:pt>
                <c:pt idx="103">
                  <c:v>44147</c:v>
                </c:pt>
                <c:pt idx="104">
                  <c:v>44148</c:v>
                </c:pt>
                <c:pt idx="105">
                  <c:v>44149</c:v>
                </c:pt>
                <c:pt idx="106">
                  <c:v>44150</c:v>
                </c:pt>
                <c:pt idx="107">
                  <c:v>44151</c:v>
                </c:pt>
                <c:pt idx="108">
                  <c:v>44152</c:v>
                </c:pt>
                <c:pt idx="109">
                  <c:v>44153</c:v>
                </c:pt>
                <c:pt idx="110">
                  <c:v>44154</c:v>
                </c:pt>
                <c:pt idx="111">
                  <c:v>44155</c:v>
                </c:pt>
                <c:pt idx="112">
                  <c:v>44156</c:v>
                </c:pt>
                <c:pt idx="113">
                  <c:v>44157</c:v>
                </c:pt>
                <c:pt idx="114">
                  <c:v>44158</c:v>
                </c:pt>
                <c:pt idx="115">
                  <c:v>44159</c:v>
                </c:pt>
                <c:pt idx="116">
                  <c:v>44160</c:v>
                </c:pt>
                <c:pt idx="117">
                  <c:v>44161</c:v>
                </c:pt>
                <c:pt idx="118">
                  <c:v>44162</c:v>
                </c:pt>
                <c:pt idx="119">
                  <c:v>44163</c:v>
                </c:pt>
                <c:pt idx="120">
                  <c:v>44164</c:v>
                </c:pt>
                <c:pt idx="121">
                  <c:v>44165</c:v>
                </c:pt>
                <c:pt idx="122">
                  <c:v>44166</c:v>
                </c:pt>
                <c:pt idx="123">
                  <c:v>44167</c:v>
                </c:pt>
                <c:pt idx="124">
                  <c:v>44168</c:v>
                </c:pt>
                <c:pt idx="125">
                  <c:v>44169</c:v>
                </c:pt>
                <c:pt idx="126">
                  <c:v>44170</c:v>
                </c:pt>
                <c:pt idx="127">
                  <c:v>44171</c:v>
                </c:pt>
                <c:pt idx="128">
                  <c:v>44172</c:v>
                </c:pt>
                <c:pt idx="129">
                  <c:v>44173</c:v>
                </c:pt>
                <c:pt idx="130">
                  <c:v>44174</c:v>
                </c:pt>
                <c:pt idx="131">
                  <c:v>44175</c:v>
                </c:pt>
                <c:pt idx="132">
                  <c:v>44176</c:v>
                </c:pt>
                <c:pt idx="133">
                  <c:v>44177</c:v>
                </c:pt>
                <c:pt idx="134">
                  <c:v>44178</c:v>
                </c:pt>
                <c:pt idx="135">
                  <c:v>44179</c:v>
                </c:pt>
                <c:pt idx="136">
                  <c:v>44180</c:v>
                </c:pt>
                <c:pt idx="137">
                  <c:v>44181</c:v>
                </c:pt>
                <c:pt idx="138">
                  <c:v>44182</c:v>
                </c:pt>
                <c:pt idx="139">
                  <c:v>44183</c:v>
                </c:pt>
                <c:pt idx="140">
                  <c:v>44184</c:v>
                </c:pt>
                <c:pt idx="141">
                  <c:v>44185</c:v>
                </c:pt>
                <c:pt idx="142">
                  <c:v>44186</c:v>
                </c:pt>
                <c:pt idx="143">
                  <c:v>44187</c:v>
                </c:pt>
                <c:pt idx="144">
                  <c:v>44188</c:v>
                </c:pt>
                <c:pt idx="145">
                  <c:v>44189</c:v>
                </c:pt>
                <c:pt idx="146">
                  <c:v>44190</c:v>
                </c:pt>
                <c:pt idx="147">
                  <c:v>44191</c:v>
                </c:pt>
                <c:pt idx="148">
                  <c:v>44192</c:v>
                </c:pt>
                <c:pt idx="149">
                  <c:v>44193</c:v>
                </c:pt>
                <c:pt idx="150">
                  <c:v>44194</c:v>
                </c:pt>
                <c:pt idx="151">
                  <c:v>44195</c:v>
                </c:pt>
                <c:pt idx="152">
                  <c:v>44196</c:v>
                </c:pt>
                <c:pt idx="153">
                  <c:v>44197</c:v>
                </c:pt>
                <c:pt idx="154">
                  <c:v>44198</c:v>
                </c:pt>
                <c:pt idx="155">
                  <c:v>44199</c:v>
                </c:pt>
                <c:pt idx="156">
                  <c:v>44200</c:v>
                </c:pt>
                <c:pt idx="157">
                  <c:v>44201</c:v>
                </c:pt>
                <c:pt idx="158">
                  <c:v>44202</c:v>
                </c:pt>
                <c:pt idx="159">
                  <c:v>44203</c:v>
                </c:pt>
                <c:pt idx="160">
                  <c:v>44204</c:v>
                </c:pt>
                <c:pt idx="161">
                  <c:v>44205</c:v>
                </c:pt>
                <c:pt idx="162">
                  <c:v>44206</c:v>
                </c:pt>
                <c:pt idx="163">
                  <c:v>44207</c:v>
                </c:pt>
                <c:pt idx="164">
                  <c:v>44208</c:v>
                </c:pt>
                <c:pt idx="165">
                  <c:v>44209</c:v>
                </c:pt>
                <c:pt idx="166">
                  <c:v>44210</c:v>
                </c:pt>
                <c:pt idx="167">
                  <c:v>44211</c:v>
                </c:pt>
                <c:pt idx="168">
                  <c:v>44212</c:v>
                </c:pt>
                <c:pt idx="169">
                  <c:v>44213</c:v>
                </c:pt>
                <c:pt idx="170">
                  <c:v>44214</c:v>
                </c:pt>
                <c:pt idx="171">
                  <c:v>44215</c:v>
                </c:pt>
                <c:pt idx="172">
                  <c:v>44216</c:v>
                </c:pt>
                <c:pt idx="173">
                  <c:v>44217</c:v>
                </c:pt>
                <c:pt idx="174">
                  <c:v>44218</c:v>
                </c:pt>
                <c:pt idx="175">
                  <c:v>44219</c:v>
                </c:pt>
                <c:pt idx="176">
                  <c:v>44220</c:v>
                </c:pt>
                <c:pt idx="177">
                  <c:v>44221</c:v>
                </c:pt>
                <c:pt idx="178">
                  <c:v>44222</c:v>
                </c:pt>
                <c:pt idx="179">
                  <c:v>44223</c:v>
                </c:pt>
                <c:pt idx="180">
                  <c:v>44224</c:v>
                </c:pt>
                <c:pt idx="181">
                  <c:v>44225</c:v>
                </c:pt>
                <c:pt idx="182">
                  <c:v>44226</c:v>
                </c:pt>
                <c:pt idx="183">
                  <c:v>44227</c:v>
                </c:pt>
                <c:pt idx="184">
                  <c:v>44228</c:v>
                </c:pt>
                <c:pt idx="185">
                  <c:v>44229</c:v>
                </c:pt>
                <c:pt idx="186">
                  <c:v>44230</c:v>
                </c:pt>
                <c:pt idx="187">
                  <c:v>44231</c:v>
                </c:pt>
                <c:pt idx="188">
                  <c:v>44232</c:v>
                </c:pt>
                <c:pt idx="189">
                  <c:v>44233</c:v>
                </c:pt>
                <c:pt idx="190">
                  <c:v>44234</c:v>
                </c:pt>
                <c:pt idx="191">
                  <c:v>44235</c:v>
                </c:pt>
                <c:pt idx="192">
                  <c:v>44236</c:v>
                </c:pt>
                <c:pt idx="193">
                  <c:v>44237</c:v>
                </c:pt>
                <c:pt idx="194">
                  <c:v>44238</c:v>
                </c:pt>
                <c:pt idx="195">
                  <c:v>44239</c:v>
                </c:pt>
                <c:pt idx="196">
                  <c:v>44240</c:v>
                </c:pt>
                <c:pt idx="197">
                  <c:v>44241</c:v>
                </c:pt>
                <c:pt idx="198">
                  <c:v>44242</c:v>
                </c:pt>
                <c:pt idx="199">
                  <c:v>44243</c:v>
                </c:pt>
                <c:pt idx="200">
                  <c:v>44244</c:v>
                </c:pt>
                <c:pt idx="201">
                  <c:v>44245</c:v>
                </c:pt>
                <c:pt idx="202">
                  <c:v>44246</c:v>
                </c:pt>
                <c:pt idx="203">
                  <c:v>44247</c:v>
                </c:pt>
                <c:pt idx="204">
                  <c:v>44248</c:v>
                </c:pt>
                <c:pt idx="205">
                  <c:v>44249</c:v>
                </c:pt>
                <c:pt idx="206">
                  <c:v>44250</c:v>
                </c:pt>
                <c:pt idx="207">
                  <c:v>44251</c:v>
                </c:pt>
                <c:pt idx="208">
                  <c:v>44252</c:v>
                </c:pt>
                <c:pt idx="209">
                  <c:v>44253</c:v>
                </c:pt>
                <c:pt idx="210">
                  <c:v>44254</c:v>
                </c:pt>
                <c:pt idx="211">
                  <c:v>44255</c:v>
                </c:pt>
                <c:pt idx="212">
                  <c:v>44256</c:v>
                </c:pt>
                <c:pt idx="213">
                  <c:v>44257</c:v>
                </c:pt>
                <c:pt idx="214">
                  <c:v>44258</c:v>
                </c:pt>
                <c:pt idx="215">
                  <c:v>44259</c:v>
                </c:pt>
                <c:pt idx="216">
                  <c:v>44260</c:v>
                </c:pt>
                <c:pt idx="217">
                  <c:v>44261</c:v>
                </c:pt>
                <c:pt idx="218">
                  <c:v>44262</c:v>
                </c:pt>
                <c:pt idx="219">
                  <c:v>44263</c:v>
                </c:pt>
                <c:pt idx="220">
                  <c:v>44264</c:v>
                </c:pt>
                <c:pt idx="221">
                  <c:v>44265</c:v>
                </c:pt>
              </c:numCache>
            </c:numRef>
          </c:cat>
          <c:val>
            <c:numRef>
              <c:f>'Figure 1 ws'!$L$21:$L$387</c:f>
              <c:numCache>
                <c:formatCode>0.0%</c:formatCode>
                <c:ptCount val="367"/>
                <c:pt idx="0">
                  <c:v>0.18421052631578946</c:v>
                </c:pt>
                <c:pt idx="1">
                  <c:v>0.12244897959183673</c:v>
                </c:pt>
                <c:pt idx="2">
                  <c:v>0.10204081632653061</c:v>
                </c:pt>
                <c:pt idx="3">
                  <c:v>8.620689655172413E-2</c:v>
                </c:pt>
                <c:pt idx="4">
                  <c:v>0.11764705882352942</c:v>
                </c:pt>
                <c:pt idx="5">
                  <c:v>0.11818181818181819</c:v>
                </c:pt>
                <c:pt idx="6">
                  <c:v>0.11333333333333333</c:v>
                </c:pt>
                <c:pt idx="7">
                  <c:v>0.12105263157894737</c:v>
                </c:pt>
                <c:pt idx="8">
                  <c:v>0.14864864864864866</c:v>
                </c:pt>
                <c:pt idx="9">
                  <c:v>0.14444444444444446</c:v>
                </c:pt>
                <c:pt idx="10">
                  <c:v>0.15457413249211358</c:v>
                </c:pt>
                <c:pt idx="11">
                  <c:v>0.17032967032967034</c:v>
                </c:pt>
                <c:pt idx="12">
                  <c:v>0.17847769028871388</c:v>
                </c:pt>
                <c:pt idx="13">
                  <c:v>0.19493670886075948</c:v>
                </c:pt>
                <c:pt idx="14">
                  <c:v>0.20581113801452783</c:v>
                </c:pt>
                <c:pt idx="15">
                  <c:v>0.21123595505617979</c:v>
                </c:pt>
                <c:pt idx="16">
                  <c:v>0.22100656455142231</c:v>
                </c:pt>
                <c:pt idx="17">
                  <c:v>0.22149122807017546</c:v>
                </c:pt>
                <c:pt idx="18">
                  <c:v>0.23542600896860985</c:v>
                </c:pt>
                <c:pt idx="19">
                  <c:v>0.2544642857142857</c:v>
                </c:pt>
                <c:pt idx="20">
                  <c:v>0.27664399092970521</c:v>
                </c:pt>
                <c:pt idx="21">
                  <c:v>0.29039812646370022</c:v>
                </c:pt>
                <c:pt idx="22">
                  <c:v>0.30049261083743839</c:v>
                </c:pt>
                <c:pt idx="23">
                  <c:v>0.30890052356020947</c:v>
                </c:pt>
                <c:pt idx="24">
                  <c:v>0.33519553072625696</c:v>
                </c:pt>
                <c:pt idx="25">
                  <c:v>0.33540372670807456</c:v>
                </c:pt>
                <c:pt idx="26">
                  <c:v>0.31833910034602075</c:v>
                </c:pt>
                <c:pt idx="27">
                  <c:v>0.29513888888888884</c:v>
                </c:pt>
                <c:pt idx="28">
                  <c:v>0.29104477611940299</c:v>
                </c:pt>
                <c:pt idx="29">
                  <c:v>0.2863070539419087</c:v>
                </c:pt>
                <c:pt idx="30">
                  <c:v>0.29707112970711291</c:v>
                </c:pt>
                <c:pt idx="31">
                  <c:v>0.28820960698689957</c:v>
                </c:pt>
                <c:pt idx="32">
                  <c:v>0.2857142857142857</c:v>
                </c:pt>
                <c:pt idx="33">
                  <c:v>0.28888888888888886</c:v>
                </c:pt>
                <c:pt idx="34">
                  <c:v>0.27317073170731709</c:v>
                </c:pt>
                <c:pt idx="35">
                  <c:v>0.24519230769230768</c:v>
                </c:pt>
                <c:pt idx="36">
                  <c:v>0.24257425742574257</c:v>
                </c:pt>
                <c:pt idx="37">
                  <c:v>0.21608040201005027</c:v>
                </c:pt>
                <c:pt idx="38">
                  <c:v>0.19999999999999998</c:v>
                </c:pt>
                <c:pt idx="39">
                  <c:v>0.18974358974358974</c:v>
                </c:pt>
                <c:pt idx="40">
                  <c:v>0.19999999999999998</c:v>
                </c:pt>
                <c:pt idx="41">
                  <c:v>0.19907407407407407</c:v>
                </c:pt>
                <c:pt idx="42">
                  <c:v>0.18884120171673821</c:v>
                </c:pt>
                <c:pt idx="43">
                  <c:v>0.17721518987341775</c:v>
                </c:pt>
                <c:pt idx="44">
                  <c:v>0.15648854961832059</c:v>
                </c:pt>
                <c:pt idx="45">
                  <c:v>0.13636363636363635</c:v>
                </c:pt>
                <c:pt idx="46">
                  <c:v>0.13333333333333333</c:v>
                </c:pt>
                <c:pt idx="47">
                  <c:v>0.11635220125786162</c:v>
                </c:pt>
                <c:pt idx="48">
                  <c:v>0.10574018126888218</c:v>
                </c:pt>
                <c:pt idx="49">
                  <c:v>9.7719869706840393E-2</c:v>
                </c:pt>
                <c:pt idx="50">
                  <c:v>8.4967320261437912E-2</c:v>
                </c:pt>
                <c:pt idx="51">
                  <c:v>9.5940959409594101E-2</c:v>
                </c:pt>
                <c:pt idx="52">
                  <c:v>0.10169491525423728</c:v>
                </c:pt>
                <c:pt idx="53">
                  <c:v>9.2105263157894746E-2</c:v>
                </c:pt>
                <c:pt idx="54">
                  <c:v>0.11711711711711711</c:v>
                </c:pt>
                <c:pt idx="55">
                  <c:v>0.11702127659574468</c:v>
                </c:pt>
                <c:pt idx="56">
                  <c:v>0.12568306010928962</c:v>
                </c:pt>
                <c:pt idx="57">
                  <c:v>0.14117647058823529</c:v>
                </c:pt>
                <c:pt idx="58">
                  <c:v>0.12727272727272726</c:v>
                </c:pt>
                <c:pt idx="59">
                  <c:v>0.125</c:v>
                </c:pt>
                <c:pt idx="60">
                  <c:v>0.12686567164179105</c:v>
                </c:pt>
                <c:pt idx="61">
                  <c:v>0.10077519379844962</c:v>
                </c:pt>
                <c:pt idx="62">
                  <c:v>9.4017094017094016E-2</c:v>
                </c:pt>
                <c:pt idx="63">
                  <c:v>9.8039215686274508E-2</c:v>
                </c:pt>
                <c:pt idx="64">
                  <c:v>9.0909090909090912E-2</c:v>
                </c:pt>
                <c:pt idx="65">
                  <c:v>0.1276595744680851</c:v>
                </c:pt>
                <c:pt idx="66">
                  <c:v>0.12244897959183673</c:v>
                </c:pt>
                <c:pt idx="67">
                  <c:v>0.13541666666666669</c:v>
                </c:pt>
                <c:pt idx="68">
                  <c:v>0.14130434782608697</c:v>
                </c:pt>
                <c:pt idx="69">
                  <c:v>0.14444444444444443</c:v>
                </c:pt>
                <c:pt idx="70">
                  <c:v>0.12903225806451613</c:v>
                </c:pt>
                <c:pt idx="71">
                  <c:v>0.15662650602409639</c:v>
                </c:pt>
                <c:pt idx="72">
                  <c:v>0.10204081632653061</c:v>
                </c:pt>
                <c:pt idx="73">
                  <c:v>0.10227272727272728</c:v>
                </c:pt>
                <c:pt idx="74">
                  <c:v>7.0588235294117646E-2</c:v>
                </c:pt>
                <c:pt idx="75">
                  <c:v>4.6511627906976737E-2</c:v>
                </c:pt>
                <c:pt idx="76">
                  <c:v>4.8192771084337345E-2</c:v>
                </c:pt>
                <c:pt idx="77">
                  <c:v>0.04</c:v>
                </c:pt>
                <c:pt idx="78">
                  <c:v>4.2857142857142858E-2</c:v>
                </c:pt>
                <c:pt idx="79">
                  <c:v>0.10714285714285714</c:v>
                </c:pt>
                <c:pt idx="80">
                  <c:v>0.11666666666666667</c:v>
                </c:pt>
                <c:pt idx="81">
                  <c:v>0.12307692307692306</c:v>
                </c:pt>
                <c:pt idx="82">
                  <c:v>0.125</c:v>
                </c:pt>
                <c:pt idx="83">
                  <c:v>0.12857142857142859</c:v>
                </c:pt>
                <c:pt idx="84">
                  <c:v>0.11688311688311689</c:v>
                </c:pt>
                <c:pt idx="85">
                  <c:v>9.8591549295774655E-2</c:v>
                </c:pt>
                <c:pt idx="86">
                  <c:v>5.6338028169014086E-2</c:v>
                </c:pt>
                <c:pt idx="87">
                  <c:v>4.6875E-2</c:v>
                </c:pt>
                <c:pt idx="88">
                  <c:v>3.2258064516129031E-2</c:v>
                </c:pt>
                <c:pt idx="89">
                  <c:v>3.2786885245901641E-2</c:v>
                </c:pt>
                <c:pt idx="90">
                  <c:v>3.7037037037037035E-2</c:v>
                </c:pt>
                <c:pt idx="91">
                  <c:v>3.5087719298245612E-2</c:v>
                </c:pt>
                <c:pt idx="92">
                  <c:v>2.7777777777777773E-2</c:v>
                </c:pt>
                <c:pt idx="93">
                  <c:v>5.405405405405405E-2</c:v>
                </c:pt>
                <c:pt idx="94">
                  <c:v>8.2352941176470587E-2</c:v>
                </c:pt>
                <c:pt idx="95">
                  <c:v>0.1348314606741573</c:v>
                </c:pt>
                <c:pt idx="96">
                  <c:v>0.14772727272727273</c:v>
                </c:pt>
                <c:pt idx="97">
                  <c:v>0.13333333333333333</c:v>
                </c:pt>
                <c:pt idx="98">
                  <c:v>0.15306122448979592</c:v>
                </c:pt>
                <c:pt idx="99">
                  <c:v>0.18604651162790695</c:v>
                </c:pt>
                <c:pt idx="100">
                  <c:v>0.18518518518518517</c:v>
                </c:pt>
                <c:pt idx="101">
                  <c:v>0.16666666666666666</c:v>
                </c:pt>
                <c:pt idx="102">
                  <c:v>0.10769230769230768</c:v>
                </c:pt>
                <c:pt idx="103">
                  <c:v>0.11688311688311689</c:v>
                </c:pt>
                <c:pt idx="104">
                  <c:v>0.14102564102564102</c:v>
                </c:pt>
                <c:pt idx="105">
                  <c:v>0.12162162162162163</c:v>
                </c:pt>
                <c:pt idx="106">
                  <c:v>0.10344827586206898</c:v>
                </c:pt>
                <c:pt idx="107">
                  <c:v>9.0909090909090912E-2</c:v>
                </c:pt>
                <c:pt idx="108">
                  <c:v>9.7826086956521743E-2</c:v>
                </c:pt>
                <c:pt idx="109">
                  <c:v>0.10526315789473685</c:v>
                </c:pt>
                <c:pt idx="110">
                  <c:v>8.3333333333333329E-2</c:v>
                </c:pt>
                <c:pt idx="111">
                  <c:v>6.0240963855421686E-2</c:v>
                </c:pt>
                <c:pt idx="112">
                  <c:v>3.7974683544303792E-2</c:v>
                </c:pt>
                <c:pt idx="113">
                  <c:v>2.8169014084507043E-2</c:v>
                </c:pt>
                <c:pt idx="114">
                  <c:v>4.1095890410958902E-2</c:v>
                </c:pt>
                <c:pt idx="115">
                  <c:v>2.6315789473684209E-2</c:v>
                </c:pt>
                <c:pt idx="116">
                  <c:v>1.2658227848101264E-2</c:v>
                </c:pt>
                <c:pt idx="117">
                  <c:v>1.282051282051282E-2</c:v>
                </c:pt>
                <c:pt idx="118">
                  <c:v>2.4691358024691357E-2</c:v>
                </c:pt>
                <c:pt idx="119">
                  <c:v>2.4096385542168672E-2</c:v>
                </c:pt>
                <c:pt idx="120">
                  <c:v>3.2967032967032968E-2</c:v>
                </c:pt>
                <c:pt idx="121">
                  <c:v>1.9607843137254902E-2</c:v>
                </c:pt>
                <c:pt idx="122">
                  <c:v>2.6086956521739132E-2</c:v>
                </c:pt>
                <c:pt idx="123">
                  <c:v>4.065040650406504E-2</c:v>
                </c:pt>
                <c:pt idx="124">
                  <c:v>3.7313432835820899E-2</c:v>
                </c:pt>
                <c:pt idx="125">
                  <c:v>3.6764705882352942E-2</c:v>
                </c:pt>
                <c:pt idx="126">
                  <c:v>4.2553191489361701E-2</c:v>
                </c:pt>
                <c:pt idx="127">
                  <c:v>3.9735099337748339E-2</c:v>
                </c:pt>
                <c:pt idx="128">
                  <c:v>3.8461538461538464E-2</c:v>
                </c:pt>
                <c:pt idx="129">
                  <c:v>2.9761904761904764E-2</c:v>
                </c:pt>
                <c:pt idx="130">
                  <c:v>3.5928143712574849E-2</c:v>
                </c:pt>
                <c:pt idx="131">
                  <c:v>3.1914893617021274E-2</c:v>
                </c:pt>
                <c:pt idx="132">
                  <c:v>2.9999999999999995E-2</c:v>
                </c:pt>
                <c:pt idx="133">
                  <c:v>2.8571428571428571E-2</c:v>
                </c:pt>
                <c:pt idx="134">
                  <c:v>3.1818181818181822E-2</c:v>
                </c:pt>
                <c:pt idx="135">
                  <c:v>3.1390134529147982E-2</c:v>
                </c:pt>
                <c:pt idx="136">
                  <c:v>3.2863849765258218E-2</c:v>
                </c:pt>
                <c:pt idx="137">
                  <c:v>1.8691588785046728E-2</c:v>
                </c:pt>
                <c:pt idx="138">
                  <c:v>2.02020202020202E-2</c:v>
                </c:pt>
                <c:pt idx="139">
                  <c:v>1.5706806282722512E-2</c:v>
                </c:pt>
                <c:pt idx="140">
                  <c:v>1.4084507042253521E-2</c:v>
                </c:pt>
                <c:pt idx="141">
                  <c:v>5.1282051282051282E-3</c:v>
                </c:pt>
                <c:pt idx="142">
                  <c:v>4.6948356807511738E-3</c:v>
                </c:pt>
                <c:pt idx="143">
                  <c:v>4.3668122270742356E-3</c:v>
                </c:pt>
                <c:pt idx="144">
                  <c:v>3.937007874015748E-3</c:v>
                </c:pt>
                <c:pt idx="145">
                  <c:v>1.8315018315018316E-2</c:v>
                </c:pt>
                <c:pt idx="146">
                  <c:v>1.7241379310344827E-2</c:v>
                </c:pt>
                <c:pt idx="147">
                  <c:v>1.4705882352941176E-2</c:v>
                </c:pt>
                <c:pt idx="148">
                  <c:v>1.7123287671232876E-2</c:v>
                </c:pt>
                <c:pt idx="149">
                  <c:v>1.6611295681063124E-2</c:v>
                </c:pt>
                <c:pt idx="150">
                  <c:v>2.02020202020202E-2</c:v>
                </c:pt>
                <c:pt idx="151">
                  <c:v>2.0408163265306121E-2</c:v>
                </c:pt>
                <c:pt idx="152">
                  <c:v>6.8259385665529011E-3</c:v>
                </c:pt>
                <c:pt idx="153">
                  <c:v>9.316770186335404E-3</c:v>
                </c:pt>
                <c:pt idx="154">
                  <c:v>1.3812154696132596E-2</c:v>
                </c:pt>
                <c:pt idx="155">
                  <c:v>1.4851485148514851E-2</c:v>
                </c:pt>
                <c:pt idx="156">
                  <c:v>2.0454545454545458E-2</c:v>
                </c:pt>
                <c:pt idx="157">
                  <c:v>2.5390625000000003E-2</c:v>
                </c:pt>
                <c:pt idx="158">
                  <c:v>2.835538752362949E-2</c:v>
                </c:pt>
                <c:pt idx="159">
                  <c:v>3.3391915641476276E-2</c:v>
                </c:pt>
                <c:pt idx="160">
                  <c:v>3.5971223021582732E-2</c:v>
                </c:pt>
                <c:pt idx="161">
                  <c:v>3.7906137184115528E-2</c:v>
                </c:pt>
                <c:pt idx="162">
                  <c:v>3.9639639639639637E-2</c:v>
                </c:pt>
                <c:pt idx="163">
                  <c:v>4.3859649122807022E-2</c:v>
                </c:pt>
                <c:pt idx="164">
                  <c:v>4.3252595155709346E-2</c:v>
                </c:pt>
                <c:pt idx="165">
                  <c:v>5.0933786078098474E-2</c:v>
                </c:pt>
                <c:pt idx="166">
                  <c:v>4.9036777583187391E-2</c:v>
                </c:pt>
                <c:pt idx="167">
                  <c:v>4.8027444253859346E-2</c:v>
                </c:pt>
                <c:pt idx="168">
                  <c:v>4.6846846846846847E-2</c:v>
                </c:pt>
                <c:pt idx="169">
                  <c:v>4.5774647887323945E-2</c:v>
                </c:pt>
                <c:pt idx="170">
                  <c:v>3.6649214659685861E-2</c:v>
                </c:pt>
                <c:pt idx="171">
                  <c:v>3.4050179211469536E-2</c:v>
                </c:pt>
                <c:pt idx="172">
                  <c:v>2.7210884353741496E-2</c:v>
                </c:pt>
                <c:pt idx="173">
                  <c:v>2.7642276422764223E-2</c:v>
                </c:pt>
                <c:pt idx="174">
                  <c:v>2.9459901800327332E-2</c:v>
                </c:pt>
                <c:pt idx="175">
                  <c:v>3.9274924471299093E-2</c:v>
                </c:pt>
                <c:pt idx="176">
                  <c:v>3.7209302325581395E-2</c:v>
                </c:pt>
                <c:pt idx="177">
                  <c:v>3.9531478770131773E-2</c:v>
                </c:pt>
                <c:pt idx="178">
                  <c:v>4.1428571428571433E-2</c:v>
                </c:pt>
                <c:pt idx="179">
                  <c:v>3.9381153305203941E-2</c:v>
                </c:pt>
                <c:pt idx="180">
                  <c:v>3.6834924965893592E-2</c:v>
                </c:pt>
                <c:pt idx="181">
                  <c:v>4.0469973890339427E-2</c:v>
                </c:pt>
                <c:pt idx="182">
                  <c:v>3.5759897828863345E-2</c:v>
                </c:pt>
                <c:pt idx="183">
                  <c:v>4.3689320388349523E-2</c:v>
                </c:pt>
                <c:pt idx="184">
                  <c:v>4.7738693467336689E-2</c:v>
                </c:pt>
                <c:pt idx="185">
                  <c:v>4.7445255474452552E-2</c:v>
                </c:pt>
                <c:pt idx="186">
                  <c:v>4.702970297029703E-2</c:v>
                </c:pt>
                <c:pt idx="187">
                  <c:v>5.3846153846153842E-2</c:v>
                </c:pt>
                <c:pt idx="188">
                  <c:v>5.6994818652849735E-2</c:v>
                </c:pt>
                <c:pt idx="189">
                  <c:v>5.7881773399014777E-2</c:v>
                </c:pt>
                <c:pt idx="190">
                  <c:v>5.8682634730538918E-2</c:v>
                </c:pt>
                <c:pt idx="191">
                  <c:v>5.8823529411764705E-2</c:v>
                </c:pt>
                <c:pt idx="192">
                  <c:v>6.1465721040189124E-2</c:v>
                </c:pt>
                <c:pt idx="193">
                  <c:v>6.4327485380116955E-2</c:v>
                </c:pt>
                <c:pt idx="194">
                  <c:v>5.888888888888888E-2</c:v>
                </c:pt>
                <c:pt idx="195">
                  <c:v>5.908096280087527E-2</c:v>
                </c:pt>
                <c:pt idx="196">
                  <c:v>5.7485029940119753E-2</c:v>
                </c:pt>
                <c:pt idx="197">
                  <c:v>5.6804733727810648E-2</c:v>
                </c:pt>
                <c:pt idx="198">
                  <c:v>5.9662775616083012E-2</c:v>
                </c:pt>
                <c:pt idx="199">
                  <c:v>6.2330623306233061E-2</c:v>
                </c:pt>
                <c:pt idx="200">
                  <c:v>6.8090787716955939E-2</c:v>
                </c:pt>
                <c:pt idx="201">
                  <c:v>7.7683615819209045E-2</c:v>
                </c:pt>
                <c:pt idx="202">
                  <c:v>6.9306930693069313E-2</c:v>
                </c:pt>
                <c:pt idx="203">
                  <c:v>7.9514824797843664E-2</c:v>
                </c:pt>
                <c:pt idx="204">
                  <c:v>7.8125E-2</c:v>
                </c:pt>
                <c:pt idx="205">
                  <c:v>7.6424870466321237E-2</c:v>
                </c:pt>
                <c:pt idx="206">
                  <c:v>7.1335927367055768E-2</c:v>
                </c:pt>
                <c:pt idx="207">
                  <c:v>6.2982005141388173E-2</c:v>
                </c:pt>
                <c:pt idx="208">
                  <c:v>6.5110565110565108E-2</c:v>
                </c:pt>
                <c:pt idx="209">
                  <c:v>6.9565217391304349E-2</c:v>
                </c:pt>
                <c:pt idx="210">
                  <c:v>6.0568603213844253E-2</c:v>
                </c:pt>
                <c:pt idx="211">
                  <c:v>5.6580565805658053E-2</c:v>
                </c:pt>
                <c:pt idx="212">
                  <c:v>5.0188205771643665E-2</c:v>
                </c:pt>
                <c:pt idx="213">
                  <c:v>5.0847457627118647E-2</c:v>
                </c:pt>
                <c:pt idx="214">
                  <c:v>5.3376906318082791E-2</c:v>
                </c:pt>
                <c:pt idx="215">
                  <c:v>5.0660792951541848E-2</c:v>
                </c:pt>
                <c:pt idx="216">
                  <c:v>4.5785639958376693E-2</c:v>
                </c:pt>
                <c:pt idx="217">
                  <c:v>4.3912175648702596E-2</c:v>
                </c:pt>
                <c:pt idx="218">
                  <c:v>4.7227926078028747E-2</c:v>
                </c:pt>
                <c:pt idx="219">
                  <c:v>5.0200803212851412E-2</c:v>
                </c:pt>
                <c:pt idx="220">
                  <c:v>5.1707317073170736E-2</c:v>
                </c:pt>
                <c:pt idx="221">
                  <c:v>4.7952047952047952E-2</c:v>
                </c:pt>
                <c:pt idx="222">
                  <c:v>4.1246562786434467E-2</c:v>
                </c:pt>
                <c:pt idx="223">
                  <c:v>4.4995408631772267E-2</c:v>
                </c:pt>
                <c:pt idx="224">
                  <c:v>4.3734230445752732E-2</c:v>
                </c:pt>
                <c:pt idx="225">
                  <c:v>4.0287769784172658E-2</c:v>
                </c:pt>
                <c:pt idx="226">
                  <c:v>3.8970076548364652E-2</c:v>
                </c:pt>
                <c:pt idx="227">
                  <c:v>3.6593479707252158E-2</c:v>
                </c:pt>
                <c:pt idx="228">
                  <c:v>3.7326911499096935E-2</c:v>
                </c:pt>
                <c:pt idx="229">
                  <c:v>3.6180308422301299E-2</c:v>
                </c:pt>
                <c:pt idx="230">
                  <c:v>3.638368246968026E-2</c:v>
                </c:pt>
                <c:pt idx="231">
                  <c:v>3.6263736263736267E-2</c:v>
                </c:pt>
                <c:pt idx="232">
                  <c:v>3.662597114317425E-2</c:v>
                </c:pt>
                <c:pt idx="233">
                  <c:v>3.8381742738589207E-2</c:v>
                </c:pt>
                <c:pt idx="234">
                  <c:v>4.2094958394517872E-2</c:v>
                </c:pt>
                <c:pt idx="235">
                  <c:v>4.035664007508212E-2</c:v>
                </c:pt>
                <c:pt idx="236">
                  <c:v>4.4914134742404223E-2</c:v>
                </c:pt>
                <c:pt idx="237">
                  <c:v>4.4406490179333909E-2</c:v>
                </c:pt>
                <c:pt idx="238">
                  <c:v>4.4897959183673466E-2</c:v>
                </c:pt>
                <c:pt idx="239">
                  <c:v>4.6014492753623189E-2</c:v>
                </c:pt>
                <c:pt idx="240">
                  <c:v>5.0102951269732326E-2</c:v>
                </c:pt>
                <c:pt idx="241">
                  <c:v>4.8099562731247894E-2</c:v>
                </c:pt>
                <c:pt idx="242">
                  <c:v>5.0508259212198224E-2</c:v>
                </c:pt>
                <c:pt idx="243">
                  <c:v>4.7895057962172055E-2</c:v>
                </c:pt>
                <c:pt idx="244">
                  <c:v>4.9232551404575733E-2</c:v>
                </c:pt>
                <c:pt idx="245">
                  <c:v>4.7581284694686754E-2</c:v>
                </c:pt>
                <c:pt idx="246">
                  <c:v>4.8704663212435231E-2</c:v>
                </c:pt>
                <c:pt idx="247">
                  <c:v>4.340146353772395E-2</c:v>
                </c:pt>
                <c:pt idx="248">
                  <c:v>4.2652859960552271E-2</c:v>
                </c:pt>
                <c:pt idx="249">
                  <c:v>4.0467625899280574E-2</c:v>
                </c:pt>
                <c:pt idx="250">
                  <c:v>4.3689320388349509E-2</c:v>
                </c:pt>
                <c:pt idx="251">
                  <c:v>4.4609665427509292E-2</c:v>
                </c:pt>
                <c:pt idx="252">
                  <c:v>4.6708668259830548E-2</c:v>
                </c:pt>
                <c:pt idx="253">
                  <c:v>4.6371386982740695E-2</c:v>
                </c:pt>
                <c:pt idx="254">
                  <c:v>4.9527332511302924E-2</c:v>
                </c:pt>
                <c:pt idx="255">
                  <c:v>5.1628881691750811E-2</c:v>
                </c:pt>
                <c:pt idx="256">
                  <c:v>5.3343949044585989E-2</c:v>
                </c:pt>
                <c:pt idx="257">
                  <c:v>5.2177324440957233E-2</c:v>
                </c:pt>
                <c:pt idx="258">
                  <c:v>5.0899349406812094E-2</c:v>
                </c:pt>
                <c:pt idx="259">
                  <c:v>5.0234301780693533E-2</c:v>
                </c:pt>
                <c:pt idx="260">
                  <c:v>5.0308584252852069E-2</c:v>
                </c:pt>
                <c:pt idx="261">
                  <c:v>4.7427211133492034E-2</c:v>
                </c:pt>
                <c:pt idx="262">
                  <c:v>4.7173414820473644E-2</c:v>
                </c:pt>
                <c:pt idx="263">
                  <c:v>4.87256371814093E-2</c:v>
                </c:pt>
                <c:pt idx="264">
                  <c:v>4.8569277108433728E-2</c:v>
                </c:pt>
                <c:pt idx="265">
                  <c:v>4.9729102167182661E-2</c:v>
                </c:pt>
                <c:pt idx="266">
                  <c:v>4.935370152761457E-2</c:v>
                </c:pt>
                <c:pt idx="267">
                  <c:v>4.9157303370786519E-2</c:v>
                </c:pt>
                <c:pt idx="268">
                  <c:v>5.0568643379366368E-2</c:v>
                </c:pt>
                <c:pt idx="269">
                  <c:v>5.0727650727650724E-2</c:v>
                </c:pt>
                <c:pt idx="270">
                  <c:v>4.9748110831234253E-2</c:v>
                </c:pt>
                <c:pt idx="271">
                  <c:v>5.2028031429178175E-2</c:v>
                </c:pt>
                <c:pt idx="272">
                  <c:v>4.9673752894127558E-2</c:v>
                </c:pt>
                <c:pt idx="273">
                  <c:v>5.3802938634399305E-2</c:v>
                </c:pt>
                <c:pt idx="274">
                  <c:v>5.4380664652567974E-2</c:v>
                </c:pt>
                <c:pt idx="275">
                  <c:v>5.5119779520881922E-2</c:v>
                </c:pt>
                <c:pt idx="276">
                  <c:v>5.2664188351920702E-2</c:v>
                </c:pt>
                <c:pt idx="277">
                  <c:v>5.2237252861602489E-2</c:v>
                </c:pt>
                <c:pt idx="278">
                  <c:v>5.0135784416127004E-2</c:v>
                </c:pt>
                <c:pt idx="279">
                  <c:v>5.1238619521490579E-2</c:v>
                </c:pt>
                <c:pt idx="280">
                  <c:v>5.0042955326460484E-2</c:v>
                </c:pt>
                <c:pt idx="281">
                  <c:v>4.9668874172185434E-2</c:v>
                </c:pt>
                <c:pt idx="282">
                  <c:v>5.051428571428572E-2</c:v>
                </c:pt>
                <c:pt idx="283">
                  <c:v>5.3978594695207077E-2</c:v>
                </c:pt>
                <c:pt idx="284">
                  <c:v>5.6818181818181809E-2</c:v>
                </c:pt>
                <c:pt idx="285">
                  <c:v>5.7135850907307502E-2</c:v>
                </c:pt>
                <c:pt idx="286">
                  <c:v>5.9979838709677415E-2</c:v>
                </c:pt>
                <c:pt idx="287">
                  <c:v>6.1890087313816122E-2</c:v>
                </c:pt>
                <c:pt idx="288">
                  <c:v>6.1757719714964368E-2</c:v>
                </c:pt>
                <c:pt idx="289">
                  <c:v>6.2332079527135958E-2</c:v>
                </c:pt>
                <c:pt idx="290">
                  <c:v>6.0154683471784591E-2</c:v>
                </c:pt>
                <c:pt idx="291">
                  <c:v>6.1941448382126355E-2</c:v>
                </c:pt>
                <c:pt idx="292">
                  <c:v>6.3684374029201615E-2</c:v>
                </c:pt>
                <c:pt idx="293">
                  <c:v>6.1682242990654203E-2</c:v>
                </c:pt>
                <c:pt idx="294">
                  <c:v>6.0615199034981908E-2</c:v>
                </c:pt>
                <c:pt idx="295">
                  <c:v>6.3628292394199468E-2</c:v>
                </c:pt>
                <c:pt idx="296">
                  <c:v>6.3099738296016283E-2</c:v>
                </c:pt>
                <c:pt idx="297">
                  <c:v>6.3325991189427305E-2</c:v>
                </c:pt>
                <c:pt idx="298">
                  <c:v>6.276939655172413E-2</c:v>
                </c:pt>
                <c:pt idx="299">
                  <c:v>6.0991779368867675E-2</c:v>
                </c:pt>
                <c:pt idx="300">
                  <c:v>6.0107885949139489E-2</c:v>
                </c:pt>
                <c:pt idx="301">
                  <c:v>5.6756053111168971E-2</c:v>
                </c:pt>
                <c:pt idx="302">
                  <c:v>5.7907037133212158E-2</c:v>
                </c:pt>
                <c:pt idx="303">
                  <c:v>5.9476605868358449E-2</c:v>
                </c:pt>
                <c:pt idx="304">
                  <c:v>5.9235325794291867E-2</c:v>
                </c:pt>
                <c:pt idx="305">
                  <c:v>5.5787278415015643E-2</c:v>
                </c:pt>
                <c:pt idx="306">
                  <c:v>5.8148839690584153E-2</c:v>
                </c:pt>
                <c:pt idx="307">
                  <c:v>5.803080308030803E-2</c:v>
                </c:pt>
                <c:pt idx="308">
                  <c:v>5.8971492453884847E-2</c:v>
                </c:pt>
                <c:pt idx="309">
                  <c:v>5.4696449026345934E-2</c:v>
                </c:pt>
                <c:pt idx="310">
                  <c:v>5.0783517121300061E-2</c:v>
                </c:pt>
                <c:pt idx="311">
                  <c:v>4.9326068253513052E-2</c:v>
                </c:pt>
                <c:pt idx="312">
                  <c:v>4.9194729136163982E-2</c:v>
                </c:pt>
                <c:pt idx="313">
                  <c:v>4.7430830039525695E-2</c:v>
                </c:pt>
                <c:pt idx="314">
                  <c:v>4.8144740877031585E-2</c:v>
                </c:pt>
                <c:pt idx="315">
                  <c:v>4.8377219840783837E-2</c:v>
                </c:pt>
                <c:pt idx="316">
                  <c:v>5.1483949121744393E-2</c:v>
                </c:pt>
                <c:pt idx="317">
                  <c:v>5.3646775165762502E-2</c:v>
                </c:pt>
                <c:pt idx="318">
                  <c:v>6.2596361393771199E-2</c:v>
                </c:pt>
                <c:pt idx="319">
                  <c:v>5.9272838374579903E-2</c:v>
                </c:pt>
                <c:pt idx="320">
                  <c:v>6.1027190332326287E-2</c:v>
                </c:pt>
                <c:pt idx="321">
                  <c:v>6.1274509803921573E-2</c:v>
                </c:pt>
                <c:pt idx="322">
                  <c:v>5.9270516717325229E-2</c:v>
                </c:pt>
                <c:pt idx="323">
                  <c:v>5.8060531192093888E-2</c:v>
                </c:pt>
                <c:pt idx="324">
                  <c:v>5.4955233096634762E-2</c:v>
                </c:pt>
                <c:pt idx="325">
                  <c:v>4.7077409162717215E-2</c:v>
                </c:pt>
                <c:pt idx="326">
                  <c:v>5.2013954963526794E-2</c:v>
                </c:pt>
                <c:pt idx="327">
                  <c:v>5.1165803108808292E-2</c:v>
                </c:pt>
                <c:pt idx="328">
                  <c:v>5.3531834019638895E-2</c:v>
                </c:pt>
                <c:pt idx="329">
                  <c:v>5.4340622929092107E-2</c:v>
                </c:pt>
                <c:pt idx="330">
                  <c:v>5.3319919517102618E-2</c:v>
                </c:pt>
                <c:pt idx="331">
                  <c:v>5.5915444936924644E-2</c:v>
                </c:pt>
                <c:pt idx="332">
                  <c:v>5.5686803914951066E-2</c:v>
                </c:pt>
                <c:pt idx="333">
                  <c:v>5.4318488529014844E-2</c:v>
                </c:pt>
                <c:pt idx="334">
                  <c:v>5.4617676266137047E-2</c:v>
                </c:pt>
                <c:pt idx="335">
                  <c:v>5.1758460517584606E-2</c:v>
                </c:pt>
                <c:pt idx="336">
                  <c:v>5.2342487883683356E-2</c:v>
                </c:pt>
                <c:pt idx="337">
                  <c:v>5.0665800584605389E-2</c:v>
                </c:pt>
                <c:pt idx="338">
                  <c:v>4.7306176084099871E-2</c:v>
                </c:pt>
                <c:pt idx="339">
                  <c:v>4.6335852776864937E-2</c:v>
                </c:pt>
                <c:pt idx="340">
                  <c:v>4.6906187624750496E-2</c:v>
                </c:pt>
                <c:pt idx="341">
                  <c:v>4.2440318302387266E-2</c:v>
                </c:pt>
                <c:pt idx="342">
                  <c:v>4.2076688157448257E-2</c:v>
                </c:pt>
                <c:pt idx="343">
                  <c:v>4.0894792030758478E-2</c:v>
                </c:pt>
                <c:pt idx="344">
                  <c:v>4.0343915343915342E-2</c:v>
                </c:pt>
                <c:pt idx="345">
                  <c:v>4.226705091258405E-2</c:v>
                </c:pt>
                <c:pt idx="346">
                  <c:v>4.1822721598002495E-2</c:v>
                </c:pt>
                <c:pt idx="347">
                  <c:v>4.214087972931406E-2</c:v>
                </c:pt>
                <c:pt idx="348">
                  <c:v>4.7533632286995517E-2</c:v>
                </c:pt>
                <c:pt idx="349">
                  <c:v>4.8199603062092429E-2</c:v>
                </c:pt>
                <c:pt idx="350">
                  <c:v>4.8753766091481784E-2</c:v>
                </c:pt>
                <c:pt idx="351">
                  <c:v>5.2186177715091674E-2</c:v>
                </c:pt>
                <c:pt idx="352">
                  <c:v>5.4106548279689234E-2</c:v>
                </c:pt>
                <c:pt idx="353">
                  <c:v>5.5988857938718661E-2</c:v>
                </c:pt>
                <c:pt idx="354">
                  <c:v>5.3978853644963826E-2</c:v>
                </c:pt>
                <c:pt idx="355">
                  <c:v>4.928989139515455E-2</c:v>
                </c:pt>
                <c:pt idx="356">
                  <c:v>4.939316963025684E-2</c:v>
                </c:pt>
                <c:pt idx="357">
                  <c:v>4.6342825237297602E-2</c:v>
                </c:pt>
                <c:pt idx="358">
                  <c:v>4.2582417582417584E-2</c:v>
                </c:pt>
                <c:pt idx="359">
                  <c:v>3.916236062007071E-2</c:v>
                </c:pt>
                <c:pt idx="360">
                  <c:v>3.7456211263810296E-2</c:v>
                </c:pt>
                <c:pt idx="361">
                  <c:v>3.7341101694915252E-2</c:v>
                </c:pt>
                <c:pt idx="362">
                  <c:v>3.4658785599140249E-2</c:v>
                </c:pt>
                <c:pt idx="363">
                  <c:v>3.1366294524189264E-2</c:v>
                </c:pt>
                <c:pt idx="364">
                  <c:v>2.9451137884872823E-2</c:v>
                </c:pt>
                <c:pt idx="365">
                  <c:v>2.4422973698336015E-2</c:v>
                </c:pt>
                <c:pt idx="366">
                  <c:v>2.2602518566354538E-2</c:v>
                </c:pt>
              </c:numCache>
            </c:numRef>
          </c:val>
          <c:smooth val="0"/>
          <c:extLst>
            <c:ext xmlns:c16="http://schemas.microsoft.com/office/drawing/2014/chart" uri="{C3380CC4-5D6E-409C-BE32-E72D297353CC}">
              <c16:uniqueId val="{00000003-D4BF-47B4-98E1-07FD9CF024D9}"/>
            </c:ext>
          </c:extLst>
        </c:ser>
        <c:dLbls>
          <c:showLegendKey val="0"/>
          <c:showVal val="0"/>
          <c:showCatName val="0"/>
          <c:showSerName val="0"/>
          <c:showPercent val="0"/>
          <c:showBubbleSize val="0"/>
        </c:dLbls>
        <c:marker val="1"/>
        <c:smooth val="0"/>
        <c:axId val="868993936"/>
        <c:axId val="862209888"/>
      </c:lineChart>
      <c:valAx>
        <c:axId val="223858496"/>
        <c:scaling>
          <c:orientation val="minMax"/>
          <c:max val="45"/>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Hospitalizations (n)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29925104"/>
        <c:crossesAt val="43899"/>
        <c:crossBetween val="between"/>
      </c:valAx>
      <c:dateAx>
        <c:axId val="32992510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23858496"/>
        <c:crosses val="autoZero"/>
        <c:auto val="1"/>
        <c:lblOffset val="100"/>
        <c:baseTimeUnit val="days"/>
      </c:dateAx>
      <c:valAx>
        <c:axId val="862209888"/>
        <c:scaling>
          <c:orientation val="minMax"/>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CA" sz="1200"/>
                  <a:t>Hospitalization rate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68993936"/>
        <c:crosses val="max"/>
        <c:crossBetween val="between"/>
      </c:valAx>
      <c:dateAx>
        <c:axId val="868993936"/>
        <c:scaling>
          <c:orientation val="minMax"/>
        </c:scaling>
        <c:delete val="1"/>
        <c:axPos val="b"/>
        <c:numFmt formatCode="m/d/yyyy" sourceLinked="1"/>
        <c:majorTickMark val="out"/>
        <c:minorTickMark val="none"/>
        <c:tickLblPos val="nextTo"/>
        <c:crossAx val="862209888"/>
        <c:crosses val="autoZero"/>
        <c:auto val="1"/>
        <c:lblOffset val="100"/>
        <c:baseTimeUnit val="days"/>
      </c:dateAx>
      <c:spPr>
        <a:noFill/>
        <a:ln>
          <a:noFill/>
        </a:ln>
        <a:effectLst/>
      </c:spPr>
    </c:plotArea>
    <c:legend>
      <c:legendPos val="b"/>
      <c:layout>
        <c:manualLayout>
          <c:xMode val="edge"/>
          <c:yMode val="edge"/>
          <c:x val="0"/>
          <c:y val="0.90842233313925136"/>
          <c:w val="0.9838157009220001"/>
          <c:h val="6.932654686218112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021760299254951E-3"/>
          <c:y val="6.7580376414714691E-2"/>
          <c:w val="0.96587606367081957"/>
          <c:h val="0.8163646280584943"/>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Sheet2!$R$15:$R$20</c:f>
              <c:strCache>
                <c:ptCount val="6"/>
                <c:pt idx="0">
                  <c:v>Age 20 to 39</c:v>
                </c:pt>
                <c:pt idx="1">
                  <c:v>Age 40 to 49</c:v>
                </c:pt>
                <c:pt idx="2">
                  <c:v>Age 50 to 59</c:v>
                </c:pt>
                <c:pt idx="3">
                  <c:v>Age 60 to 69</c:v>
                </c:pt>
                <c:pt idx="4">
                  <c:v>Age 70 to 79</c:v>
                </c:pt>
                <c:pt idx="5">
                  <c:v>Age 80 and above</c:v>
                </c:pt>
              </c:strCache>
            </c:strRef>
          </c:cat>
          <c:val>
            <c:numRef>
              <c:f>Sheet2!$S$15:$S$20</c:f>
              <c:numCache>
                <c:formatCode>0.0</c:formatCode>
                <c:ptCount val="6"/>
                <c:pt idx="0">
                  <c:v>5.3529999999999998</c:v>
                </c:pt>
                <c:pt idx="1">
                  <c:v>8.9160000000000004</c:v>
                </c:pt>
                <c:pt idx="2">
                  <c:v>13.268000000000001</c:v>
                </c:pt>
                <c:pt idx="3">
                  <c:v>16.957000000000001</c:v>
                </c:pt>
                <c:pt idx="4">
                  <c:v>35.164000000000001</c:v>
                </c:pt>
                <c:pt idx="5">
                  <c:v>96.373000000000005</c:v>
                </c:pt>
              </c:numCache>
            </c:numRef>
          </c:val>
          <c:extLst>
            <c:ext xmlns:c16="http://schemas.microsoft.com/office/drawing/2014/chart" uri="{C3380CC4-5D6E-409C-BE32-E72D297353CC}">
              <c16:uniqueId val="{00000000-4312-4740-A8C3-AD4BCDCA87F0}"/>
            </c:ext>
          </c:extLst>
        </c:ser>
        <c:dLbls>
          <c:dLblPos val="outEnd"/>
          <c:showLegendKey val="0"/>
          <c:showVal val="1"/>
          <c:showCatName val="0"/>
          <c:showSerName val="0"/>
          <c:showPercent val="0"/>
          <c:showBubbleSize val="0"/>
        </c:dLbls>
        <c:gapWidth val="219"/>
        <c:overlap val="-27"/>
        <c:axId val="1052808232"/>
        <c:axId val="1052808560"/>
      </c:barChart>
      <c:catAx>
        <c:axId val="1052808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52808560"/>
        <c:crosses val="autoZero"/>
        <c:auto val="1"/>
        <c:lblAlgn val="ctr"/>
        <c:lblOffset val="100"/>
        <c:noMultiLvlLbl val="0"/>
      </c:catAx>
      <c:valAx>
        <c:axId val="1052808560"/>
        <c:scaling>
          <c:orientation val="minMax"/>
        </c:scaling>
        <c:delete val="1"/>
        <c:axPos val="l"/>
        <c:numFmt formatCode="0.0" sourceLinked="1"/>
        <c:majorTickMark val="none"/>
        <c:minorTickMark val="none"/>
        <c:tickLblPos val="nextTo"/>
        <c:crossAx val="1052808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CA" b="1"/>
              <a:t>Daily Forecast</a:t>
            </a:r>
          </a:p>
        </c:rich>
      </c:tx>
      <c:layout>
        <c:manualLayout>
          <c:xMode val="edge"/>
          <c:yMode val="edge"/>
          <c:x val="6.8473807231993645E-4"/>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3267380039033598E-2"/>
          <c:y val="0.13072204724409447"/>
          <c:w val="0.91673261996096644"/>
          <c:h val="0.70854700854700858"/>
        </c:manualLayout>
      </c:layout>
      <c:areaChart>
        <c:grouping val="standard"/>
        <c:varyColors val="0"/>
        <c:ser>
          <c:idx val="1"/>
          <c:order val="8"/>
          <c:tx>
            <c:v>Actual &gt; predicted</c:v>
          </c:tx>
          <c:spPr>
            <a:solidFill>
              <a:schemeClr val="accent2">
                <a:alpha val="40000"/>
              </a:schemeClr>
            </a:solidFill>
            <a:ln w="25400">
              <a:noFill/>
            </a:ln>
            <a:effectLst/>
          </c:spPr>
          <c:cat>
            <c:numRef>
              <c:f>'daily forecast accuracy'!$R$4:$R$31</c:f>
              <c:numCache>
                <c:formatCode>m/d/yyyy</c:formatCode>
                <c:ptCount val="28"/>
                <c:pt idx="0">
                  <c:v>44225</c:v>
                </c:pt>
                <c:pt idx="1">
                  <c:v>44226</c:v>
                </c:pt>
                <c:pt idx="2">
                  <c:v>44227</c:v>
                </c:pt>
                <c:pt idx="3">
                  <c:v>44228</c:v>
                </c:pt>
                <c:pt idx="4">
                  <c:v>44229</c:v>
                </c:pt>
                <c:pt idx="5">
                  <c:v>44230</c:v>
                </c:pt>
                <c:pt idx="6">
                  <c:v>44231</c:v>
                </c:pt>
                <c:pt idx="7">
                  <c:v>44232</c:v>
                </c:pt>
                <c:pt idx="8">
                  <c:v>44233</c:v>
                </c:pt>
                <c:pt idx="9">
                  <c:v>44234</c:v>
                </c:pt>
                <c:pt idx="10">
                  <c:v>44235</c:v>
                </c:pt>
                <c:pt idx="11">
                  <c:v>44236</c:v>
                </c:pt>
                <c:pt idx="12">
                  <c:v>44237</c:v>
                </c:pt>
                <c:pt idx="13">
                  <c:v>44238</c:v>
                </c:pt>
                <c:pt idx="14">
                  <c:v>44239</c:v>
                </c:pt>
                <c:pt idx="15">
                  <c:v>44240</c:v>
                </c:pt>
                <c:pt idx="16">
                  <c:v>44241</c:v>
                </c:pt>
                <c:pt idx="17">
                  <c:v>44242</c:v>
                </c:pt>
                <c:pt idx="18">
                  <c:v>44243</c:v>
                </c:pt>
                <c:pt idx="19">
                  <c:v>44244</c:v>
                </c:pt>
                <c:pt idx="20">
                  <c:v>44245</c:v>
                </c:pt>
                <c:pt idx="21">
                  <c:v>44246</c:v>
                </c:pt>
                <c:pt idx="22">
                  <c:v>44247</c:v>
                </c:pt>
                <c:pt idx="23">
                  <c:v>44248</c:v>
                </c:pt>
                <c:pt idx="24">
                  <c:v>44249</c:v>
                </c:pt>
                <c:pt idx="25">
                  <c:v>44250</c:v>
                </c:pt>
                <c:pt idx="26">
                  <c:v>44251</c:v>
                </c:pt>
                <c:pt idx="27">
                  <c:v>44252</c:v>
                </c:pt>
              </c:numCache>
            </c:numRef>
          </c:cat>
          <c:val>
            <c:numRef>
              <c:f>'daily forecast accuracy'!$T$4:$T$32</c:f>
              <c:numCache>
                <c:formatCode>General</c:formatCode>
                <c:ptCount val="29"/>
                <c:pt idx="0">
                  <c:v>18</c:v>
                </c:pt>
                <c:pt idx="1">
                  <c:v>25</c:v>
                </c:pt>
                <c:pt idx="2">
                  <c:v>23</c:v>
                </c:pt>
                <c:pt idx="3">
                  <c:v>32</c:v>
                </c:pt>
                <c:pt idx="4">
                  <c:v>18</c:v>
                </c:pt>
                <c:pt idx="5">
                  <c:v>23</c:v>
                </c:pt>
                <c:pt idx="6">
                  <c:v>23</c:v>
                </c:pt>
                <c:pt idx="7">
                  <c:v>19</c:v>
                </c:pt>
                <c:pt idx="8">
                  <c:v>21</c:v>
                </c:pt>
                <c:pt idx="9">
                  <c:v>26</c:v>
                </c:pt>
                <c:pt idx="10">
                  <c:v>22</c:v>
                </c:pt>
                <c:pt idx="11">
                  <c:v>24</c:v>
                </c:pt>
                <c:pt idx="12">
                  <c:v>18</c:v>
                </c:pt>
                <c:pt idx="13">
                  <c:v>12</c:v>
                </c:pt>
                <c:pt idx="14">
                  <c:v>15</c:v>
                </c:pt>
                <c:pt idx="15">
                  <c:v>20</c:v>
                </c:pt>
                <c:pt idx="16">
                  <c:v>13</c:v>
                </c:pt>
                <c:pt idx="17">
                  <c:v>19</c:v>
                </c:pt>
                <c:pt idx="18">
                  <c:v>17</c:v>
                </c:pt>
                <c:pt idx="19">
                  <c:v>23</c:v>
                </c:pt>
                <c:pt idx="20">
                  <c:v>17</c:v>
                </c:pt>
                <c:pt idx="21">
                  <c:v>19</c:v>
                </c:pt>
                <c:pt idx="22">
                  <c:v>23</c:v>
                </c:pt>
                <c:pt idx="23">
                  <c:v>36</c:v>
                </c:pt>
                <c:pt idx="24">
                  <c:v>30</c:v>
                </c:pt>
                <c:pt idx="25">
                  <c:v>25</c:v>
                </c:pt>
                <c:pt idx="26">
                  <c:v>28</c:v>
                </c:pt>
                <c:pt idx="27">
                  <c:v>31</c:v>
                </c:pt>
                <c:pt idx="28">
                  <c:v>31</c:v>
                </c:pt>
              </c:numCache>
            </c:numRef>
          </c:val>
          <c:extLst>
            <c:ext xmlns:c16="http://schemas.microsoft.com/office/drawing/2014/chart" uri="{C3380CC4-5D6E-409C-BE32-E72D297353CC}">
              <c16:uniqueId val="{00000000-2CA7-4A13-92CE-EC023CD821B9}"/>
            </c:ext>
          </c:extLst>
        </c:ser>
        <c:ser>
          <c:idx val="0"/>
          <c:order val="9"/>
          <c:tx>
            <c:v>Predicted &gt; actual</c:v>
          </c:tx>
          <c:spPr>
            <a:solidFill>
              <a:schemeClr val="accent1">
                <a:alpha val="40000"/>
              </a:schemeClr>
            </a:solidFill>
            <a:ln w="25400">
              <a:noFill/>
            </a:ln>
            <a:effectLst/>
          </c:spPr>
          <c:cat>
            <c:numRef>
              <c:f>'daily forecast accuracy'!$R$4:$R$31</c:f>
              <c:numCache>
                <c:formatCode>m/d/yyyy</c:formatCode>
                <c:ptCount val="28"/>
                <c:pt idx="0">
                  <c:v>44225</c:v>
                </c:pt>
                <c:pt idx="1">
                  <c:v>44226</c:v>
                </c:pt>
                <c:pt idx="2">
                  <c:v>44227</c:v>
                </c:pt>
                <c:pt idx="3">
                  <c:v>44228</c:v>
                </c:pt>
                <c:pt idx="4">
                  <c:v>44229</c:v>
                </c:pt>
                <c:pt idx="5">
                  <c:v>44230</c:v>
                </c:pt>
                <c:pt idx="6">
                  <c:v>44231</c:v>
                </c:pt>
                <c:pt idx="7">
                  <c:v>44232</c:v>
                </c:pt>
                <c:pt idx="8">
                  <c:v>44233</c:v>
                </c:pt>
                <c:pt idx="9">
                  <c:v>44234</c:v>
                </c:pt>
                <c:pt idx="10">
                  <c:v>44235</c:v>
                </c:pt>
                <c:pt idx="11">
                  <c:v>44236</c:v>
                </c:pt>
                <c:pt idx="12">
                  <c:v>44237</c:v>
                </c:pt>
                <c:pt idx="13">
                  <c:v>44238</c:v>
                </c:pt>
                <c:pt idx="14">
                  <c:v>44239</c:v>
                </c:pt>
                <c:pt idx="15">
                  <c:v>44240</c:v>
                </c:pt>
                <c:pt idx="16">
                  <c:v>44241</c:v>
                </c:pt>
                <c:pt idx="17">
                  <c:v>44242</c:v>
                </c:pt>
                <c:pt idx="18">
                  <c:v>44243</c:v>
                </c:pt>
                <c:pt idx="19">
                  <c:v>44244</c:v>
                </c:pt>
                <c:pt idx="20">
                  <c:v>44245</c:v>
                </c:pt>
                <c:pt idx="21">
                  <c:v>44246</c:v>
                </c:pt>
                <c:pt idx="22">
                  <c:v>44247</c:v>
                </c:pt>
                <c:pt idx="23">
                  <c:v>44248</c:v>
                </c:pt>
                <c:pt idx="24">
                  <c:v>44249</c:v>
                </c:pt>
                <c:pt idx="25">
                  <c:v>44250</c:v>
                </c:pt>
                <c:pt idx="26">
                  <c:v>44251</c:v>
                </c:pt>
                <c:pt idx="27">
                  <c:v>44252</c:v>
                </c:pt>
              </c:numCache>
            </c:numRef>
          </c:cat>
          <c:val>
            <c:numRef>
              <c:f>'daily forecast accuracy'!$S$4:$S$31</c:f>
              <c:numCache>
                <c:formatCode>General</c:formatCode>
                <c:ptCount val="28"/>
                <c:pt idx="0">
                  <c:v>23</c:v>
                </c:pt>
                <c:pt idx="1">
                  <c:v>23</c:v>
                </c:pt>
                <c:pt idx="2">
                  <c:v>16</c:v>
                </c:pt>
                <c:pt idx="3">
                  <c:v>23</c:v>
                </c:pt>
                <c:pt idx="4">
                  <c:v>19</c:v>
                </c:pt>
                <c:pt idx="5">
                  <c:v>23</c:v>
                </c:pt>
                <c:pt idx="6">
                  <c:v>25</c:v>
                </c:pt>
                <c:pt idx="7">
                  <c:v>19</c:v>
                </c:pt>
                <c:pt idx="8">
                  <c:v>24</c:v>
                </c:pt>
                <c:pt idx="9">
                  <c:v>21</c:v>
                </c:pt>
                <c:pt idx="10">
                  <c:v>21</c:v>
                </c:pt>
                <c:pt idx="11">
                  <c:v>23</c:v>
                </c:pt>
                <c:pt idx="12">
                  <c:v>23</c:v>
                </c:pt>
                <c:pt idx="13">
                  <c:v>18</c:v>
                </c:pt>
                <c:pt idx="14">
                  <c:v>23</c:v>
                </c:pt>
                <c:pt idx="15">
                  <c:v>20</c:v>
                </c:pt>
                <c:pt idx="16">
                  <c:v>16</c:v>
                </c:pt>
                <c:pt idx="17">
                  <c:v>15</c:v>
                </c:pt>
                <c:pt idx="18">
                  <c:v>18</c:v>
                </c:pt>
                <c:pt idx="19">
                  <c:v>27</c:v>
                </c:pt>
                <c:pt idx="20">
                  <c:v>23</c:v>
                </c:pt>
                <c:pt idx="21">
                  <c:v>23</c:v>
                </c:pt>
                <c:pt idx="22">
                  <c:v>23</c:v>
                </c:pt>
                <c:pt idx="23">
                  <c:v>24</c:v>
                </c:pt>
                <c:pt idx="24">
                  <c:v>21</c:v>
                </c:pt>
                <c:pt idx="25">
                  <c:v>24</c:v>
                </c:pt>
                <c:pt idx="26">
                  <c:v>25</c:v>
                </c:pt>
                <c:pt idx="27">
                  <c:v>28</c:v>
                </c:pt>
              </c:numCache>
            </c:numRef>
          </c:val>
          <c:extLst>
            <c:ext xmlns:c16="http://schemas.microsoft.com/office/drawing/2014/chart" uri="{C3380CC4-5D6E-409C-BE32-E72D297353CC}">
              <c16:uniqueId val="{00000001-2CA7-4A13-92CE-EC023CD821B9}"/>
            </c:ext>
          </c:extLst>
        </c:ser>
        <c:ser>
          <c:idx val="10"/>
          <c:order val="10"/>
          <c:spPr>
            <a:pattFill prst="lgGrid">
              <a:fgClr>
                <a:schemeClr val="bg2"/>
              </a:fgClr>
              <a:bgClr>
                <a:schemeClr val="bg1"/>
              </a:bgClr>
            </a:pattFill>
            <a:ln w="28575">
              <a:solidFill>
                <a:schemeClr val="bg1">
                  <a:alpha val="0"/>
                </a:schemeClr>
              </a:solidFill>
            </a:ln>
            <a:effectLst/>
            <a:scene3d>
              <a:camera prst="orthographicFront"/>
              <a:lightRig rig="threePt" dir="t"/>
            </a:scene3d>
            <a:sp3d>
              <a:bevelB/>
            </a:sp3d>
          </c:spPr>
          <c:val>
            <c:numRef>
              <c:f>'daily forecast accuracy'!$AF$4:$AF$32</c:f>
              <c:numCache>
                <c:formatCode>General</c:formatCode>
                <c:ptCount val="29"/>
                <c:pt idx="0">
                  <c:v>18</c:v>
                </c:pt>
                <c:pt idx="1">
                  <c:v>23</c:v>
                </c:pt>
                <c:pt idx="2">
                  <c:v>16</c:v>
                </c:pt>
                <c:pt idx="3">
                  <c:v>23</c:v>
                </c:pt>
                <c:pt idx="4">
                  <c:v>18</c:v>
                </c:pt>
                <c:pt idx="5">
                  <c:v>23</c:v>
                </c:pt>
                <c:pt idx="6">
                  <c:v>23</c:v>
                </c:pt>
                <c:pt idx="7">
                  <c:v>19</c:v>
                </c:pt>
                <c:pt idx="8">
                  <c:v>21</c:v>
                </c:pt>
                <c:pt idx="9">
                  <c:v>21</c:v>
                </c:pt>
                <c:pt idx="10">
                  <c:v>21</c:v>
                </c:pt>
                <c:pt idx="11">
                  <c:v>23</c:v>
                </c:pt>
                <c:pt idx="12">
                  <c:v>18</c:v>
                </c:pt>
                <c:pt idx="13">
                  <c:v>12</c:v>
                </c:pt>
                <c:pt idx="14">
                  <c:v>15</c:v>
                </c:pt>
                <c:pt idx="15">
                  <c:v>20</c:v>
                </c:pt>
                <c:pt idx="16">
                  <c:v>13</c:v>
                </c:pt>
                <c:pt idx="17">
                  <c:v>15</c:v>
                </c:pt>
                <c:pt idx="18">
                  <c:v>17</c:v>
                </c:pt>
                <c:pt idx="19">
                  <c:v>23</c:v>
                </c:pt>
                <c:pt idx="20">
                  <c:v>17</c:v>
                </c:pt>
                <c:pt idx="21">
                  <c:v>19</c:v>
                </c:pt>
                <c:pt idx="22">
                  <c:v>23</c:v>
                </c:pt>
                <c:pt idx="23">
                  <c:v>24</c:v>
                </c:pt>
                <c:pt idx="24">
                  <c:v>21</c:v>
                </c:pt>
                <c:pt idx="25">
                  <c:v>24</c:v>
                </c:pt>
                <c:pt idx="26">
                  <c:v>25</c:v>
                </c:pt>
                <c:pt idx="27">
                  <c:v>28</c:v>
                </c:pt>
                <c:pt idx="28">
                  <c:v>28</c:v>
                </c:pt>
              </c:numCache>
            </c:numRef>
          </c:val>
          <c:extLst>
            <c:ext xmlns:c16="http://schemas.microsoft.com/office/drawing/2014/chart" uri="{C3380CC4-5D6E-409C-BE32-E72D297353CC}">
              <c16:uniqueId val="{00000002-2CA7-4A13-92CE-EC023CD821B9}"/>
            </c:ext>
          </c:extLst>
        </c:ser>
        <c:dLbls>
          <c:showLegendKey val="0"/>
          <c:showVal val="0"/>
          <c:showCatName val="0"/>
          <c:showSerName val="0"/>
          <c:showPercent val="0"/>
          <c:showBubbleSize val="0"/>
        </c:dLbls>
        <c:axId val="993690560"/>
        <c:axId val="1060245840"/>
      </c:areaChart>
      <c:lineChart>
        <c:grouping val="standard"/>
        <c:varyColors val="0"/>
        <c:ser>
          <c:idx val="2"/>
          <c:order val="0"/>
          <c:tx>
            <c:strRef>
              <c:f>'daily forecast accuracy'!$X$3</c:f>
              <c:strCache>
                <c:ptCount val="1"/>
                <c:pt idx="0">
                  <c:v>Pt1 Over</c:v>
                </c:pt>
              </c:strCache>
            </c:strRef>
          </c:tx>
          <c:spPr>
            <a:ln w="9525" cap="rnd">
              <a:solidFill>
                <a:schemeClr val="bg2">
                  <a:lumMod val="75000"/>
                </a:schemeClr>
              </a:solidFill>
              <a:prstDash val="sysDash"/>
              <a:round/>
            </a:ln>
            <a:effectLst/>
          </c:spPr>
          <c:marker>
            <c:symbol val="dot"/>
            <c:size val="2"/>
            <c:spPr>
              <a:solidFill>
                <a:schemeClr val="accent3"/>
              </a:solidFill>
              <a:ln w="9525">
                <a:solidFill>
                  <a:schemeClr val="accent3"/>
                </a:solidFill>
              </a:ln>
              <a:effectLst/>
            </c:spPr>
          </c:marker>
          <c:val>
            <c:numRef>
              <c:f>'daily forecast accuracy'!$X$4:$X$31</c:f>
              <c:numCache>
                <c:formatCode>General</c:formatCode>
                <c:ptCount val="28"/>
                <c:pt idx="0">
                  <c:v>21.75</c:v>
                </c:pt>
                <c:pt idx="1">
                  <c:v>23</c:v>
                </c:pt>
                <c:pt idx="4">
                  <c:v>18.75</c:v>
                </c:pt>
                <c:pt idx="5">
                  <c:v>23</c:v>
                </c:pt>
                <c:pt idx="6">
                  <c:v>24.5</c:v>
                </c:pt>
                <c:pt idx="7">
                  <c:v>19</c:v>
                </c:pt>
                <c:pt idx="8">
                  <c:v>23.25</c:v>
                </c:pt>
                <c:pt idx="9">
                  <c:v>21</c:v>
                </c:pt>
                <c:pt idx="11">
                  <c:v>23</c:v>
                </c:pt>
                <c:pt idx="12">
                  <c:v>21.75</c:v>
                </c:pt>
                <c:pt idx="13">
                  <c:v>16.5</c:v>
                </c:pt>
                <c:pt idx="14">
                  <c:v>21</c:v>
                </c:pt>
                <c:pt idx="15">
                  <c:v>20</c:v>
                </c:pt>
                <c:pt idx="16">
                  <c:v>15.25</c:v>
                </c:pt>
                <c:pt idx="17">
                  <c:v>15</c:v>
                </c:pt>
                <c:pt idx="18">
                  <c:v>17.75</c:v>
                </c:pt>
                <c:pt idx="19">
                  <c:v>26</c:v>
                </c:pt>
                <c:pt idx="20">
                  <c:v>21.5</c:v>
                </c:pt>
                <c:pt idx="21">
                  <c:v>22</c:v>
                </c:pt>
                <c:pt idx="22">
                  <c:v>23</c:v>
                </c:pt>
              </c:numCache>
            </c:numRef>
          </c:val>
          <c:smooth val="0"/>
          <c:extLst>
            <c:ext xmlns:c16="http://schemas.microsoft.com/office/drawing/2014/chart" uri="{C3380CC4-5D6E-409C-BE32-E72D297353CC}">
              <c16:uniqueId val="{00000003-2CA7-4A13-92CE-EC023CD821B9}"/>
            </c:ext>
          </c:extLst>
        </c:ser>
        <c:ser>
          <c:idx val="3"/>
          <c:order val="1"/>
          <c:tx>
            <c:strRef>
              <c:f>'daily forecast accuracy'!$Y$3</c:f>
              <c:strCache>
                <c:ptCount val="1"/>
                <c:pt idx="0">
                  <c:v>Pt2 Over</c:v>
                </c:pt>
              </c:strCache>
            </c:strRef>
          </c:tx>
          <c:spPr>
            <a:ln w="9525" cap="rnd">
              <a:solidFill>
                <a:schemeClr val="accent3"/>
              </a:solidFill>
              <a:prstDash val="sysDash"/>
              <a:round/>
            </a:ln>
            <a:effectLst/>
          </c:spPr>
          <c:marker>
            <c:symbol val="dot"/>
            <c:size val="2"/>
            <c:spPr>
              <a:solidFill>
                <a:schemeClr val="bg2">
                  <a:lumMod val="75000"/>
                </a:schemeClr>
              </a:solidFill>
              <a:ln w="9525">
                <a:solidFill>
                  <a:schemeClr val="bg2">
                    <a:lumMod val="75000"/>
                  </a:schemeClr>
                </a:solidFill>
              </a:ln>
              <a:effectLst/>
            </c:spPr>
          </c:marker>
          <c:val>
            <c:numRef>
              <c:f>'daily forecast accuracy'!$Y$4:$Y$31</c:f>
              <c:numCache>
                <c:formatCode>General</c:formatCode>
                <c:ptCount val="28"/>
                <c:pt idx="0">
                  <c:v>20.5</c:v>
                </c:pt>
                <c:pt idx="1">
                  <c:v>23</c:v>
                </c:pt>
                <c:pt idx="4">
                  <c:v>18.5</c:v>
                </c:pt>
                <c:pt idx="5">
                  <c:v>23</c:v>
                </c:pt>
                <c:pt idx="6">
                  <c:v>24</c:v>
                </c:pt>
                <c:pt idx="7">
                  <c:v>19</c:v>
                </c:pt>
                <c:pt idx="8">
                  <c:v>22.5</c:v>
                </c:pt>
                <c:pt idx="9">
                  <c:v>21</c:v>
                </c:pt>
                <c:pt idx="11">
                  <c:v>23</c:v>
                </c:pt>
                <c:pt idx="12">
                  <c:v>20.5</c:v>
                </c:pt>
                <c:pt idx="13">
                  <c:v>15</c:v>
                </c:pt>
                <c:pt idx="14">
                  <c:v>19</c:v>
                </c:pt>
                <c:pt idx="15">
                  <c:v>20</c:v>
                </c:pt>
                <c:pt idx="16">
                  <c:v>14.5</c:v>
                </c:pt>
                <c:pt idx="17">
                  <c:v>15</c:v>
                </c:pt>
                <c:pt idx="18">
                  <c:v>17.5</c:v>
                </c:pt>
                <c:pt idx="19">
                  <c:v>25</c:v>
                </c:pt>
                <c:pt idx="20">
                  <c:v>20</c:v>
                </c:pt>
                <c:pt idx="21">
                  <c:v>21</c:v>
                </c:pt>
                <c:pt idx="22">
                  <c:v>23</c:v>
                </c:pt>
              </c:numCache>
            </c:numRef>
          </c:val>
          <c:smooth val="0"/>
          <c:extLst>
            <c:ext xmlns:c16="http://schemas.microsoft.com/office/drawing/2014/chart" uri="{C3380CC4-5D6E-409C-BE32-E72D297353CC}">
              <c16:uniqueId val="{00000004-2CA7-4A13-92CE-EC023CD821B9}"/>
            </c:ext>
          </c:extLst>
        </c:ser>
        <c:ser>
          <c:idx val="4"/>
          <c:order val="2"/>
          <c:tx>
            <c:strRef>
              <c:f>'daily forecast accuracy'!$Z$3</c:f>
              <c:strCache>
                <c:ptCount val="1"/>
                <c:pt idx="0">
                  <c:v>Pt3 Over</c:v>
                </c:pt>
              </c:strCache>
            </c:strRef>
          </c:tx>
          <c:spPr>
            <a:ln w="9525" cap="rnd">
              <a:solidFill>
                <a:schemeClr val="accent3"/>
              </a:solidFill>
              <a:prstDash val="sysDash"/>
              <a:round/>
            </a:ln>
            <a:effectLst/>
          </c:spPr>
          <c:marker>
            <c:symbol val="dot"/>
            <c:size val="2"/>
            <c:spPr>
              <a:solidFill>
                <a:schemeClr val="bg2">
                  <a:lumMod val="90000"/>
                </a:schemeClr>
              </a:solidFill>
              <a:ln w="9525">
                <a:solidFill>
                  <a:schemeClr val="accent3"/>
                </a:solidFill>
              </a:ln>
              <a:effectLst/>
            </c:spPr>
          </c:marker>
          <c:val>
            <c:numRef>
              <c:f>'daily forecast accuracy'!$Z$4:$Z$31</c:f>
              <c:numCache>
                <c:formatCode>General</c:formatCode>
                <c:ptCount val="28"/>
                <c:pt idx="0">
                  <c:v>19.25</c:v>
                </c:pt>
                <c:pt idx="1">
                  <c:v>23</c:v>
                </c:pt>
                <c:pt idx="4">
                  <c:v>18.25</c:v>
                </c:pt>
                <c:pt idx="5">
                  <c:v>23</c:v>
                </c:pt>
                <c:pt idx="6">
                  <c:v>23.5</c:v>
                </c:pt>
                <c:pt idx="7">
                  <c:v>19</c:v>
                </c:pt>
                <c:pt idx="8">
                  <c:v>21.75</c:v>
                </c:pt>
                <c:pt idx="9">
                  <c:v>21</c:v>
                </c:pt>
                <c:pt idx="11">
                  <c:v>23</c:v>
                </c:pt>
                <c:pt idx="12">
                  <c:v>19.25</c:v>
                </c:pt>
                <c:pt idx="13">
                  <c:v>13.5</c:v>
                </c:pt>
                <c:pt idx="14">
                  <c:v>17</c:v>
                </c:pt>
                <c:pt idx="15">
                  <c:v>20</c:v>
                </c:pt>
                <c:pt idx="16">
                  <c:v>13.75</c:v>
                </c:pt>
                <c:pt idx="17">
                  <c:v>15</c:v>
                </c:pt>
                <c:pt idx="18">
                  <c:v>17.25</c:v>
                </c:pt>
                <c:pt idx="19">
                  <c:v>24</c:v>
                </c:pt>
                <c:pt idx="20">
                  <c:v>18.5</c:v>
                </c:pt>
                <c:pt idx="21">
                  <c:v>20</c:v>
                </c:pt>
                <c:pt idx="22">
                  <c:v>23</c:v>
                </c:pt>
              </c:numCache>
            </c:numRef>
          </c:val>
          <c:smooth val="0"/>
          <c:extLst>
            <c:ext xmlns:c16="http://schemas.microsoft.com/office/drawing/2014/chart" uri="{C3380CC4-5D6E-409C-BE32-E72D297353CC}">
              <c16:uniqueId val="{00000005-2CA7-4A13-92CE-EC023CD821B9}"/>
            </c:ext>
          </c:extLst>
        </c:ser>
        <c:ser>
          <c:idx val="5"/>
          <c:order val="3"/>
          <c:tx>
            <c:strRef>
              <c:f>'daily forecast accuracy'!$AA$3</c:f>
              <c:strCache>
                <c:ptCount val="1"/>
                <c:pt idx="0">
                  <c:v>Pt 1 Under</c:v>
                </c:pt>
              </c:strCache>
            </c:strRef>
          </c:tx>
          <c:spPr>
            <a:ln w="9525" cap="rnd">
              <a:solidFill>
                <a:schemeClr val="bg2">
                  <a:lumMod val="75000"/>
                </a:schemeClr>
              </a:solidFill>
              <a:prstDash val="dash"/>
              <a:round/>
            </a:ln>
            <a:effectLst/>
          </c:spPr>
          <c:marker>
            <c:symbol val="dot"/>
            <c:size val="2"/>
            <c:spPr>
              <a:solidFill>
                <a:schemeClr val="bg2">
                  <a:lumMod val="75000"/>
                </a:schemeClr>
              </a:solidFill>
              <a:ln w="9525">
                <a:solidFill>
                  <a:schemeClr val="bg2">
                    <a:lumMod val="75000"/>
                  </a:schemeClr>
                </a:solidFill>
              </a:ln>
              <a:effectLst/>
            </c:spPr>
          </c:marker>
          <c:val>
            <c:numRef>
              <c:f>'daily forecast accuracy'!$AA$4:$AA$31</c:f>
              <c:numCache>
                <c:formatCode>General</c:formatCode>
                <c:ptCount val="28"/>
                <c:pt idx="0">
                  <c:v>18</c:v>
                </c:pt>
                <c:pt idx="1">
                  <c:v>23.5</c:v>
                </c:pt>
                <c:pt idx="2">
                  <c:v>17.75</c:v>
                </c:pt>
                <c:pt idx="3">
                  <c:v>25.25</c:v>
                </c:pt>
                <c:pt idx="4">
                  <c:v>18</c:v>
                </c:pt>
                <c:pt idx="5">
                  <c:v>23</c:v>
                </c:pt>
                <c:pt idx="6">
                  <c:v>23</c:v>
                </c:pt>
                <c:pt idx="7">
                  <c:v>19</c:v>
                </c:pt>
                <c:pt idx="8">
                  <c:v>21</c:v>
                </c:pt>
                <c:pt idx="9">
                  <c:v>22.25</c:v>
                </c:pt>
                <c:pt idx="10">
                  <c:v>21.25</c:v>
                </c:pt>
                <c:pt idx="11">
                  <c:v>23.25</c:v>
                </c:pt>
                <c:pt idx="15">
                  <c:v>20</c:v>
                </c:pt>
                <c:pt idx="16">
                  <c:v>13</c:v>
                </c:pt>
                <c:pt idx="17">
                  <c:v>16</c:v>
                </c:pt>
                <c:pt idx="18">
                  <c:v>17</c:v>
                </c:pt>
                <c:pt idx="22">
                  <c:v>23</c:v>
                </c:pt>
                <c:pt idx="23">
                  <c:v>27</c:v>
                </c:pt>
                <c:pt idx="24">
                  <c:v>23.25</c:v>
                </c:pt>
                <c:pt idx="25">
                  <c:v>24.25</c:v>
                </c:pt>
                <c:pt idx="26">
                  <c:v>25.75</c:v>
                </c:pt>
                <c:pt idx="27">
                  <c:v>28.75</c:v>
                </c:pt>
              </c:numCache>
            </c:numRef>
          </c:val>
          <c:smooth val="0"/>
          <c:extLst>
            <c:ext xmlns:c16="http://schemas.microsoft.com/office/drawing/2014/chart" uri="{C3380CC4-5D6E-409C-BE32-E72D297353CC}">
              <c16:uniqueId val="{00000006-2CA7-4A13-92CE-EC023CD821B9}"/>
            </c:ext>
          </c:extLst>
        </c:ser>
        <c:ser>
          <c:idx val="6"/>
          <c:order val="4"/>
          <c:tx>
            <c:strRef>
              <c:f>'daily forecast accuracy'!$AB$3</c:f>
              <c:strCache>
                <c:ptCount val="1"/>
                <c:pt idx="0">
                  <c:v>Pt 2 Under</c:v>
                </c:pt>
              </c:strCache>
            </c:strRef>
          </c:tx>
          <c:spPr>
            <a:ln w="9525" cap="rnd">
              <a:solidFill>
                <a:schemeClr val="bg2">
                  <a:lumMod val="75000"/>
                </a:schemeClr>
              </a:solidFill>
              <a:prstDash val="dash"/>
              <a:round/>
            </a:ln>
            <a:effectLst/>
          </c:spPr>
          <c:marker>
            <c:symbol val="dot"/>
            <c:size val="2"/>
            <c:spPr>
              <a:solidFill>
                <a:schemeClr val="bg2">
                  <a:lumMod val="75000"/>
                </a:schemeClr>
              </a:solidFill>
              <a:ln w="9525">
                <a:solidFill>
                  <a:schemeClr val="bg2">
                    <a:lumMod val="75000"/>
                  </a:schemeClr>
                </a:solidFill>
              </a:ln>
              <a:effectLst/>
            </c:spPr>
          </c:marker>
          <c:val>
            <c:numRef>
              <c:f>'daily forecast accuracy'!$AB$4:$AB$31</c:f>
              <c:numCache>
                <c:formatCode>General</c:formatCode>
                <c:ptCount val="28"/>
                <c:pt idx="0">
                  <c:v>18</c:v>
                </c:pt>
                <c:pt idx="1">
                  <c:v>24</c:v>
                </c:pt>
                <c:pt idx="2">
                  <c:v>19.5</c:v>
                </c:pt>
                <c:pt idx="3">
                  <c:v>27.5</c:v>
                </c:pt>
                <c:pt idx="4">
                  <c:v>18</c:v>
                </c:pt>
                <c:pt idx="5">
                  <c:v>23</c:v>
                </c:pt>
                <c:pt idx="6">
                  <c:v>23</c:v>
                </c:pt>
                <c:pt idx="7">
                  <c:v>19</c:v>
                </c:pt>
                <c:pt idx="8">
                  <c:v>21</c:v>
                </c:pt>
                <c:pt idx="9">
                  <c:v>23.5</c:v>
                </c:pt>
                <c:pt idx="10">
                  <c:v>21.5</c:v>
                </c:pt>
                <c:pt idx="11">
                  <c:v>23.5</c:v>
                </c:pt>
                <c:pt idx="15">
                  <c:v>20</c:v>
                </c:pt>
                <c:pt idx="16">
                  <c:v>13</c:v>
                </c:pt>
                <c:pt idx="17">
                  <c:v>17</c:v>
                </c:pt>
                <c:pt idx="18">
                  <c:v>17</c:v>
                </c:pt>
                <c:pt idx="22">
                  <c:v>23</c:v>
                </c:pt>
                <c:pt idx="23">
                  <c:v>30</c:v>
                </c:pt>
                <c:pt idx="24">
                  <c:v>25.5</c:v>
                </c:pt>
                <c:pt idx="25">
                  <c:v>24.5</c:v>
                </c:pt>
                <c:pt idx="26">
                  <c:v>26.5</c:v>
                </c:pt>
                <c:pt idx="27">
                  <c:v>29.5</c:v>
                </c:pt>
              </c:numCache>
            </c:numRef>
          </c:val>
          <c:smooth val="0"/>
          <c:extLst>
            <c:ext xmlns:c16="http://schemas.microsoft.com/office/drawing/2014/chart" uri="{C3380CC4-5D6E-409C-BE32-E72D297353CC}">
              <c16:uniqueId val="{00000007-2CA7-4A13-92CE-EC023CD821B9}"/>
            </c:ext>
          </c:extLst>
        </c:ser>
        <c:ser>
          <c:idx val="9"/>
          <c:order val="5"/>
          <c:tx>
            <c:v>Actual hospitalizations</c:v>
          </c:tx>
          <c:spPr>
            <a:ln w="15875" cap="rnd">
              <a:solidFill>
                <a:schemeClr val="accent2"/>
              </a:solidFill>
              <a:round/>
            </a:ln>
            <a:effectLst/>
          </c:spPr>
          <c:marker>
            <c:symbol val="none"/>
          </c:marker>
          <c:val>
            <c:numRef>
              <c:f>'daily forecast accuracy'!$T$4:$T$31</c:f>
              <c:numCache>
                <c:formatCode>General</c:formatCode>
                <c:ptCount val="28"/>
                <c:pt idx="0">
                  <c:v>18</c:v>
                </c:pt>
                <c:pt idx="1">
                  <c:v>25</c:v>
                </c:pt>
                <c:pt idx="2">
                  <c:v>23</c:v>
                </c:pt>
                <c:pt idx="3">
                  <c:v>32</c:v>
                </c:pt>
                <c:pt idx="4">
                  <c:v>18</c:v>
                </c:pt>
                <c:pt idx="5">
                  <c:v>23</c:v>
                </c:pt>
                <c:pt idx="6">
                  <c:v>23</c:v>
                </c:pt>
                <c:pt idx="7">
                  <c:v>19</c:v>
                </c:pt>
                <c:pt idx="8">
                  <c:v>21</c:v>
                </c:pt>
                <c:pt idx="9">
                  <c:v>26</c:v>
                </c:pt>
                <c:pt idx="10">
                  <c:v>22</c:v>
                </c:pt>
                <c:pt idx="11">
                  <c:v>24</c:v>
                </c:pt>
                <c:pt idx="12">
                  <c:v>18</c:v>
                </c:pt>
                <c:pt idx="13">
                  <c:v>12</c:v>
                </c:pt>
                <c:pt idx="14">
                  <c:v>15</c:v>
                </c:pt>
                <c:pt idx="15">
                  <c:v>20</c:v>
                </c:pt>
                <c:pt idx="16">
                  <c:v>13</c:v>
                </c:pt>
                <c:pt idx="17">
                  <c:v>19</c:v>
                </c:pt>
                <c:pt idx="18">
                  <c:v>17</c:v>
                </c:pt>
                <c:pt idx="19">
                  <c:v>23</c:v>
                </c:pt>
                <c:pt idx="20">
                  <c:v>17</c:v>
                </c:pt>
                <c:pt idx="21">
                  <c:v>19</c:v>
                </c:pt>
                <c:pt idx="22">
                  <c:v>23</c:v>
                </c:pt>
                <c:pt idx="23">
                  <c:v>36</c:v>
                </c:pt>
                <c:pt idx="24">
                  <c:v>30</c:v>
                </c:pt>
                <c:pt idx="25">
                  <c:v>25</c:v>
                </c:pt>
                <c:pt idx="26">
                  <c:v>28</c:v>
                </c:pt>
                <c:pt idx="27">
                  <c:v>31</c:v>
                </c:pt>
              </c:numCache>
            </c:numRef>
          </c:val>
          <c:smooth val="0"/>
          <c:extLst>
            <c:ext xmlns:c16="http://schemas.microsoft.com/office/drawing/2014/chart" uri="{C3380CC4-5D6E-409C-BE32-E72D297353CC}">
              <c16:uniqueId val="{00000008-2CA7-4A13-92CE-EC023CD821B9}"/>
            </c:ext>
          </c:extLst>
        </c:ser>
        <c:ser>
          <c:idx val="8"/>
          <c:order val="6"/>
          <c:tx>
            <c:v>Predicted hospitalizations</c:v>
          </c:tx>
          <c:spPr>
            <a:ln w="19050" cap="rnd">
              <a:solidFill>
                <a:srgbClr val="4F81BD"/>
              </a:solidFill>
              <a:round/>
            </a:ln>
            <a:effectLst/>
          </c:spPr>
          <c:marker>
            <c:symbol val="none"/>
          </c:marker>
          <c:val>
            <c:numRef>
              <c:f>'daily forecast accuracy'!$S$4:$S$31</c:f>
              <c:numCache>
                <c:formatCode>General</c:formatCode>
                <c:ptCount val="28"/>
                <c:pt idx="0">
                  <c:v>23</c:v>
                </c:pt>
                <c:pt idx="1">
                  <c:v>23</c:v>
                </c:pt>
                <c:pt idx="2">
                  <c:v>16</c:v>
                </c:pt>
                <c:pt idx="3">
                  <c:v>23</c:v>
                </c:pt>
                <c:pt idx="4">
                  <c:v>19</c:v>
                </c:pt>
                <c:pt idx="5">
                  <c:v>23</c:v>
                </c:pt>
                <c:pt idx="6">
                  <c:v>25</c:v>
                </c:pt>
                <c:pt idx="7">
                  <c:v>19</c:v>
                </c:pt>
                <c:pt idx="8">
                  <c:v>24</c:v>
                </c:pt>
                <c:pt idx="9">
                  <c:v>21</c:v>
                </c:pt>
                <c:pt idx="10">
                  <c:v>21</c:v>
                </c:pt>
                <c:pt idx="11">
                  <c:v>23</c:v>
                </c:pt>
                <c:pt idx="12">
                  <c:v>23</c:v>
                </c:pt>
                <c:pt idx="13">
                  <c:v>18</c:v>
                </c:pt>
                <c:pt idx="14">
                  <c:v>23</c:v>
                </c:pt>
                <c:pt idx="15">
                  <c:v>20</c:v>
                </c:pt>
                <c:pt idx="16">
                  <c:v>16</c:v>
                </c:pt>
                <c:pt idx="17">
                  <c:v>15</c:v>
                </c:pt>
                <c:pt idx="18">
                  <c:v>18</c:v>
                </c:pt>
                <c:pt idx="19">
                  <c:v>27</c:v>
                </c:pt>
                <c:pt idx="20">
                  <c:v>23</c:v>
                </c:pt>
                <c:pt idx="21">
                  <c:v>23</c:v>
                </c:pt>
                <c:pt idx="22">
                  <c:v>23</c:v>
                </c:pt>
                <c:pt idx="23">
                  <c:v>24</c:v>
                </c:pt>
                <c:pt idx="24">
                  <c:v>21</c:v>
                </c:pt>
                <c:pt idx="25">
                  <c:v>24</c:v>
                </c:pt>
                <c:pt idx="26">
                  <c:v>25</c:v>
                </c:pt>
                <c:pt idx="27">
                  <c:v>28</c:v>
                </c:pt>
              </c:numCache>
            </c:numRef>
          </c:val>
          <c:smooth val="0"/>
          <c:extLst>
            <c:ext xmlns:c16="http://schemas.microsoft.com/office/drawing/2014/chart" uri="{C3380CC4-5D6E-409C-BE32-E72D297353CC}">
              <c16:uniqueId val="{00000009-2CA7-4A13-92CE-EC023CD821B9}"/>
            </c:ext>
          </c:extLst>
        </c:ser>
        <c:ser>
          <c:idx val="7"/>
          <c:order val="7"/>
          <c:tx>
            <c:strRef>
              <c:f>'daily forecast accuracy'!$AC$3</c:f>
              <c:strCache>
                <c:ptCount val="1"/>
                <c:pt idx="0">
                  <c:v>Pt 3 Under</c:v>
                </c:pt>
              </c:strCache>
            </c:strRef>
          </c:tx>
          <c:spPr>
            <a:ln w="9525" cap="sq">
              <a:solidFill>
                <a:schemeClr val="bg2">
                  <a:lumMod val="75000"/>
                </a:schemeClr>
              </a:solidFill>
              <a:prstDash val="dash"/>
              <a:bevel/>
            </a:ln>
            <a:effectLst/>
          </c:spPr>
          <c:marker>
            <c:symbol val="dot"/>
            <c:size val="2"/>
            <c:spPr>
              <a:solidFill>
                <a:schemeClr val="bg2">
                  <a:lumMod val="75000"/>
                </a:schemeClr>
              </a:solidFill>
              <a:ln w="9525">
                <a:solidFill>
                  <a:schemeClr val="bg2">
                    <a:lumMod val="75000"/>
                  </a:schemeClr>
                </a:solidFill>
              </a:ln>
              <a:effectLst/>
            </c:spPr>
          </c:marker>
          <c:val>
            <c:numRef>
              <c:f>'daily forecast accuracy'!$AC$4:$AC$31</c:f>
              <c:numCache>
                <c:formatCode>General</c:formatCode>
                <c:ptCount val="28"/>
                <c:pt idx="0">
                  <c:v>18</c:v>
                </c:pt>
                <c:pt idx="1">
                  <c:v>24.5</c:v>
                </c:pt>
                <c:pt idx="2">
                  <c:v>21.25</c:v>
                </c:pt>
                <c:pt idx="3">
                  <c:v>29.75</c:v>
                </c:pt>
                <c:pt idx="4">
                  <c:v>18</c:v>
                </c:pt>
                <c:pt idx="5">
                  <c:v>23</c:v>
                </c:pt>
                <c:pt idx="6">
                  <c:v>23</c:v>
                </c:pt>
                <c:pt idx="7">
                  <c:v>19</c:v>
                </c:pt>
                <c:pt idx="8">
                  <c:v>21</c:v>
                </c:pt>
                <c:pt idx="9">
                  <c:v>24.75</c:v>
                </c:pt>
                <c:pt idx="10">
                  <c:v>21.75</c:v>
                </c:pt>
                <c:pt idx="11">
                  <c:v>23.75</c:v>
                </c:pt>
                <c:pt idx="15">
                  <c:v>20</c:v>
                </c:pt>
                <c:pt idx="16">
                  <c:v>13</c:v>
                </c:pt>
                <c:pt idx="17">
                  <c:v>18</c:v>
                </c:pt>
                <c:pt idx="18">
                  <c:v>17</c:v>
                </c:pt>
                <c:pt idx="22">
                  <c:v>23</c:v>
                </c:pt>
                <c:pt idx="23">
                  <c:v>33</c:v>
                </c:pt>
                <c:pt idx="24">
                  <c:v>27.75</c:v>
                </c:pt>
                <c:pt idx="25">
                  <c:v>24.75</c:v>
                </c:pt>
                <c:pt idx="26">
                  <c:v>27.25</c:v>
                </c:pt>
                <c:pt idx="27">
                  <c:v>30.25</c:v>
                </c:pt>
              </c:numCache>
            </c:numRef>
          </c:val>
          <c:smooth val="0"/>
          <c:extLst>
            <c:ext xmlns:c16="http://schemas.microsoft.com/office/drawing/2014/chart" uri="{C3380CC4-5D6E-409C-BE32-E72D297353CC}">
              <c16:uniqueId val="{0000000A-2CA7-4A13-92CE-EC023CD821B9}"/>
            </c:ext>
          </c:extLst>
        </c:ser>
        <c:dLbls>
          <c:showLegendKey val="0"/>
          <c:showVal val="0"/>
          <c:showCatName val="0"/>
          <c:showSerName val="0"/>
          <c:showPercent val="0"/>
          <c:showBubbleSize val="0"/>
        </c:dLbls>
        <c:marker val="1"/>
        <c:smooth val="0"/>
        <c:axId val="993690560"/>
        <c:axId val="1060245840"/>
      </c:lineChart>
      <c:dateAx>
        <c:axId val="993690560"/>
        <c:scaling>
          <c:orientation val="minMax"/>
          <c:max val="44251"/>
          <c:min val="44226"/>
        </c:scaling>
        <c:delete val="0"/>
        <c:axPos val="b"/>
        <c:numFmt formatCode="mm/dd"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0245840"/>
        <c:crosses val="autoZero"/>
        <c:auto val="1"/>
        <c:lblOffset val="100"/>
        <c:baseTimeUnit val="days"/>
      </c:dateAx>
      <c:valAx>
        <c:axId val="106024584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Hospitalizations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3690560"/>
        <c:crossesAt val="44225"/>
        <c:crossBetween val="between"/>
      </c:valAx>
      <c:spPr>
        <a:pattFill prst="lgGrid">
          <a:fgClr>
            <a:schemeClr val="bg1">
              <a:lumMod val="95000"/>
            </a:schemeClr>
          </a:fgClr>
          <a:bgClr>
            <a:schemeClr val="bg1"/>
          </a:bgClr>
        </a:pattFill>
        <a:ln>
          <a:noFill/>
        </a:ln>
        <a:effectLst/>
      </c:spPr>
    </c:plotArea>
    <c:legend>
      <c:legendPos val="b"/>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10"/>
        <c:delete val="1"/>
      </c:legendEntry>
      <c:layout>
        <c:manualLayout>
          <c:xMode val="edge"/>
          <c:yMode val="edge"/>
          <c:x val="0.46200333386978421"/>
          <c:y val="8.948818897637523E-4"/>
          <c:w val="0.53524047896283911"/>
          <c:h val="0.141542706446557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CA" b="1"/>
              <a:t>Weekly Forecast</a:t>
            </a:r>
          </a:p>
        </c:rich>
      </c:tx>
      <c:layout>
        <c:manualLayout>
          <c:xMode val="edge"/>
          <c:yMode val="edge"/>
          <c:x val="6.8479453360520762E-4"/>
          <c:y val="2.8017440228348418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130627902281441E-2"/>
          <c:y val="0.1305955865464461"/>
          <c:w val="0.91886937209771868"/>
          <c:h val="0.76091767301465829"/>
        </c:manualLayout>
      </c:layout>
      <c:areaChart>
        <c:grouping val="standard"/>
        <c:varyColors val="0"/>
        <c:ser>
          <c:idx val="0"/>
          <c:order val="6"/>
          <c:tx>
            <c:strRef>
              <c:f>'weekly forecast accuracy'!$S$2</c:f>
              <c:strCache>
                <c:ptCount val="1"/>
                <c:pt idx="0">
                  <c:v>Expected</c:v>
                </c:pt>
              </c:strCache>
            </c:strRef>
          </c:tx>
          <c:spPr>
            <a:solidFill>
              <a:schemeClr val="accent1">
                <a:lumMod val="20000"/>
                <a:lumOff val="80000"/>
                <a:alpha val="50000"/>
              </a:schemeClr>
            </a:solidFill>
            <a:ln w="15875">
              <a:solidFill>
                <a:schemeClr val="accent1"/>
              </a:solidFill>
            </a:ln>
            <a:effectLst/>
          </c:spPr>
          <c:cat>
            <c:numRef>
              <c:f>'weekly forecast accuracy'!$R$4:$R$31</c:f>
              <c:numCache>
                <c:formatCode>m/d/yyyy</c:formatCode>
                <c:ptCount val="28"/>
                <c:pt idx="0">
                  <c:v>44225</c:v>
                </c:pt>
                <c:pt idx="1">
                  <c:v>44226</c:v>
                </c:pt>
                <c:pt idx="2">
                  <c:v>44227</c:v>
                </c:pt>
                <c:pt idx="3">
                  <c:v>44228</c:v>
                </c:pt>
                <c:pt idx="4">
                  <c:v>44229</c:v>
                </c:pt>
                <c:pt idx="5">
                  <c:v>44230</c:v>
                </c:pt>
                <c:pt idx="6">
                  <c:v>44231</c:v>
                </c:pt>
                <c:pt idx="7">
                  <c:v>44232</c:v>
                </c:pt>
                <c:pt idx="8">
                  <c:v>44233</c:v>
                </c:pt>
                <c:pt idx="9">
                  <c:v>44234</c:v>
                </c:pt>
                <c:pt idx="10">
                  <c:v>44235</c:v>
                </c:pt>
                <c:pt idx="11">
                  <c:v>44236</c:v>
                </c:pt>
                <c:pt idx="12">
                  <c:v>44237</c:v>
                </c:pt>
                <c:pt idx="13">
                  <c:v>44238</c:v>
                </c:pt>
                <c:pt idx="14">
                  <c:v>44239</c:v>
                </c:pt>
                <c:pt idx="15">
                  <c:v>44240</c:v>
                </c:pt>
                <c:pt idx="16">
                  <c:v>44241</c:v>
                </c:pt>
                <c:pt idx="17">
                  <c:v>44242</c:v>
                </c:pt>
                <c:pt idx="18">
                  <c:v>44243</c:v>
                </c:pt>
                <c:pt idx="19">
                  <c:v>44244</c:v>
                </c:pt>
                <c:pt idx="20">
                  <c:v>44245</c:v>
                </c:pt>
                <c:pt idx="21">
                  <c:v>44246</c:v>
                </c:pt>
                <c:pt idx="22">
                  <c:v>44247</c:v>
                </c:pt>
                <c:pt idx="23">
                  <c:v>44248</c:v>
                </c:pt>
                <c:pt idx="24">
                  <c:v>44249</c:v>
                </c:pt>
                <c:pt idx="25">
                  <c:v>44250</c:v>
                </c:pt>
                <c:pt idx="26">
                  <c:v>44251</c:v>
                </c:pt>
                <c:pt idx="27">
                  <c:v>44252</c:v>
                </c:pt>
              </c:numCache>
            </c:numRef>
          </c:cat>
          <c:val>
            <c:numRef>
              <c:f>'weekly forecast accuracy'!$S$4:$S$31</c:f>
              <c:numCache>
                <c:formatCode>General</c:formatCode>
                <c:ptCount val="28"/>
                <c:pt idx="0">
                  <c:v>20.230344897959185</c:v>
                </c:pt>
                <c:pt idx="1">
                  <c:v>20.460689795918366</c:v>
                </c:pt>
                <c:pt idx="2">
                  <c:v>20.691034693877551</c:v>
                </c:pt>
                <c:pt idx="3">
                  <c:v>20.921379591836736</c:v>
                </c:pt>
                <c:pt idx="4">
                  <c:v>21.151724489795921</c:v>
                </c:pt>
                <c:pt idx="5">
                  <c:v>21.382069387755102</c:v>
                </c:pt>
                <c:pt idx="6">
                  <c:v>21.612414285714287</c:v>
                </c:pt>
                <c:pt idx="7">
                  <c:v>21.547687755102043</c:v>
                </c:pt>
                <c:pt idx="8">
                  <c:v>21.482961224489795</c:v>
                </c:pt>
                <c:pt idx="9">
                  <c:v>21.418234693877551</c:v>
                </c:pt>
                <c:pt idx="10">
                  <c:v>21.353508163265307</c:v>
                </c:pt>
                <c:pt idx="11">
                  <c:v>21.288781632653063</c:v>
                </c:pt>
                <c:pt idx="12">
                  <c:v>21.224055102040815</c:v>
                </c:pt>
                <c:pt idx="13">
                  <c:v>21.159328571428571</c:v>
                </c:pt>
                <c:pt idx="14">
                  <c:v>21.027024489795917</c:v>
                </c:pt>
                <c:pt idx="15">
                  <c:v>20.894720408163266</c:v>
                </c:pt>
                <c:pt idx="16">
                  <c:v>20.762416326530612</c:v>
                </c:pt>
                <c:pt idx="17">
                  <c:v>20.630112244897958</c:v>
                </c:pt>
                <c:pt idx="18">
                  <c:v>20.497808163265304</c:v>
                </c:pt>
                <c:pt idx="19">
                  <c:v>20.365504081632654</c:v>
                </c:pt>
                <c:pt idx="20">
                  <c:v>20.2332</c:v>
                </c:pt>
                <c:pt idx="21">
                  <c:v>20.751765306122451</c:v>
                </c:pt>
                <c:pt idx="22">
                  <c:v>21.270330612244898</c:v>
                </c:pt>
                <c:pt idx="23">
                  <c:v>21.788895918367349</c:v>
                </c:pt>
                <c:pt idx="24">
                  <c:v>22.307461224489796</c:v>
                </c:pt>
                <c:pt idx="25">
                  <c:v>22.826026530612246</c:v>
                </c:pt>
                <c:pt idx="26">
                  <c:v>23.344591836734693</c:v>
                </c:pt>
                <c:pt idx="27">
                  <c:v>23.863157142857144</c:v>
                </c:pt>
              </c:numCache>
            </c:numRef>
          </c:val>
          <c:extLst>
            <c:ext xmlns:c16="http://schemas.microsoft.com/office/drawing/2014/chart" uri="{C3380CC4-5D6E-409C-BE32-E72D297353CC}">
              <c16:uniqueId val="{00000000-026B-49D0-BBA9-D012318C75B5}"/>
            </c:ext>
          </c:extLst>
        </c:ser>
        <c:ser>
          <c:idx val="1"/>
          <c:order val="7"/>
          <c:tx>
            <c:strRef>
              <c:f>'weekly forecast accuracy'!$T$2</c:f>
              <c:strCache>
                <c:ptCount val="1"/>
                <c:pt idx="0">
                  <c:v>Actual</c:v>
                </c:pt>
              </c:strCache>
            </c:strRef>
          </c:tx>
          <c:spPr>
            <a:solidFill>
              <a:schemeClr val="accent2">
                <a:lumMod val="60000"/>
                <a:lumOff val="40000"/>
                <a:alpha val="46000"/>
              </a:schemeClr>
            </a:solidFill>
            <a:ln w="15875">
              <a:solidFill>
                <a:schemeClr val="accent2"/>
              </a:solidFill>
            </a:ln>
            <a:effectLst/>
          </c:spPr>
          <c:cat>
            <c:numRef>
              <c:f>'weekly forecast accuracy'!$R$4:$R$31</c:f>
              <c:numCache>
                <c:formatCode>m/d/yyyy</c:formatCode>
                <c:ptCount val="28"/>
                <c:pt idx="0">
                  <c:v>44225</c:v>
                </c:pt>
                <c:pt idx="1">
                  <c:v>44226</c:v>
                </c:pt>
                <c:pt idx="2">
                  <c:v>44227</c:v>
                </c:pt>
                <c:pt idx="3">
                  <c:v>44228</c:v>
                </c:pt>
                <c:pt idx="4">
                  <c:v>44229</c:v>
                </c:pt>
                <c:pt idx="5">
                  <c:v>44230</c:v>
                </c:pt>
                <c:pt idx="6">
                  <c:v>44231</c:v>
                </c:pt>
                <c:pt idx="7">
                  <c:v>44232</c:v>
                </c:pt>
                <c:pt idx="8">
                  <c:v>44233</c:v>
                </c:pt>
                <c:pt idx="9">
                  <c:v>44234</c:v>
                </c:pt>
                <c:pt idx="10">
                  <c:v>44235</c:v>
                </c:pt>
                <c:pt idx="11">
                  <c:v>44236</c:v>
                </c:pt>
                <c:pt idx="12">
                  <c:v>44237</c:v>
                </c:pt>
                <c:pt idx="13">
                  <c:v>44238</c:v>
                </c:pt>
                <c:pt idx="14">
                  <c:v>44239</c:v>
                </c:pt>
                <c:pt idx="15">
                  <c:v>44240</c:v>
                </c:pt>
                <c:pt idx="16">
                  <c:v>44241</c:v>
                </c:pt>
                <c:pt idx="17">
                  <c:v>44242</c:v>
                </c:pt>
                <c:pt idx="18">
                  <c:v>44243</c:v>
                </c:pt>
                <c:pt idx="19">
                  <c:v>44244</c:v>
                </c:pt>
                <c:pt idx="20">
                  <c:v>44245</c:v>
                </c:pt>
                <c:pt idx="21">
                  <c:v>44246</c:v>
                </c:pt>
                <c:pt idx="22">
                  <c:v>44247</c:v>
                </c:pt>
                <c:pt idx="23">
                  <c:v>44248</c:v>
                </c:pt>
                <c:pt idx="24">
                  <c:v>44249</c:v>
                </c:pt>
                <c:pt idx="25">
                  <c:v>44250</c:v>
                </c:pt>
                <c:pt idx="26">
                  <c:v>44251</c:v>
                </c:pt>
                <c:pt idx="27">
                  <c:v>44252</c:v>
                </c:pt>
              </c:numCache>
            </c:numRef>
          </c:cat>
          <c:val>
            <c:numRef>
              <c:f>'weekly forecast accuracy'!$T$4:$T$31</c:f>
              <c:numCache>
                <c:formatCode>General</c:formatCode>
                <c:ptCount val="28"/>
                <c:pt idx="0">
                  <c:v>20.448979591836736</c:v>
                </c:pt>
                <c:pt idx="1">
                  <c:v>20.897959183673468</c:v>
                </c:pt>
                <c:pt idx="2">
                  <c:v>21.346938775510203</c:v>
                </c:pt>
                <c:pt idx="3">
                  <c:v>21.795918367346939</c:v>
                </c:pt>
                <c:pt idx="4">
                  <c:v>22.244897959183675</c:v>
                </c:pt>
                <c:pt idx="5">
                  <c:v>22.693877551020407</c:v>
                </c:pt>
                <c:pt idx="6">
                  <c:v>23.142857142857142</c:v>
                </c:pt>
                <c:pt idx="7">
                  <c:v>22.73469387755102</c:v>
                </c:pt>
                <c:pt idx="8">
                  <c:v>22.326530612244898</c:v>
                </c:pt>
                <c:pt idx="9">
                  <c:v>21.918367346938776</c:v>
                </c:pt>
                <c:pt idx="10">
                  <c:v>21.510204081632651</c:v>
                </c:pt>
                <c:pt idx="11">
                  <c:v>21.102040816326529</c:v>
                </c:pt>
                <c:pt idx="12">
                  <c:v>20.693877551020407</c:v>
                </c:pt>
                <c:pt idx="13">
                  <c:v>20.285714285714285</c:v>
                </c:pt>
                <c:pt idx="14">
                  <c:v>19.918367346938776</c:v>
                </c:pt>
                <c:pt idx="15">
                  <c:v>19.551020408163264</c:v>
                </c:pt>
                <c:pt idx="16">
                  <c:v>19.183673469387756</c:v>
                </c:pt>
                <c:pt idx="17">
                  <c:v>18.816326530612244</c:v>
                </c:pt>
                <c:pt idx="18">
                  <c:v>18.448979591836736</c:v>
                </c:pt>
                <c:pt idx="19">
                  <c:v>18.081632653061227</c:v>
                </c:pt>
                <c:pt idx="20">
                  <c:v>17.714285714285715</c:v>
                </c:pt>
                <c:pt idx="21">
                  <c:v>19.102040816326532</c:v>
                </c:pt>
                <c:pt idx="22">
                  <c:v>20.489795918367346</c:v>
                </c:pt>
                <c:pt idx="23">
                  <c:v>21.877551020408163</c:v>
                </c:pt>
                <c:pt idx="24">
                  <c:v>23.26530612244898</c:v>
                </c:pt>
                <c:pt idx="25">
                  <c:v>24.653061224489797</c:v>
                </c:pt>
                <c:pt idx="26">
                  <c:v>26.04081632653061</c:v>
                </c:pt>
                <c:pt idx="27">
                  <c:v>27.428571428571427</c:v>
                </c:pt>
              </c:numCache>
            </c:numRef>
          </c:val>
          <c:extLst>
            <c:ext xmlns:c16="http://schemas.microsoft.com/office/drawing/2014/chart" uri="{C3380CC4-5D6E-409C-BE32-E72D297353CC}">
              <c16:uniqueId val="{00000001-026B-49D0-BBA9-D012318C75B5}"/>
            </c:ext>
          </c:extLst>
        </c:ser>
        <c:ser>
          <c:idx val="10"/>
          <c:order val="10"/>
          <c:tx>
            <c:v>under</c:v>
          </c:tx>
          <c:spPr>
            <a:pattFill prst="lgGrid">
              <a:fgClr>
                <a:schemeClr val="bg1">
                  <a:lumMod val="95000"/>
                </a:schemeClr>
              </a:fgClr>
              <a:bgClr>
                <a:schemeClr val="bg1"/>
              </a:bgClr>
            </a:pattFill>
            <a:ln w="28575">
              <a:solidFill>
                <a:schemeClr val="bg1">
                  <a:alpha val="0"/>
                </a:schemeClr>
              </a:solidFill>
            </a:ln>
            <a:effectLst/>
          </c:spPr>
          <c:val>
            <c:numRef>
              <c:f>'weekly forecast accuracy'!$AF$4:$AF$31</c:f>
              <c:numCache>
                <c:formatCode>General</c:formatCode>
                <c:ptCount val="28"/>
                <c:pt idx="0">
                  <c:v>20.230344897959185</c:v>
                </c:pt>
                <c:pt idx="1">
                  <c:v>20.460689795918366</c:v>
                </c:pt>
                <c:pt idx="2">
                  <c:v>20.691034693877551</c:v>
                </c:pt>
                <c:pt idx="3">
                  <c:v>20.921379591836736</c:v>
                </c:pt>
                <c:pt idx="4">
                  <c:v>21.151724489795921</c:v>
                </c:pt>
                <c:pt idx="5">
                  <c:v>21.382069387755102</c:v>
                </c:pt>
                <c:pt idx="6">
                  <c:v>21.612414285714287</c:v>
                </c:pt>
                <c:pt idx="7">
                  <c:v>21.547687755102043</c:v>
                </c:pt>
                <c:pt idx="8">
                  <c:v>21.482961224489795</c:v>
                </c:pt>
                <c:pt idx="9">
                  <c:v>21.418234693877551</c:v>
                </c:pt>
                <c:pt idx="10">
                  <c:v>21.353508163265307</c:v>
                </c:pt>
                <c:pt idx="11">
                  <c:v>21.102040816326529</c:v>
                </c:pt>
                <c:pt idx="12">
                  <c:v>20.693877551020407</c:v>
                </c:pt>
                <c:pt idx="13">
                  <c:v>20.285714285714285</c:v>
                </c:pt>
                <c:pt idx="14">
                  <c:v>19.918367346938776</c:v>
                </c:pt>
                <c:pt idx="15">
                  <c:v>19.551020408163264</c:v>
                </c:pt>
                <c:pt idx="16">
                  <c:v>19.183673469387756</c:v>
                </c:pt>
                <c:pt idx="17">
                  <c:v>18.816326530612244</c:v>
                </c:pt>
                <c:pt idx="18">
                  <c:v>18.448979591836736</c:v>
                </c:pt>
                <c:pt idx="19">
                  <c:v>18.081632653061227</c:v>
                </c:pt>
                <c:pt idx="20">
                  <c:v>17.714285714285715</c:v>
                </c:pt>
                <c:pt idx="21">
                  <c:v>19.102040816326532</c:v>
                </c:pt>
                <c:pt idx="22">
                  <c:v>20.489795918367346</c:v>
                </c:pt>
                <c:pt idx="23">
                  <c:v>21.788895918367349</c:v>
                </c:pt>
                <c:pt idx="24">
                  <c:v>22.307461224489796</c:v>
                </c:pt>
                <c:pt idx="25">
                  <c:v>22.826026530612246</c:v>
                </c:pt>
                <c:pt idx="26">
                  <c:v>23.344591836734693</c:v>
                </c:pt>
                <c:pt idx="27">
                  <c:v>23.863157142857144</c:v>
                </c:pt>
              </c:numCache>
            </c:numRef>
          </c:val>
          <c:extLst>
            <c:ext xmlns:c16="http://schemas.microsoft.com/office/drawing/2014/chart" uri="{C3380CC4-5D6E-409C-BE32-E72D297353CC}">
              <c16:uniqueId val="{00000002-026B-49D0-BBA9-D012318C75B5}"/>
            </c:ext>
          </c:extLst>
        </c:ser>
        <c:dLbls>
          <c:showLegendKey val="0"/>
          <c:showVal val="0"/>
          <c:showCatName val="0"/>
          <c:showSerName val="0"/>
          <c:showPercent val="0"/>
          <c:showBubbleSize val="0"/>
        </c:dLbls>
        <c:axId val="993690560"/>
        <c:axId val="1060245840"/>
      </c:areaChart>
      <c:lineChart>
        <c:grouping val="standard"/>
        <c:varyColors val="0"/>
        <c:ser>
          <c:idx val="2"/>
          <c:order val="0"/>
          <c:tx>
            <c:strRef>
              <c:f>'weekly forecast accuracy'!$X$3</c:f>
              <c:strCache>
                <c:ptCount val="1"/>
                <c:pt idx="0">
                  <c:v>Pt1 Over</c:v>
                </c:pt>
              </c:strCache>
            </c:strRef>
          </c:tx>
          <c:spPr>
            <a:ln w="9525" cap="rnd">
              <a:solidFill>
                <a:schemeClr val="bg2">
                  <a:lumMod val="75000"/>
                </a:schemeClr>
              </a:solidFill>
              <a:prstDash val="sysDash"/>
              <a:round/>
            </a:ln>
            <a:effectLst/>
          </c:spPr>
          <c:marker>
            <c:symbol val="dot"/>
            <c:size val="2"/>
            <c:spPr>
              <a:solidFill>
                <a:schemeClr val="accent3"/>
              </a:solidFill>
              <a:ln w="9525">
                <a:solidFill>
                  <a:schemeClr val="accent3"/>
                </a:solidFill>
              </a:ln>
              <a:effectLst/>
            </c:spPr>
          </c:marker>
          <c:val>
            <c:numRef>
              <c:f>'weekly forecast accuracy'!$X$4:$X$31</c:f>
              <c:numCache>
                <c:formatCode>General</c:formatCode>
                <c:ptCount val="28"/>
                <c:pt idx="6">
                  <c:v>21.995025000000002</c:v>
                </c:pt>
                <c:pt idx="10">
                  <c:v>21.39268214285714</c:v>
                </c:pt>
                <c:pt idx="11">
                  <c:v>21.242096428571429</c:v>
                </c:pt>
                <c:pt idx="12">
                  <c:v>21.091510714285711</c:v>
                </c:pt>
                <c:pt idx="13">
                  <c:v>20.940925</c:v>
                </c:pt>
                <c:pt idx="14">
                  <c:v>20.749860204081632</c:v>
                </c:pt>
                <c:pt idx="15">
                  <c:v>20.558795408163267</c:v>
                </c:pt>
                <c:pt idx="16">
                  <c:v>20.367730612244898</c:v>
                </c:pt>
                <c:pt idx="17">
                  <c:v>20.17666581632653</c:v>
                </c:pt>
                <c:pt idx="18">
                  <c:v>19.985601020408161</c:v>
                </c:pt>
                <c:pt idx="19">
                  <c:v>19.794536224489796</c:v>
                </c:pt>
                <c:pt idx="20">
                  <c:v>19.603471428571432</c:v>
                </c:pt>
                <c:pt idx="21">
                  <c:v>20.339334183673472</c:v>
                </c:pt>
                <c:pt idx="22">
                  <c:v>21.075196938775509</c:v>
                </c:pt>
                <c:pt idx="23">
                  <c:v>21.811059693877553</c:v>
                </c:pt>
                <c:pt idx="27">
                  <c:v>24.754510714285715</c:v>
                </c:pt>
              </c:numCache>
            </c:numRef>
          </c:val>
          <c:smooth val="0"/>
          <c:extLst>
            <c:ext xmlns:c16="http://schemas.microsoft.com/office/drawing/2014/chart" uri="{C3380CC4-5D6E-409C-BE32-E72D297353CC}">
              <c16:uniqueId val="{00000003-026B-49D0-BBA9-D012318C75B5}"/>
            </c:ext>
          </c:extLst>
        </c:ser>
        <c:ser>
          <c:idx val="3"/>
          <c:order val="1"/>
          <c:tx>
            <c:strRef>
              <c:f>'weekly forecast accuracy'!$Y$3</c:f>
              <c:strCache>
                <c:ptCount val="1"/>
                <c:pt idx="0">
                  <c:v>Pt2 Over</c:v>
                </c:pt>
              </c:strCache>
            </c:strRef>
          </c:tx>
          <c:spPr>
            <a:ln w="9525" cap="rnd">
              <a:solidFill>
                <a:schemeClr val="accent3"/>
              </a:solidFill>
              <a:prstDash val="sysDash"/>
              <a:round/>
            </a:ln>
            <a:effectLst/>
          </c:spPr>
          <c:marker>
            <c:symbol val="dot"/>
            <c:size val="2"/>
            <c:spPr>
              <a:solidFill>
                <a:schemeClr val="bg2">
                  <a:lumMod val="75000"/>
                </a:schemeClr>
              </a:solidFill>
              <a:ln w="9525">
                <a:solidFill>
                  <a:schemeClr val="bg2">
                    <a:lumMod val="75000"/>
                  </a:schemeClr>
                </a:solidFill>
              </a:ln>
              <a:effectLst/>
            </c:spPr>
          </c:marker>
          <c:val>
            <c:numRef>
              <c:f>'weekly forecast accuracy'!$Y$4:$Y$31</c:f>
              <c:numCache>
                <c:formatCode>General</c:formatCode>
                <c:ptCount val="28"/>
                <c:pt idx="6">
                  <c:v>22.377635714285717</c:v>
                </c:pt>
                <c:pt idx="10">
                  <c:v>21.431856122448977</c:v>
                </c:pt>
                <c:pt idx="11">
                  <c:v>21.195411224489796</c:v>
                </c:pt>
                <c:pt idx="12">
                  <c:v>20.958966326530611</c:v>
                </c:pt>
                <c:pt idx="13">
                  <c:v>20.722521428571426</c:v>
                </c:pt>
                <c:pt idx="14">
                  <c:v>20.472695918367346</c:v>
                </c:pt>
                <c:pt idx="15">
                  <c:v>20.222870408163267</c:v>
                </c:pt>
                <c:pt idx="16">
                  <c:v>19.973044897959184</c:v>
                </c:pt>
                <c:pt idx="17">
                  <c:v>19.723219387755101</c:v>
                </c:pt>
                <c:pt idx="18">
                  <c:v>19.473393877551018</c:v>
                </c:pt>
                <c:pt idx="19">
                  <c:v>19.223568367346942</c:v>
                </c:pt>
                <c:pt idx="20">
                  <c:v>18.973742857142859</c:v>
                </c:pt>
                <c:pt idx="21">
                  <c:v>19.926903061224493</c:v>
                </c:pt>
                <c:pt idx="22">
                  <c:v>20.88006326530612</c:v>
                </c:pt>
                <c:pt idx="23">
                  <c:v>21.833223469387754</c:v>
                </c:pt>
                <c:pt idx="27">
                  <c:v>25.645864285714286</c:v>
                </c:pt>
              </c:numCache>
            </c:numRef>
          </c:val>
          <c:smooth val="0"/>
          <c:extLst>
            <c:ext xmlns:c16="http://schemas.microsoft.com/office/drawing/2014/chart" uri="{C3380CC4-5D6E-409C-BE32-E72D297353CC}">
              <c16:uniqueId val="{00000004-026B-49D0-BBA9-D012318C75B5}"/>
            </c:ext>
          </c:extLst>
        </c:ser>
        <c:ser>
          <c:idx val="4"/>
          <c:order val="2"/>
          <c:tx>
            <c:strRef>
              <c:f>'weekly forecast accuracy'!$Z$3</c:f>
              <c:strCache>
                <c:ptCount val="1"/>
                <c:pt idx="0">
                  <c:v>Pt3 Over</c:v>
                </c:pt>
              </c:strCache>
            </c:strRef>
          </c:tx>
          <c:spPr>
            <a:ln w="9525" cap="rnd">
              <a:solidFill>
                <a:schemeClr val="accent3"/>
              </a:solidFill>
              <a:prstDash val="sysDash"/>
              <a:round/>
            </a:ln>
            <a:effectLst/>
          </c:spPr>
          <c:marker>
            <c:symbol val="dot"/>
            <c:size val="2"/>
            <c:spPr>
              <a:solidFill>
                <a:schemeClr val="bg2">
                  <a:lumMod val="90000"/>
                </a:schemeClr>
              </a:solidFill>
              <a:ln w="9525">
                <a:solidFill>
                  <a:schemeClr val="accent3"/>
                </a:solidFill>
              </a:ln>
              <a:effectLst/>
            </c:spPr>
          </c:marker>
          <c:val>
            <c:numRef>
              <c:f>'weekly forecast accuracy'!$Z$4:$Z$31</c:f>
              <c:numCache>
                <c:formatCode>General</c:formatCode>
                <c:ptCount val="28"/>
                <c:pt idx="6">
                  <c:v>22.760246428571428</c:v>
                </c:pt>
                <c:pt idx="10">
                  <c:v>21.471030102040814</c:v>
                </c:pt>
                <c:pt idx="11">
                  <c:v>21.148726020408162</c:v>
                </c:pt>
                <c:pt idx="12">
                  <c:v>20.826421938775511</c:v>
                </c:pt>
                <c:pt idx="13">
                  <c:v>20.504117857142855</c:v>
                </c:pt>
                <c:pt idx="14">
                  <c:v>20.195531632653061</c:v>
                </c:pt>
                <c:pt idx="15">
                  <c:v>19.886945408163264</c:v>
                </c:pt>
                <c:pt idx="16">
                  <c:v>19.57835918367347</c:v>
                </c:pt>
                <c:pt idx="17">
                  <c:v>19.269772959183673</c:v>
                </c:pt>
                <c:pt idx="18">
                  <c:v>18.961186734693875</c:v>
                </c:pt>
                <c:pt idx="19">
                  <c:v>18.652600510204085</c:v>
                </c:pt>
                <c:pt idx="20">
                  <c:v>18.344014285714287</c:v>
                </c:pt>
                <c:pt idx="21">
                  <c:v>19.514471938775515</c:v>
                </c:pt>
                <c:pt idx="22">
                  <c:v>20.684929591836735</c:v>
                </c:pt>
                <c:pt idx="23">
                  <c:v>21.855387244897958</c:v>
                </c:pt>
                <c:pt idx="27">
                  <c:v>26.537217857142856</c:v>
                </c:pt>
              </c:numCache>
            </c:numRef>
          </c:val>
          <c:smooth val="0"/>
          <c:extLst>
            <c:ext xmlns:c16="http://schemas.microsoft.com/office/drawing/2014/chart" uri="{C3380CC4-5D6E-409C-BE32-E72D297353CC}">
              <c16:uniqueId val="{00000005-026B-49D0-BBA9-D012318C75B5}"/>
            </c:ext>
          </c:extLst>
        </c:ser>
        <c:ser>
          <c:idx val="5"/>
          <c:order val="3"/>
          <c:tx>
            <c:strRef>
              <c:f>'weekly forecast accuracy'!$AA$3</c:f>
              <c:strCache>
                <c:ptCount val="1"/>
                <c:pt idx="0">
                  <c:v>Pt 1 Under</c:v>
                </c:pt>
              </c:strCache>
            </c:strRef>
          </c:tx>
          <c:spPr>
            <a:ln w="9525" cap="rnd">
              <a:solidFill>
                <a:schemeClr val="bg2">
                  <a:lumMod val="75000"/>
                </a:schemeClr>
              </a:solidFill>
              <a:prstDash val="dash"/>
              <a:round/>
            </a:ln>
            <a:effectLst/>
          </c:spPr>
          <c:marker>
            <c:symbol val="dot"/>
            <c:size val="2"/>
            <c:spPr>
              <a:solidFill>
                <a:schemeClr val="bg2">
                  <a:lumMod val="75000"/>
                </a:schemeClr>
              </a:solidFill>
              <a:ln w="9525">
                <a:solidFill>
                  <a:schemeClr val="bg2">
                    <a:lumMod val="75000"/>
                  </a:schemeClr>
                </a:solidFill>
              </a:ln>
              <a:effectLst/>
            </c:spPr>
          </c:marker>
          <c:val>
            <c:numRef>
              <c:f>'weekly forecast accuracy'!$AA$4:$AA$31</c:f>
              <c:numCache>
                <c:formatCode>General</c:formatCode>
                <c:ptCount val="28"/>
                <c:pt idx="0">
                  <c:v>20.285003571428572</c:v>
                </c:pt>
                <c:pt idx="1">
                  <c:v>20.570007142857143</c:v>
                </c:pt>
                <c:pt idx="2">
                  <c:v>20.855010714285712</c:v>
                </c:pt>
                <c:pt idx="3">
                  <c:v>21.140014285714287</c:v>
                </c:pt>
                <c:pt idx="4">
                  <c:v>21.425017857142862</c:v>
                </c:pt>
                <c:pt idx="5">
                  <c:v>21.71002142857143</c:v>
                </c:pt>
                <c:pt idx="6">
                  <c:v>21.995025000000002</c:v>
                </c:pt>
                <c:pt idx="7">
                  <c:v>21.844439285714287</c:v>
                </c:pt>
                <c:pt idx="8">
                  <c:v>21.693853571428569</c:v>
                </c:pt>
                <c:pt idx="9">
                  <c:v>21.543267857142858</c:v>
                </c:pt>
                <c:pt idx="10">
                  <c:v>21.39268214285714</c:v>
                </c:pt>
                <c:pt idx="23">
                  <c:v>21.811059693877553</c:v>
                </c:pt>
                <c:pt idx="24">
                  <c:v>22.546922448979593</c:v>
                </c:pt>
                <c:pt idx="25">
                  <c:v>23.282785204081634</c:v>
                </c:pt>
                <c:pt idx="26">
                  <c:v>24.018647959183674</c:v>
                </c:pt>
                <c:pt idx="27">
                  <c:v>24.754510714285715</c:v>
                </c:pt>
              </c:numCache>
            </c:numRef>
          </c:val>
          <c:smooth val="0"/>
          <c:extLst>
            <c:ext xmlns:c16="http://schemas.microsoft.com/office/drawing/2014/chart" uri="{C3380CC4-5D6E-409C-BE32-E72D297353CC}">
              <c16:uniqueId val="{00000006-026B-49D0-BBA9-D012318C75B5}"/>
            </c:ext>
          </c:extLst>
        </c:ser>
        <c:ser>
          <c:idx val="6"/>
          <c:order val="4"/>
          <c:tx>
            <c:strRef>
              <c:f>'weekly forecast accuracy'!$AB$3</c:f>
              <c:strCache>
                <c:ptCount val="1"/>
                <c:pt idx="0">
                  <c:v>Pt 2 Under</c:v>
                </c:pt>
              </c:strCache>
            </c:strRef>
          </c:tx>
          <c:spPr>
            <a:ln w="9525" cap="rnd">
              <a:solidFill>
                <a:schemeClr val="bg2">
                  <a:lumMod val="75000"/>
                </a:schemeClr>
              </a:solidFill>
              <a:prstDash val="dash"/>
              <a:round/>
            </a:ln>
            <a:effectLst/>
          </c:spPr>
          <c:marker>
            <c:symbol val="dot"/>
            <c:size val="2"/>
            <c:spPr>
              <a:solidFill>
                <a:schemeClr val="bg2">
                  <a:lumMod val="75000"/>
                </a:schemeClr>
              </a:solidFill>
              <a:ln w="9525">
                <a:solidFill>
                  <a:schemeClr val="bg2">
                    <a:lumMod val="75000"/>
                  </a:schemeClr>
                </a:solidFill>
              </a:ln>
              <a:effectLst/>
            </c:spPr>
          </c:marker>
          <c:val>
            <c:numRef>
              <c:f>'weekly forecast accuracy'!$AB$4:$AB$31</c:f>
              <c:numCache>
                <c:formatCode>General</c:formatCode>
                <c:ptCount val="28"/>
                <c:pt idx="0">
                  <c:v>20.339662244897958</c:v>
                </c:pt>
                <c:pt idx="1">
                  <c:v>20.679324489795917</c:v>
                </c:pt>
                <c:pt idx="2">
                  <c:v>21.018986734693875</c:v>
                </c:pt>
                <c:pt idx="3">
                  <c:v>21.358648979591838</c:v>
                </c:pt>
                <c:pt idx="4">
                  <c:v>21.6983112244898</c:v>
                </c:pt>
                <c:pt idx="5">
                  <c:v>22.037973469387754</c:v>
                </c:pt>
                <c:pt idx="6">
                  <c:v>22.377635714285717</c:v>
                </c:pt>
                <c:pt idx="7">
                  <c:v>22.141190816326532</c:v>
                </c:pt>
                <c:pt idx="8">
                  <c:v>21.904745918367347</c:v>
                </c:pt>
                <c:pt idx="9">
                  <c:v>21.668301020408165</c:v>
                </c:pt>
                <c:pt idx="10">
                  <c:v>21.431856122448977</c:v>
                </c:pt>
                <c:pt idx="23">
                  <c:v>21.833223469387754</c:v>
                </c:pt>
                <c:pt idx="24">
                  <c:v>22.786383673469388</c:v>
                </c:pt>
                <c:pt idx="25">
                  <c:v>23.739543877551021</c:v>
                </c:pt>
                <c:pt idx="26">
                  <c:v>24.692704081632652</c:v>
                </c:pt>
                <c:pt idx="27">
                  <c:v>25.645864285714286</c:v>
                </c:pt>
              </c:numCache>
            </c:numRef>
          </c:val>
          <c:smooth val="0"/>
          <c:extLst>
            <c:ext xmlns:c16="http://schemas.microsoft.com/office/drawing/2014/chart" uri="{C3380CC4-5D6E-409C-BE32-E72D297353CC}">
              <c16:uniqueId val="{00000007-026B-49D0-BBA9-D012318C75B5}"/>
            </c:ext>
          </c:extLst>
        </c:ser>
        <c:ser>
          <c:idx val="7"/>
          <c:order val="5"/>
          <c:tx>
            <c:strRef>
              <c:f>'weekly forecast accuracy'!$AC$3</c:f>
              <c:strCache>
                <c:ptCount val="1"/>
                <c:pt idx="0">
                  <c:v>Pt 3 Under</c:v>
                </c:pt>
              </c:strCache>
            </c:strRef>
          </c:tx>
          <c:spPr>
            <a:ln w="9525" cap="sq">
              <a:solidFill>
                <a:schemeClr val="bg2">
                  <a:lumMod val="75000"/>
                </a:schemeClr>
              </a:solidFill>
              <a:prstDash val="dash"/>
              <a:bevel/>
            </a:ln>
            <a:effectLst/>
          </c:spPr>
          <c:marker>
            <c:symbol val="dot"/>
            <c:size val="2"/>
            <c:spPr>
              <a:solidFill>
                <a:schemeClr val="bg2">
                  <a:lumMod val="75000"/>
                </a:schemeClr>
              </a:solidFill>
              <a:ln w="9525">
                <a:solidFill>
                  <a:schemeClr val="bg2">
                    <a:lumMod val="75000"/>
                  </a:schemeClr>
                </a:solidFill>
              </a:ln>
              <a:effectLst/>
            </c:spPr>
          </c:marker>
          <c:val>
            <c:numRef>
              <c:f>'weekly forecast accuracy'!$AC$4:$AC$31</c:f>
              <c:numCache>
                <c:formatCode>General</c:formatCode>
                <c:ptCount val="28"/>
                <c:pt idx="0">
                  <c:v>20.394320918367349</c:v>
                </c:pt>
                <c:pt idx="1">
                  <c:v>20.788641836734691</c:v>
                </c:pt>
                <c:pt idx="2">
                  <c:v>21.182962755102039</c:v>
                </c:pt>
                <c:pt idx="3">
                  <c:v>21.577283673469388</c:v>
                </c:pt>
                <c:pt idx="4">
                  <c:v>21.971604591836737</c:v>
                </c:pt>
                <c:pt idx="5">
                  <c:v>22.365925510204079</c:v>
                </c:pt>
                <c:pt idx="6">
                  <c:v>22.760246428571428</c:v>
                </c:pt>
                <c:pt idx="7">
                  <c:v>22.437942346938776</c:v>
                </c:pt>
                <c:pt idx="8">
                  <c:v>22.115638265306124</c:v>
                </c:pt>
                <c:pt idx="9">
                  <c:v>21.793334183673473</c:v>
                </c:pt>
                <c:pt idx="10">
                  <c:v>21.471030102040814</c:v>
                </c:pt>
                <c:pt idx="23">
                  <c:v>21.855387244897958</c:v>
                </c:pt>
                <c:pt idx="24">
                  <c:v>23.025844897959182</c:v>
                </c:pt>
                <c:pt idx="25">
                  <c:v>24.196302551020409</c:v>
                </c:pt>
                <c:pt idx="26">
                  <c:v>25.366760204081629</c:v>
                </c:pt>
                <c:pt idx="27">
                  <c:v>26.537217857142856</c:v>
                </c:pt>
              </c:numCache>
            </c:numRef>
          </c:val>
          <c:smooth val="0"/>
          <c:extLst>
            <c:ext xmlns:c16="http://schemas.microsoft.com/office/drawing/2014/chart" uri="{C3380CC4-5D6E-409C-BE32-E72D297353CC}">
              <c16:uniqueId val="{00000008-026B-49D0-BBA9-D012318C75B5}"/>
            </c:ext>
          </c:extLst>
        </c:ser>
        <c:ser>
          <c:idx val="9"/>
          <c:order val="8"/>
          <c:tx>
            <c:strRef>
              <c:f>'weekly forecast accuracy'!$AE$3</c:f>
              <c:strCache>
                <c:ptCount val="1"/>
                <c:pt idx="0">
                  <c:v>orang UR</c:v>
                </c:pt>
              </c:strCache>
            </c:strRef>
          </c:tx>
          <c:spPr>
            <a:ln w="9525" cap="rnd">
              <a:solidFill>
                <a:schemeClr val="accent2"/>
              </a:solidFill>
              <a:round/>
            </a:ln>
            <a:effectLst/>
          </c:spPr>
          <c:marker>
            <c:symbol val="none"/>
          </c:marker>
          <c:val>
            <c:numRef>
              <c:f>'weekly forecast accuracy'!$AE$4:$AE$31</c:f>
              <c:numCache>
                <c:formatCode>General</c:formatCode>
                <c:ptCount val="28"/>
                <c:pt idx="0">
                  <c:v>20.230344897959185</c:v>
                </c:pt>
                <c:pt idx="1">
                  <c:v>20.460689795918366</c:v>
                </c:pt>
                <c:pt idx="2">
                  <c:v>20.691034693877551</c:v>
                </c:pt>
                <c:pt idx="3">
                  <c:v>20.921379591836736</c:v>
                </c:pt>
                <c:pt idx="4">
                  <c:v>21.151724489795921</c:v>
                </c:pt>
                <c:pt idx="5">
                  <c:v>21.382069387755102</c:v>
                </c:pt>
                <c:pt idx="6">
                  <c:v>21.612414285714287</c:v>
                </c:pt>
                <c:pt idx="7">
                  <c:v>21.547687755102043</c:v>
                </c:pt>
                <c:pt idx="8">
                  <c:v>21.482961224489795</c:v>
                </c:pt>
                <c:pt idx="9">
                  <c:v>21.418234693877551</c:v>
                </c:pt>
                <c:pt idx="10">
                  <c:v>21.353508163265307</c:v>
                </c:pt>
                <c:pt idx="23">
                  <c:v>21.788895918367349</c:v>
                </c:pt>
                <c:pt idx="24">
                  <c:v>22.307461224489796</c:v>
                </c:pt>
                <c:pt idx="25">
                  <c:v>22.826026530612246</c:v>
                </c:pt>
                <c:pt idx="26">
                  <c:v>23.344591836734693</c:v>
                </c:pt>
                <c:pt idx="27">
                  <c:v>23.863157142857144</c:v>
                </c:pt>
              </c:numCache>
            </c:numRef>
          </c:val>
          <c:smooth val="0"/>
          <c:extLst>
            <c:ext xmlns:c16="http://schemas.microsoft.com/office/drawing/2014/chart" uri="{C3380CC4-5D6E-409C-BE32-E72D297353CC}">
              <c16:uniqueId val="{00000009-026B-49D0-BBA9-D012318C75B5}"/>
            </c:ext>
          </c:extLst>
        </c:ser>
        <c:ser>
          <c:idx val="8"/>
          <c:order val="9"/>
          <c:tx>
            <c:strRef>
              <c:f>'weekly forecast accuracy'!$AD$3</c:f>
              <c:strCache>
                <c:ptCount val="1"/>
                <c:pt idx="0">
                  <c:v>blue UR</c:v>
                </c:pt>
              </c:strCache>
            </c:strRef>
          </c:tx>
          <c:spPr>
            <a:ln w="15875" cap="rnd">
              <a:solidFill>
                <a:schemeClr val="accent1"/>
              </a:solidFill>
              <a:round/>
            </a:ln>
            <a:effectLst/>
          </c:spPr>
          <c:marker>
            <c:symbol val="none"/>
          </c:marker>
          <c:val>
            <c:numRef>
              <c:f>'weekly forecast accuracy'!$AD$4:$AD$31</c:f>
              <c:numCache>
                <c:formatCode>General</c:formatCode>
                <c:ptCount val="28"/>
                <c:pt idx="10">
                  <c:v>21.510204081632651</c:v>
                </c:pt>
                <c:pt idx="11">
                  <c:v>21.102040816326529</c:v>
                </c:pt>
                <c:pt idx="12">
                  <c:v>20.693877551020407</c:v>
                </c:pt>
                <c:pt idx="13">
                  <c:v>20.285714285714285</c:v>
                </c:pt>
                <c:pt idx="14">
                  <c:v>19.918367346938776</c:v>
                </c:pt>
                <c:pt idx="15">
                  <c:v>19.551020408163264</c:v>
                </c:pt>
                <c:pt idx="16">
                  <c:v>19.183673469387756</c:v>
                </c:pt>
                <c:pt idx="17">
                  <c:v>18.816326530612244</c:v>
                </c:pt>
                <c:pt idx="18">
                  <c:v>18.448979591836736</c:v>
                </c:pt>
                <c:pt idx="19">
                  <c:v>18.081632653061227</c:v>
                </c:pt>
                <c:pt idx="20">
                  <c:v>17.714285714285715</c:v>
                </c:pt>
                <c:pt idx="21">
                  <c:v>19.102040816326532</c:v>
                </c:pt>
                <c:pt idx="22">
                  <c:v>20.489795918367346</c:v>
                </c:pt>
                <c:pt idx="23">
                  <c:v>21.877551020408163</c:v>
                </c:pt>
              </c:numCache>
            </c:numRef>
          </c:val>
          <c:smooth val="0"/>
          <c:extLst>
            <c:ext xmlns:c16="http://schemas.microsoft.com/office/drawing/2014/chart" uri="{C3380CC4-5D6E-409C-BE32-E72D297353CC}">
              <c16:uniqueId val="{0000000A-026B-49D0-BBA9-D012318C75B5}"/>
            </c:ext>
          </c:extLst>
        </c:ser>
        <c:dLbls>
          <c:showLegendKey val="0"/>
          <c:showVal val="0"/>
          <c:showCatName val="0"/>
          <c:showSerName val="0"/>
          <c:showPercent val="0"/>
          <c:showBubbleSize val="0"/>
        </c:dLbls>
        <c:marker val="1"/>
        <c:smooth val="0"/>
        <c:axId val="993690560"/>
        <c:axId val="1060245840"/>
      </c:lineChart>
      <c:dateAx>
        <c:axId val="993690560"/>
        <c:scaling>
          <c:orientation val="minMax"/>
          <c:max val="44251"/>
          <c:min val="44226"/>
        </c:scaling>
        <c:delete val="0"/>
        <c:axPos val="b"/>
        <c:numFmt formatCode="mm/dd"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0245840"/>
        <c:crosses val="autoZero"/>
        <c:auto val="1"/>
        <c:lblOffset val="100"/>
        <c:baseTimeUnit val="days"/>
      </c:dateAx>
      <c:valAx>
        <c:axId val="1060245840"/>
        <c:scaling>
          <c:orientation val="minMax"/>
          <c:max val="4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1000" b="0" i="0" baseline="0">
                    <a:effectLst/>
                  </a:rPr>
                  <a:t>Hospitalizations </a:t>
                </a:r>
                <a:endParaRPr lang="en-CA" sz="10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3690560"/>
        <c:crossesAt val="44225"/>
        <c:crossBetween val="between"/>
        <c:majorUnit val="10"/>
      </c:valAx>
      <c:spPr>
        <a:pattFill prst="lgGrid">
          <a:fgClr>
            <a:schemeClr val="bg1">
              <a:lumMod val="95000"/>
            </a:schemeClr>
          </a:fgClr>
          <a:bgClr>
            <a:schemeClr val="bg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8EEDCF-6C38-4025-A00D-2907AE7F6C0A}"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66ED670A-F691-43C2-9911-C285BF3B9E47}">
      <dgm:prSet custT="1"/>
      <dgm:spPr/>
      <dgm:t>
        <a:bodyPr/>
        <a:lstStyle/>
        <a:p>
          <a:pPr>
            <a:lnSpc>
              <a:spcPct val="100000"/>
            </a:lnSpc>
          </a:pPr>
          <a:endParaRPr lang="en-US" sz="2000" dirty="0"/>
        </a:p>
      </dgm:t>
    </dgm:pt>
    <dgm:pt modelId="{B8B9715A-45D7-4C79-94C5-CD14B9531203}" type="parTrans" cxnId="{2EF646BE-F706-49C3-B51F-5230F6A8EC8C}">
      <dgm:prSet/>
      <dgm:spPr/>
      <dgm:t>
        <a:bodyPr/>
        <a:lstStyle/>
        <a:p>
          <a:endParaRPr lang="en-US" sz="2000"/>
        </a:p>
      </dgm:t>
    </dgm:pt>
    <dgm:pt modelId="{B8F7EBD8-346C-468E-A08D-423C95EB3B20}" type="sibTrans" cxnId="{2EF646BE-F706-49C3-B51F-5230F6A8EC8C}">
      <dgm:prSet/>
      <dgm:spPr/>
      <dgm:t>
        <a:bodyPr/>
        <a:lstStyle/>
        <a:p>
          <a:endParaRPr lang="en-US" sz="2000"/>
        </a:p>
      </dgm:t>
    </dgm:pt>
    <dgm:pt modelId="{D3CC753D-EA0B-43FC-973B-29F48C31BF65}">
      <dgm:prSet custT="1"/>
      <dgm:spPr/>
      <dgm:t>
        <a:bodyPr/>
        <a:lstStyle/>
        <a:p>
          <a:pPr>
            <a:lnSpc>
              <a:spcPct val="100000"/>
            </a:lnSpc>
          </a:pPr>
          <a:endParaRPr lang="en-CA" sz="2000" dirty="0"/>
        </a:p>
      </dgm:t>
    </dgm:pt>
    <dgm:pt modelId="{4D638D02-3E52-4095-9757-59206BF9C9BE}" type="parTrans" cxnId="{AABD90F3-2A41-427F-A10A-E3AC5797F349}">
      <dgm:prSet/>
      <dgm:spPr/>
      <dgm:t>
        <a:bodyPr/>
        <a:lstStyle/>
        <a:p>
          <a:endParaRPr lang="en-CA" sz="2000"/>
        </a:p>
      </dgm:t>
    </dgm:pt>
    <dgm:pt modelId="{26D18EE3-467B-4A37-A03A-E5D8D53D2527}" type="sibTrans" cxnId="{AABD90F3-2A41-427F-A10A-E3AC5797F349}">
      <dgm:prSet/>
      <dgm:spPr/>
      <dgm:t>
        <a:bodyPr/>
        <a:lstStyle/>
        <a:p>
          <a:endParaRPr lang="en-CA" sz="2000"/>
        </a:p>
      </dgm:t>
    </dgm:pt>
    <dgm:pt modelId="{39F0E938-CCA0-4824-A4ED-D025160F88A2}">
      <dgm:prSet custT="1"/>
      <dgm:spPr/>
      <dgm:t>
        <a:bodyPr/>
        <a:lstStyle/>
        <a:p>
          <a:pPr>
            <a:lnSpc>
              <a:spcPct val="100000"/>
            </a:lnSpc>
          </a:pPr>
          <a:endParaRPr lang="en-CA" sz="2000" dirty="0"/>
        </a:p>
      </dgm:t>
    </dgm:pt>
    <dgm:pt modelId="{3C508ACD-A85D-4CB8-A2BD-91896B270E56}" type="parTrans" cxnId="{AD680DE4-67F2-4E83-A4F8-9E7AB7EDE13D}">
      <dgm:prSet/>
      <dgm:spPr/>
      <dgm:t>
        <a:bodyPr/>
        <a:lstStyle/>
        <a:p>
          <a:endParaRPr lang="en-CA"/>
        </a:p>
      </dgm:t>
    </dgm:pt>
    <dgm:pt modelId="{D4130A31-89EB-4DF3-97C6-F551F2D7FE03}" type="sibTrans" cxnId="{AD680DE4-67F2-4E83-A4F8-9E7AB7EDE13D}">
      <dgm:prSet/>
      <dgm:spPr/>
      <dgm:t>
        <a:bodyPr/>
        <a:lstStyle/>
        <a:p>
          <a:endParaRPr lang="en-CA"/>
        </a:p>
      </dgm:t>
    </dgm:pt>
    <dgm:pt modelId="{59B1E017-2562-469E-A63A-EBC3812D67BE}" type="pres">
      <dgm:prSet presAssocID="{F18EEDCF-6C38-4025-A00D-2907AE7F6C0A}" presName="root" presStyleCnt="0">
        <dgm:presLayoutVars>
          <dgm:dir/>
          <dgm:resizeHandles val="exact"/>
        </dgm:presLayoutVars>
      </dgm:prSet>
      <dgm:spPr/>
    </dgm:pt>
    <dgm:pt modelId="{1AD9D23E-BB7D-45FC-84D8-4FADC9F39111}" type="pres">
      <dgm:prSet presAssocID="{66ED670A-F691-43C2-9911-C285BF3B9E47}" presName="compNode" presStyleCnt="0"/>
      <dgm:spPr/>
    </dgm:pt>
    <dgm:pt modelId="{B87DC8F8-4DC1-4BB3-9146-28B34D955012}" type="pres">
      <dgm:prSet presAssocID="{66ED670A-F691-43C2-9911-C285BF3B9E47}" presName="iconRect" presStyleLbl="node1" presStyleIdx="0" presStyleCnt="3" custLinFactX="100000" custLinFactNeighborX="138020" custLinFactNeighborY="-1638"/>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Venn diagram"/>
        </a:ext>
      </dgm:extLst>
    </dgm:pt>
    <dgm:pt modelId="{CE20F5F2-D6D7-4CED-BC19-62EA0E7BD1C2}" type="pres">
      <dgm:prSet presAssocID="{66ED670A-F691-43C2-9911-C285BF3B9E47}" presName="spaceRect" presStyleCnt="0"/>
      <dgm:spPr/>
    </dgm:pt>
    <dgm:pt modelId="{572792CD-CBCE-47E5-A51E-000A1090892F}" type="pres">
      <dgm:prSet presAssocID="{66ED670A-F691-43C2-9911-C285BF3B9E47}" presName="textRect" presStyleLbl="revTx" presStyleIdx="0" presStyleCnt="3">
        <dgm:presLayoutVars>
          <dgm:chMax val="1"/>
          <dgm:chPref val="1"/>
        </dgm:presLayoutVars>
      </dgm:prSet>
      <dgm:spPr/>
    </dgm:pt>
    <dgm:pt modelId="{07CB9E30-55BD-45BD-8515-CCB301F23880}" type="pres">
      <dgm:prSet presAssocID="{B8F7EBD8-346C-468E-A08D-423C95EB3B20}" presName="sibTrans" presStyleCnt="0"/>
      <dgm:spPr/>
    </dgm:pt>
    <dgm:pt modelId="{7019E478-F910-44F3-BF71-FD93A6F85165}" type="pres">
      <dgm:prSet presAssocID="{39F0E938-CCA0-4824-A4ED-D025160F88A2}" presName="compNode" presStyleCnt="0"/>
      <dgm:spPr/>
    </dgm:pt>
    <dgm:pt modelId="{1AEBB97F-36C4-4292-8E51-4E50E376CEC7}" type="pres">
      <dgm:prSet presAssocID="{39F0E938-CCA0-4824-A4ED-D025160F88A2}" presName="iconRect" presStyleLbl="node1" presStyleIdx="1" presStyleCnt="3" custLinFactX="-100000" custLinFactNeighborX="-169160" custLinFactNeighborY="71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laybook"/>
        </a:ext>
      </dgm:extLst>
    </dgm:pt>
    <dgm:pt modelId="{291C6785-5F8C-4BDB-9D62-B6DC970546BC}" type="pres">
      <dgm:prSet presAssocID="{39F0E938-CCA0-4824-A4ED-D025160F88A2}" presName="spaceRect" presStyleCnt="0"/>
      <dgm:spPr/>
    </dgm:pt>
    <dgm:pt modelId="{224B3B59-262A-41A1-A978-197E3E61249E}" type="pres">
      <dgm:prSet presAssocID="{39F0E938-CCA0-4824-A4ED-D025160F88A2}" presName="textRect" presStyleLbl="revTx" presStyleIdx="1" presStyleCnt="3">
        <dgm:presLayoutVars>
          <dgm:chMax val="1"/>
          <dgm:chPref val="1"/>
        </dgm:presLayoutVars>
      </dgm:prSet>
      <dgm:spPr/>
    </dgm:pt>
    <dgm:pt modelId="{DB637919-9521-44B8-AB2C-47DE4B3ED6BD}" type="pres">
      <dgm:prSet presAssocID="{D4130A31-89EB-4DF3-97C6-F551F2D7FE03}" presName="sibTrans" presStyleCnt="0"/>
      <dgm:spPr/>
    </dgm:pt>
    <dgm:pt modelId="{F5C7124E-3374-4199-997E-1C8EC7EEE312}" type="pres">
      <dgm:prSet presAssocID="{D3CC753D-EA0B-43FC-973B-29F48C31BF65}" presName="compNode" presStyleCnt="0"/>
      <dgm:spPr/>
    </dgm:pt>
    <dgm:pt modelId="{95743707-BC5E-4AC6-A0CD-4C7B0CD7DA0B}" type="pres">
      <dgm:prSet presAssocID="{D3CC753D-EA0B-43FC-973B-29F48C31BF6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resentation with pie chart"/>
        </a:ext>
      </dgm:extLst>
    </dgm:pt>
    <dgm:pt modelId="{D6BDACB4-A815-4C28-BF19-59C6B628E653}" type="pres">
      <dgm:prSet presAssocID="{D3CC753D-EA0B-43FC-973B-29F48C31BF65}" presName="spaceRect" presStyleCnt="0"/>
      <dgm:spPr/>
    </dgm:pt>
    <dgm:pt modelId="{E0BBD1C3-0E7F-4DFE-8DC6-F3AEB2B54DF7}" type="pres">
      <dgm:prSet presAssocID="{D3CC753D-EA0B-43FC-973B-29F48C31BF65}" presName="textRect" presStyleLbl="revTx" presStyleIdx="2" presStyleCnt="3">
        <dgm:presLayoutVars>
          <dgm:chMax val="1"/>
          <dgm:chPref val="1"/>
        </dgm:presLayoutVars>
      </dgm:prSet>
      <dgm:spPr/>
    </dgm:pt>
  </dgm:ptLst>
  <dgm:cxnLst>
    <dgm:cxn modelId="{F4395B65-37B2-4844-8C43-848D3096E845}" type="presOf" srcId="{66ED670A-F691-43C2-9911-C285BF3B9E47}" destId="{572792CD-CBCE-47E5-A51E-000A1090892F}" srcOrd="0" destOrd="0" presId="urn:microsoft.com/office/officeart/2018/2/layout/IconLabelList"/>
    <dgm:cxn modelId="{BDCC71B4-095B-4A19-BB0B-B2455891BCA5}" type="presOf" srcId="{D3CC753D-EA0B-43FC-973B-29F48C31BF65}" destId="{E0BBD1C3-0E7F-4DFE-8DC6-F3AEB2B54DF7}" srcOrd="0" destOrd="0" presId="urn:microsoft.com/office/officeart/2018/2/layout/IconLabelList"/>
    <dgm:cxn modelId="{2EF646BE-F706-49C3-B51F-5230F6A8EC8C}" srcId="{F18EEDCF-6C38-4025-A00D-2907AE7F6C0A}" destId="{66ED670A-F691-43C2-9911-C285BF3B9E47}" srcOrd="0" destOrd="0" parTransId="{B8B9715A-45D7-4C79-94C5-CD14B9531203}" sibTransId="{B8F7EBD8-346C-468E-A08D-423C95EB3B20}"/>
    <dgm:cxn modelId="{AD680DE4-67F2-4E83-A4F8-9E7AB7EDE13D}" srcId="{F18EEDCF-6C38-4025-A00D-2907AE7F6C0A}" destId="{39F0E938-CCA0-4824-A4ED-D025160F88A2}" srcOrd="1" destOrd="0" parTransId="{3C508ACD-A85D-4CB8-A2BD-91896B270E56}" sibTransId="{D4130A31-89EB-4DF3-97C6-F551F2D7FE03}"/>
    <dgm:cxn modelId="{AABD90F3-2A41-427F-A10A-E3AC5797F349}" srcId="{F18EEDCF-6C38-4025-A00D-2907AE7F6C0A}" destId="{D3CC753D-EA0B-43FC-973B-29F48C31BF65}" srcOrd="2" destOrd="0" parTransId="{4D638D02-3E52-4095-9757-59206BF9C9BE}" sibTransId="{26D18EE3-467B-4A37-A03A-E5D8D53D2527}"/>
    <dgm:cxn modelId="{B5FBCDFA-1360-48DB-BD34-324AC5A8829E}" type="presOf" srcId="{F18EEDCF-6C38-4025-A00D-2907AE7F6C0A}" destId="{59B1E017-2562-469E-A63A-EBC3812D67BE}" srcOrd="0" destOrd="0" presId="urn:microsoft.com/office/officeart/2018/2/layout/IconLabelList"/>
    <dgm:cxn modelId="{3A0952FD-F115-4FF8-B3ED-9E4929536B9D}" type="presOf" srcId="{39F0E938-CCA0-4824-A4ED-D025160F88A2}" destId="{224B3B59-262A-41A1-A978-197E3E61249E}" srcOrd="0" destOrd="0" presId="urn:microsoft.com/office/officeart/2018/2/layout/IconLabelList"/>
    <dgm:cxn modelId="{D694471B-20C1-4CC9-92F2-32623000F8B6}" type="presParOf" srcId="{59B1E017-2562-469E-A63A-EBC3812D67BE}" destId="{1AD9D23E-BB7D-45FC-84D8-4FADC9F39111}" srcOrd="0" destOrd="0" presId="urn:microsoft.com/office/officeart/2018/2/layout/IconLabelList"/>
    <dgm:cxn modelId="{40A484FE-C81B-4914-8830-A7CAF18BEE1C}" type="presParOf" srcId="{1AD9D23E-BB7D-45FC-84D8-4FADC9F39111}" destId="{B87DC8F8-4DC1-4BB3-9146-28B34D955012}" srcOrd="0" destOrd="0" presId="urn:microsoft.com/office/officeart/2018/2/layout/IconLabelList"/>
    <dgm:cxn modelId="{9A2925EF-00E0-4107-A898-264F5AF97CB0}" type="presParOf" srcId="{1AD9D23E-BB7D-45FC-84D8-4FADC9F39111}" destId="{CE20F5F2-D6D7-4CED-BC19-62EA0E7BD1C2}" srcOrd="1" destOrd="0" presId="urn:microsoft.com/office/officeart/2018/2/layout/IconLabelList"/>
    <dgm:cxn modelId="{678BA0B7-AB13-4DEA-A71F-42AAF5C2C8F2}" type="presParOf" srcId="{1AD9D23E-BB7D-45FC-84D8-4FADC9F39111}" destId="{572792CD-CBCE-47E5-A51E-000A1090892F}" srcOrd="2" destOrd="0" presId="urn:microsoft.com/office/officeart/2018/2/layout/IconLabelList"/>
    <dgm:cxn modelId="{F0D4B443-A742-43B5-8F6A-E78B026C2C16}" type="presParOf" srcId="{59B1E017-2562-469E-A63A-EBC3812D67BE}" destId="{07CB9E30-55BD-45BD-8515-CCB301F23880}" srcOrd="1" destOrd="0" presId="urn:microsoft.com/office/officeart/2018/2/layout/IconLabelList"/>
    <dgm:cxn modelId="{B95D47D7-EEFB-417D-9516-F3F718FF85BF}" type="presParOf" srcId="{59B1E017-2562-469E-A63A-EBC3812D67BE}" destId="{7019E478-F910-44F3-BF71-FD93A6F85165}" srcOrd="2" destOrd="0" presId="urn:microsoft.com/office/officeart/2018/2/layout/IconLabelList"/>
    <dgm:cxn modelId="{2B608115-01EA-467F-9B7C-9C6978862114}" type="presParOf" srcId="{7019E478-F910-44F3-BF71-FD93A6F85165}" destId="{1AEBB97F-36C4-4292-8E51-4E50E376CEC7}" srcOrd="0" destOrd="0" presId="urn:microsoft.com/office/officeart/2018/2/layout/IconLabelList"/>
    <dgm:cxn modelId="{74D1F1E4-7C5C-45A4-A7EC-2EF2ECA23DEF}" type="presParOf" srcId="{7019E478-F910-44F3-BF71-FD93A6F85165}" destId="{291C6785-5F8C-4BDB-9D62-B6DC970546BC}" srcOrd="1" destOrd="0" presId="urn:microsoft.com/office/officeart/2018/2/layout/IconLabelList"/>
    <dgm:cxn modelId="{AC0FB709-102B-46A1-BCEB-B1CCE369C5A6}" type="presParOf" srcId="{7019E478-F910-44F3-BF71-FD93A6F85165}" destId="{224B3B59-262A-41A1-A978-197E3E61249E}" srcOrd="2" destOrd="0" presId="urn:microsoft.com/office/officeart/2018/2/layout/IconLabelList"/>
    <dgm:cxn modelId="{CC354BCC-592B-43B8-AA70-6034CAF24A71}" type="presParOf" srcId="{59B1E017-2562-469E-A63A-EBC3812D67BE}" destId="{DB637919-9521-44B8-AB2C-47DE4B3ED6BD}" srcOrd="3" destOrd="0" presId="urn:microsoft.com/office/officeart/2018/2/layout/IconLabelList"/>
    <dgm:cxn modelId="{A8999013-E389-4BD1-8DEF-F087E894EFE2}" type="presParOf" srcId="{59B1E017-2562-469E-A63A-EBC3812D67BE}" destId="{F5C7124E-3374-4199-997E-1C8EC7EEE312}" srcOrd="4" destOrd="0" presId="urn:microsoft.com/office/officeart/2018/2/layout/IconLabelList"/>
    <dgm:cxn modelId="{7EDF7555-686F-4DBB-B630-6017F70A18BD}" type="presParOf" srcId="{F5C7124E-3374-4199-997E-1C8EC7EEE312}" destId="{95743707-BC5E-4AC6-A0CD-4C7B0CD7DA0B}" srcOrd="0" destOrd="0" presId="urn:microsoft.com/office/officeart/2018/2/layout/IconLabelList"/>
    <dgm:cxn modelId="{0C687F34-989D-4794-92A3-1664B3B599B6}" type="presParOf" srcId="{F5C7124E-3374-4199-997E-1C8EC7EEE312}" destId="{D6BDACB4-A815-4C28-BF19-59C6B628E653}" srcOrd="1" destOrd="0" presId="urn:microsoft.com/office/officeart/2018/2/layout/IconLabelList"/>
    <dgm:cxn modelId="{BB74A704-7540-4F11-8669-62FB4EFDBF37}" type="presParOf" srcId="{F5C7124E-3374-4199-997E-1C8EC7EEE312}" destId="{E0BBD1C3-0E7F-4DFE-8DC6-F3AEB2B54DF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F8560D-BE2D-5548-90A9-5BA3F7B6C218}"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775E42DC-8330-C54B-A102-DA8B9FB0EF08}">
      <dgm:prSet phldrT="[Text]"/>
      <dgm:spPr/>
      <dgm:t>
        <a:bodyPr/>
        <a:lstStyle/>
        <a:p>
          <a:r>
            <a:rPr lang="en-US" dirty="0"/>
            <a:t>Utilization, Fee Items + Registries</a:t>
          </a:r>
        </a:p>
      </dgm:t>
    </dgm:pt>
    <dgm:pt modelId="{DB17721A-4BB4-244E-A6D2-80CEA807A122}" type="parTrans" cxnId="{C94F39CC-72FD-7C41-9F93-86D45BC369DB}">
      <dgm:prSet/>
      <dgm:spPr/>
      <dgm:t>
        <a:bodyPr/>
        <a:lstStyle/>
        <a:p>
          <a:endParaRPr lang="en-US"/>
        </a:p>
      </dgm:t>
    </dgm:pt>
    <dgm:pt modelId="{7E25888A-C6B5-744D-B8DB-C244AC2D21BF}" type="sibTrans" cxnId="{C94F39CC-72FD-7C41-9F93-86D45BC369DB}">
      <dgm:prSet/>
      <dgm:spPr/>
      <dgm:t>
        <a:bodyPr/>
        <a:lstStyle/>
        <a:p>
          <a:endParaRPr lang="en-US"/>
        </a:p>
      </dgm:t>
    </dgm:pt>
    <dgm:pt modelId="{DF3F6468-E6D0-BB49-88A8-AFDE44D2DC19}">
      <dgm:prSet phldrT="[Text]"/>
      <dgm:spPr/>
      <dgm:t>
        <a:bodyPr/>
        <a:lstStyle/>
        <a:p>
          <a:r>
            <a:rPr lang="en-US" dirty="0"/>
            <a:t>NACRS</a:t>
          </a:r>
        </a:p>
      </dgm:t>
    </dgm:pt>
    <dgm:pt modelId="{8E680F12-C272-D041-83D7-CFB4124368F7}" type="parTrans" cxnId="{E210E179-6D9B-D74F-9FC0-FA2AA2A4D951}">
      <dgm:prSet/>
      <dgm:spPr/>
      <dgm:t>
        <a:bodyPr/>
        <a:lstStyle/>
        <a:p>
          <a:endParaRPr lang="en-US"/>
        </a:p>
      </dgm:t>
    </dgm:pt>
    <dgm:pt modelId="{24826D83-3D55-1B4E-BA2F-1F88B558545E}" type="sibTrans" cxnId="{E210E179-6D9B-D74F-9FC0-FA2AA2A4D951}">
      <dgm:prSet/>
      <dgm:spPr/>
      <dgm:t>
        <a:bodyPr/>
        <a:lstStyle/>
        <a:p>
          <a:endParaRPr lang="en-US"/>
        </a:p>
      </dgm:t>
    </dgm:pt>
    <dgm:pt modelId="{F9F7C151-C725-8D44-8A4D-05DB8F7BED99}">
      <dgm:prSet phldrT="[Text]"/>
      <dgm:spPr/>
      <dgm:t>
        <a:bodyPr/>
        <a:lstStyle/>
        <a:p>
          <a:r>
            <a:rPr lang="en-US" dirty="0"/>
            <a:t>DAD</a:t>
          </a:r>
        </a:p>
      </dgm:t>
    </dgm:pt>
    <dgm:pt modelId="{8D56C10E-1B57-6645-AED5-82B007B16FA0}" type="parTrans" cxnId="{801ED7CB-9AA9-C644-8972-E87DA730EF93}">
      <dgm:prSet/>
      <dgm:spPr/>
      <dgm:t>
        <a:bodyPr/>
        <a:lstStyle/>
        <a:p>
          <a:endParaRPr lang="en-US"/>
        </a:p>
      </dgm:t>
    </dgm:pt>
    <dgm:pt modelId="{6E0FBEFB-A1B9-6E4A-92E6-6E1CB0C9CEE3}" type="sibTrans" cxnId="{801ED7CB-9AA9-C644-8972-E87DA730EF93}">
      <dgm:prSet/>
      <dgm:spPr/>
      <dgm:t>
        <a:bodyPr/>
        <a:lstStyle/>
        <a:p>
          <a:endParaRPr lang="en-US"/>
        </a:p>
      </dgm:t>
    </dgm:pt>
    <dgm:pt modelId="{0DBD1164-161B-6A48-8813-8DF5F484C6AB}">
      <dgm:prSet phldrT="[Text]"/>
      <dgm:spPr/>
      <dgm:t>
        <a:bodyPr/>
        <a:lstStyle/>
        <a:p>
          <a:r>
            <a:rPr lang="en-US" dirty="0"/>
            <a:t>Physician Billing</a:t>
          </a:r>
        </a:p>
      </dgm:t>
    </dgm:pt>
    <dgm:pt modelId="{CAA963D9-DA4B-6F46-B4C6-9EB54CAE2B4A}" type="parTrans" cxnId="{B2F3BDCA-0A95-BF44-A102-B59DBD0E8C7A}">
      <dgm:prSet/>
      <dgm:spPr/>
      <dgm:t>
        <a:bodyPr/>
        <a:lstStyle/>
        <a:p>
          <a:endParaRPr lang="en-US"/>
        </a:p>
      </dgm:t>
    </dgm:pt>
    <dgm:pt modelId="{D150FE37-D97A-B946-B79A-E597030F70EF}" type="sibTrans" cxnId="{B2F3BDCA-0A95-BF44-A102-B59DBD0E8C7A}">
      <dgm:prSet/>
      <dgm:spPr/>
      <dgm:t>
        <a:bodyPr/>
        <a:lstStyle/>
        <a:p>
          <a:endParaRPr lang="en-US"/>
        </a:p>
      </dgm:t>
    </dgm:pt>
    <dgm:pt modelId="{08A94A87-0A29-6B47-ACE7-297A9B408787}">
      <dgm:prSet phldrT="[Text]"/>
      <dgm:spPr/>
      <dgm:t>
        <a:bodyPr/>
        <a:lstStyle/>
        <a:p>
          <a:r>
            <a:rPr lang="en-US" dirty="0"/>
            <a:t>HCC-MRR</a:t>
          </a:r>
        </a:p>
      </dgm:t>
    </dgm:pt>
    <dgm:pt modelId="{7D46C566-0FD2-8B4E-B309-31A42A004EA4}" type="parTrans" cxnId="{8C8683D6-AEEB-4F4F-90AB-09FE474212D4}">
      <dgm:prSet/>
      <dgm:spPr/>
      <dgm:t>
        <a:bodyPr/>
        <a:lstStyle/>
        <a:p>
          <a:endParaRPr lang="en-US"/>
        </a:p>
      </dgm:t>
    </dgm:pt>
    <dgm:pt modelId="{FE61C308-E991-B94E-B4E0-071003852D79}" type="sibTrans" cxnId="{8C8683D6-AEEB-4F4F-90AB-09FE474212D4}">
      <dgm:prSet/>
      <dgm:spPr/>
      <dgm:t>
        <a:bodyPr/>
        <a:lstStyle/>
        <a:p>
          <a:endParaRPr lang="en-US"/>
        </a:p>
      </dgm:t>
    </dgm:pt>
    <dgm:pt modelId="{2C17FC2E-0A00-4082-AAFC-36F179F6AD9D}">
      <dgm:prSet phldrT="[Text]"/>
      <dgm:spPr/>
      <dgm:t>
        <a:bodyPr/>
        <a:lstStyle/>
        <a:p>
          <a:r>
            <a:rPr lang="en-CA" dirty="0" err="1"/>
            <a:t>PharmaNet</a:t>
          </a:r>
          <a:endParaRPr lang="en-CA" dirty="0"/>
        </a:p>
      </dgm:t>
    </dgm:pt>
    <dgm:pt modelId="{60283CCC-AA26-4842-A324-E5FCA8D8E7FF}" type="parTrans" cxnId="{03EAE4E1-5B21-4B12-A35F-DE0837752A4B}">
      <dgm:prSet/>
      <dgm:spPr/>
      <dgm:t>
        <a:bodyPr/>
        <a:lstStyle/>
        <a:p>
          <a:endParaRPr lang="en-CA"/>
        </a:p>
      </dgm:t>
    </dgm:pt>
    <dgm:pt modelId="{C75E7A8F-ACF4-4A11-9491-5215AE3F922A}" type="sibTrans" cxnId="{03EAE4E1-5B21-4B12-A35F-DE0837752A4B}">
      <dgm:prSet/>
      <dgm:spPr/>
      <dgm:t>
        <a:bodyPr/>
        <a:lstStyle/>
        <a:p>
          <a:endParaRPr lang="en-CA"/>
        </a:p>
      </dgm:t>
    </dgm:pt>
    <dgm:pt modelId="{9F899C79-4FA7-46CA-8EEA-D638F257043C}">
      <dgm:prSet phldrT="[Text]"/>
      <dgm:spPr/>
      <dgm:t>
        <a:bodyPr/>
        <a:lstStyle/>
        <a:p>
          <a:r>
            <a:rPr lang="en-CA" dirty="0"/>
            <a:t>Chronic Disease Registries</a:t>
          </a:r>
        </a:p>
      </dgm:t>
    </dgm:pt>
    <dgm:pt modelId="{9F8562AB-67DC-4C32-8E9D-DA221AD2E5B7}" type="parTrans" cxnId="{F2D97C81-B653-4181-B4C4-03D477449DA9}">
      <dgm:prSet/>
      <dgm:spPr/>
      <dgm:t>
        <a:bodyPr/>
        <a:lstStyle/>
        <a:p>
          <a:endParaRPr lang="en-CA"/>
        </a:p>
      </dgm:t>
    </dgm:pt>
    <dgm:pt modelId="{E35EE764-551A-4FAE-B8E2-B7BB538421EE}" type="sibTrans" cxnId="{F2D97C81-B653-4181-B4C4-03D477449DA9}">
      <dgm:prSet/>
      <dgm:spPr/>
      <dgm:t>
        <a:bodyPr/>
        <a:lstStyle/>
        <a:p>
          <a:endParaRPr lang="en-CA"/>
        </a:p>
      </dgm:t>
    </dgm:pt>
    <dgm:pt modelId="{B8335364-F926-6B48-B009-96845AF758A8}" type="pres">
      <dgm:prSet presAssocID="{14F8560D-BE2D-5548-90A9-5BA3F7B6C218}" presName="cycle" presStyleCnt="0">
        <dgm:presLayoutVars>
          <dgm:chMax val="1"/>
          <dgm:dir/>
          <dgm:animLvl val="ctr"/>
          <dgm:resizeHandles val="exact"/>
        </dgm:presLayoutVars>
      </dgm:prSet>
      <dgm:spPr/>
    </dgm:pt>
    <dgm:pt modelId="{23A6FBB2-265E-C14E-81BC-15408F610841}" type="pres">
      <dgm:prSet presAssocID="{775E42DC-8330-C54B-A102-DA8B9FB0EF08}" presName="centerShape" presStyleLbl="node0" presStyleIdx="0" presStyleCnt="1" custScaleX="121603" custScaleY="73735" custLinFactNeighborX="-662" custLinFactNeighborY="-7049"/>
      <dgm:spPr/>
    </dgm:pt>
    <dgm:pt modelId="{179D2F67-075C-694F-8885-2FB64C70528F}" type="pres">
      <dgm:prSet presAssocID="{8E680F12-C272-D041-83D7-CFB4124368F7}" presName="parTrans" presStyleLbl="bgSibTrans2D1" presStyleIdx="0" presStyleCnt="6"/>
      <dgm:spPr/>
    </dgm:pt>
    <dgm:pt modelId="{25E44234-527E-3B4B-898F-AF93B3DD9E10}" type="pres">
      <dgm:prSet presAssocID="{DF3F6468-E6D0-BB49-88A8-AFDE44D2DC19}" presName="node" presStyleLbl="node1" presStyleIdx="0" presStyleCnt="6">
        <dgm:presLayoutVars>
          <dgm:bulletEnabled val="1"/>
        </dgm:presLayoutVars>
      </dgm:prSet>
      <dgm:spPr/>
    </dgm:pt>
    <dgm:pt modelId="{9EC57716-E3DD-3C48-93F1-DAABC4C1581C}" type="pres">
      <dgm:prSet presAssocID="{8D56C10E-1B57-6645-AED5-82B007B16FA0}" presName="parTrans" presStyleLbl="bgSibTrans2D1" presStyleIdx="1" presStyleCnt="6"/>
      <dgm:spPr/>
    </dgm:pt>
    <dgm:pt modelId="{BC742C93-D150-B644-B0A5-C4D9FC594BDC}" type="pres">
      <dgm:prSet presAssocID="{F9F7C151-C725-8D44-8A4D-05DB8F7BED99}" presName="node" presStyleLbl="node1" presStyleIdx="1" presStyleCnt="6">
        <dgm:presLayoutVars>
          <dgm:bulletEnabled val="1"/>
        </dgm:presLayoutVars>
      </dgm:prSet>
      <dgm:spPr/>
    </dgm:pt>
    <dgm:pt modelId="{A82F6901-92B1-0D47-91F4-05D2A0208CE3}" type="pres">
      <dgm:prSet presAssocID="{CAA963D9-DA4B-6F46-B4C6-9EB54CAE2B4A}" presName="parTrans" presStyleLbl="bgSibTrans2D1" presStyleIdx="2" presStyleCnt="6"/>
      <dgm:spPr/>
    </dgm:pt>
    <dgm:pt modelId="{F2A32A9E-44F2-AB4B-A794-233BE5B4BB1B}" type="pres">
      <dgm:prSet presAssocID="{0DBD1164-161B-6A48-8813-8DF5F484C6AB}" presName="node" presStyleLbl="node1" presStyleIdx="2" presStyleCnt="6">
        <dgm:presLayoutVars>
          <dgm:bulletEnabled val="1"/>
        </dgm:presLayoutVars>
      </dgm:prSet>
      <dgm:spPr/>
    </dgm:pt>
    <dgm:pt modelId="{0DEC0751-94D4-F84B-8468-D88CE97C84B8}" type="pres">
      <dgm:prSet presAssocID="{7D46C566-0FD2-8B4E-B309-31A42A004EA4}" presName="parTrans" presStyleLbl="bgSibTrans2D1" presStyleIdx="3" presStyleCnt="6"/>
      <dgm:spPr/>
    </dgm:pt>
    <dgm:pt modelId="{39434A98-A2A5-4B40-B9BE-6B789621B33C}" type="pres">
      <dgm:prSet presAssocID="{08A94A87-0A29-6B47-ACE7-297A9B408787}" presName="node" presStyleLbl="node1" presStyleIdx="3" presStyleCnt="6">
        <dgm:presLayoutVars>
          <dgm:bulletEnabled val="1"/>
        </dgm:presLayoutVars>
      </dgm:prSet>
      <dgm:spPr/>
    </dgm:pt>
    <dgm:pt modelId="{E5E5AF31-58D4-419F-9033-5AB84E3C5467}" type="pres">
      <dgm:prSet presAssocID="{60283CCC-AA26-4842-A324-E5FCA8D8E7FF}" presName="parTrans" presStyleLbl="bgSibTrans2D1" presStyleIdx="4" presStyleCnt="6"/>
      <dgm:spPr/>
    </dgm:pt>
    <dgm:pt modelId="{914D527C-B9F6-45D3-8F69-76D351BAB8C8}" type="pres">
      <dgm:prSet presAssocID="{2C17FC2E-0A00-4082-AAFC-36F179F6AD9D}" presName="node" presStyleLbl="node1" presStyleIdx="4" presStyleCnt="6">
        <dgm:presLayoutVars>
          <dgm:bulletEnabled val="1"/>
        </dgm:presLayoutVars>
      </dgm:prSet>
      <dgm:spPr/>
    </dgm:pt>
    <dgm:pt modelId="{1CFEC14E-BEED-41CF-A155-487011271E9F}" type="pres">
      <dgm:prSet presAssocID="{9F8562AB-67DC-4C32-8E9D-DA221AD2E5B7}" presName="parTrans" presStyleLbl="bgSibTrans2D1" presStyleIdx="5" presStyleCnt="6"/>
      <dgm:spPr/>
    </dgm:pt>
    <dgm:pt modelId="{F6714638-326C-44E6-9259-5A305AD2F055}" type="pres">
      <dgm:prSet presAssocID="{9F899C79-4FA7-46CA-8EEA-D638F257043C}" presName="node" presStyleLbl="node1" presStyleIdx="5" presStyleCnt="6">
        <dgm:presLayoutVars>
          <dgm:bulletEnabled val="1"/>
        </dgm:presLayoutVars>
      </dgm:prSet>
      <dgm:spPr/>
    </dgm:pt>
  </dgm:ptLst>
  <dgm:cxnLst>
    <dgm:cxn modelId="{B7FC380B-23E3-FD41-BA81-F607439558CB}" type="presOf" srcId="{8D56C10E-1B57-6645-AED5-82B007B16FA0}" destId="{9EC57716-E3DD-3C48-93F1-DAABC4C1581C}" srcOrd="0" destOrd="0" presId="urn:microsoft.com/office/officeart/2005/8/layout/radial4"/>
    <dgm:cxn modelId="{6587D520-7A27-054D-8E69-87C06A5253CE}" type="presOf" srcId="{7D46C566-0FD2-8B4E-B309-31A42A004EA4}" destId="{0DEC0751-94D4-F84B-8468-D88CE97C84B8}" srcOrd="0" destOrd="0" presId="urn:microsoft.com/office/officeart/2005/8/layout/radial4"/>
    <dgm:cxn modelId="{71481129-6315-4D70-A677-6B9390B05252}" type="presOf" srcId="{60283CCC-AA26-4842-A324-E5FCA8D8E7FF}" destId="{E5E5AF31-58D4-419F-9033-5AB84E3C5467}" srcOrd="0" destOrd="0" presId="urn:microsoft.com/office/officeart/2005/8/layout/radial4"/>
    <dgm:cxn modelId="{1FCA9C2E-178C-CA49-9846-375CAFE2BB18}" type="presOf" srcId="{08A94A87-0A29-6B47-ACE7-297A9B408787}" destId="{39434A98-A2A5-4B40-B9BE-6B789621B33C}" srcOrd="0" destOrd="0" presId="urn:microsoft.com/office/officeart/2005/8/layout/radial4"/>
    <dgm:cxn modelId="{A4089333-D90C-D64F-8BFD-81D5BF82D8DB}" type="presOf" srcId="{DF3F6468-E6D0-BB49-88A8-AFDE44D2DC19}" destId="{25E44234-527E-3B4B-898F-AF93B3DD9E10}" srcOrd="0" destOrd="0" presId="urn:microsoft.com/office/officeart/2005/8/layout/radial4"/>
    <dgm:cxn modelId="{792B9345-9CF5-4CA4-9643-C6B29E0B67DC}" type="presOf" srcId="{9F8562AB-67DC-4C32-8E9D-DA221AD2E5B7}" destId="{1CFEC14E-BEED-41CF-A155-487011271E9F}" srcOrd="0" destOrd="0" presId="urn:microsoft.com/office/officeart/2005/8/layout/radial4"/>
    <dgm:cxn modelId="{F3CDD64A-4AF8-8843-9553-57B0A4454293}" type="presOf" srcId="{775E42DC-8330-C54B-A102-DA8B9FB0EF08}" destId="{23A6FBB2-265E-C14E-81BC-15408F610841}" srcOrd="0" destOrd="0" presId="urn:microsoft.com/office/officeart/2005/8/layout/radial4"/>
    <dgm:cxn modelId="{BD7F5D51-7D26-452A-8665-445DD95477EC}" type="presOf" srcId="{9F899C79-4FA7-46CA-8EEA-D638F257043C}" destId="{F6714638-326C-44E6-9259-5A305AD2F055}" srcOrd="0" destOrd="0" presId="urn:microsoft.com/office/officeart/2005/8/layout/radial4"/>
    <dgm:cxn modelId="{4D464052-DC2C-2949-A8B9-5352867E47EE}" type="presOf" srcId="{0DBD1164-161B-6A48-8813-8DF5F484C6AB}" destId="{F2A32A9E-44F2-AB4B-A794-233BE5B4BB1B}" srcOrd="0" destOrd="0" presId="urn:microsoft.com/office/officeart/2005/8/layout/radial4"/>
    <dgm:cxn modelId="{ED202157-321B-46D9-B0E7-2E6807003366}" type="presOf" srcId="{2C17FC2E-0A00-4082-AAFC-36F179F6AD9D}" destId="{914D527C-B9F6-45D3-8F69-76D351BAB8C8}" srcOrd="0" destOrd="0" presId="urn:microsoft.com/office/officeart/2005/8/layout/radial4"/>
    <dgm:cxn modelId="{E210E179-6D9B-D74F-9FC0-FA2AA2A4D951}" srcId="{775E42DC-8330-C54B-A102-DA8B9FB0EF08}" destId="{DF3F6468-E6D0-BB49-88A8-AFDE44D2DC19}" srcOrd="0" destOrd="0" parTransId="{8E680F12-C272-D041-83D7-CFB4124368F7}" sibTransId="{24826D83-3D55-1B4E-BA2F-1F88B558545E}"/>
    <dgm:cxn modelId="{F2D97C81-B653-4181-B4C4-03D477449DA9}" srcId="{775E42DC-8330-C54B-A102-DA8B9FB0EF08}" destId="{9F899C79-4FA7-46CA-8EEA-D638F257043C}" srcOrd="5" destOrd="0" parTransId="{9F8562AB-67DC-4C32-8E9D-DA221AD2E5B7}" sibTransId="{E35EE764-551A-4FAE-B8E2-B7BB538421EE}"/>
    <dgm:cxn modelId="{20C4DE97-ED24-8043-AC0F-8CACB03B7330}" type="presOf" srcId="{8E680F12-C272-D041-83D7-CFB4124368F7}" destId="{179D2F67-075C-694F-8885-2FB64C70528F}" srcOrd="0" destOrd="0" presId="urn:microsoft.com/office/officeart/2005/8/layout/radial4"/>
    <dgm:cxn modelId="{F9B3F6B9-04A7-B34F-B2F2-CDA7284E4688}" type="presOf" srcId="{F9F7C151-C725-8D44-8A4D-05DB8F7BED99}" destId="{BC742C93-D150-B644-B0A5-C4D9FC594BDC}" srcOrd="0" destOrd="0" presId="urn:microsoft.com/office/officeart/2005/8/layout/radial4"/>
    <dgm:cxn modelId="{B2F3BDCA-0A95-BF44-A102-B59DBD0E8C7A}" srcId="{775E42DC-8330-C54B-A102-DA8B9FB0EF08}" destId="{0DBD1164-161B-6A48-8813-8DF5F484C6AB}" srcOrd="2" destOrd="0" parTransId="{CAA963D9-DA4B-6F46-B4C6-9EB54CAE2B4A}" sibTransId="{D150FE37-D97A-B946-B79A-E597030F70EF}"/>
    <dgm:cxn modelId="{801ED7CB-9AA9-C644-8972-E87DA730EF93}" srcId="{775E42DC-8330-C54B-A102-DA8B9FB0EF08}" destId="{F9F7C151-C725-8D44-8A4D-05DB8F7BED99}" srcOrd="1" destOrd="0" parTransId="{8D56C10E-1B57-6645-AED5-82B007B16FA0}" sibTransId="{6E0FBEFB-A1B9-6E4A-92E6-6E1CB0C9CEE3}"/>
    <dgm:cxn modelId="{C94F39CC-72FD-7C41-9F93-86D45BC369DB}" srcId="{14F8560D-BE2D-5548-90A9-5BA3F7B6C218}" destId="{775E42DC-8330-C54B-A102-DA8B9FB0EF08}" srcOrd="0" destOrd="0" parTransId="{DB17721A-4BB4-244E-A6D2-80CEA807A122}" sibTransId="{7E25888A-C6B5-744D-B8DB-C244AC2D21BF}"/>
    <dgm:cxn modelId="{8C8683D6-AEEB-4F4F-90AB-09FE474212D4}" srcId="{775E42DC-8330-C54B-A102-DA8B9FB0EF08}" destId="{08A94A87-0A29-6B47-ACE7-297A9B408787}" srcOrd="3" destOrd="0" parTransId="{7D46C566-0FD2-8B4E-B309-31A42A004EA4}" sibTransId="{FE61C308-E991-B94E-B4E0-071003852D79}"/>
    <dgm:cxn modelId="{F22D2FE1-1C43-734A-9D7D-681A110846AE}" type="presOf" srcId="{CAA963D9-DA4B-6F46-B4C6-9EB54CAE2B4A}" destId="{A82F6901-92B1-0D47-91F4-05D2A0208CE3}" srcOrd="0" destOrd="0" presId="urn:microsoft.com/office/officeart/2005/8/layout/radial4"/>
    <dgm:cxn modelId="{03EAE4E1-5B21-4B12-A35F-DE0837752A4B}" srcId="{775E42DC-8330-C54B-A102-DA8B9FB0EF08}" destId="{2C17FC2E-0A00-4082-AAFC-36F179F6AD9D}" srcOrd="4" destOrd="0" parTransId="{60283CCC-AA26-4842-A324-E5FCA8D8E7FF}" sibTransId="{C75E7A8F-ACF4-4A11-9491-5215AE3F922A}"/>
    <dgm:cxn modelId="{71539BFB-0417-BB49-BC1F-2FD1CF8468EB}" type="presOf" srcId="{14F8560D-BE2D-5548-90A9-5BA3F7B6C218}" destId="{B8335364-F926-6B48-B009-96845AF758A8}" srcOrd="0" destOrd="0" presId="urn:microsoft.com/office/officeart/2005/8/layout/radial4"/>
    <dgm:cxn modelId="{A5258121-FDE6-6A45-944D-09FB2D000370}" type="presParOf" srcId="{B8335364-F926-6B48-B009-96845AF758A8}" destId="{23A6FBB2-265E-C14E-81BC-15408F610841}" srcOrd="0" destOrd="0" presId="urn:microsoft.com/office/officeart/2005/8/layout/radial4"/>
    <dgm:cxn modelId="{AC64D25B-C623-0445-87FC-42D3E038244E}" type="presParOf" srcId="{B8335364-F926-6B48-B009-96845AF758A8}" destId="{179D2F67-075C-694F-8885-2FB64C70528F}" srcOrd="1" destOrd="0" presId="urn:microsoft.com/office/officeart/2005/8/layout/radial4"/>
    <dgm:cxn modelId="{707FB2C6-1403-0040-8294-9F02B2E9F33B}" type="presParOf" srcId="{B8335364-F926-6B48-B009-96845AF758A8}" destId="{25E44234-527E-3B4B-898F-AF93B3DD9E10}" srcOrd="2" destOrd="0" presId="urn:microsoft.com/office/officeart/2005/8/layout/radial4"/>
    <dgm:cxn modelId="{625188D2-AD92-9D4E-8CB5-2CED6769D5F7}" type="presParOf" srcId="{B8335364-F926-6B48-B009-96845AF758A8}" destId="{9EC57716-E3DD-3C48-93F1-DAABC4C1581C}" srcOrd="3" destOrd="0" presId="urn:microsoft.com/office/officeart/2005/8/layout/radial4"/>
    <dgm:cxn modelId="{BC2F1EC2-2EA8-5D4F-8FB4-4601A1701051}" type="presParOf" srcId="{B8335364-F926-6B48-B009-96845AF758A8}" destId="{BC742C93-D150-B644-B0A5-C4D9FC594BDC}" srcOrd="4" destOrd="0" presId="urn:microsoft.com/office/officeart/2005/8/layout/radial4"/>
    <dgm:cxn modelId="{670C8D52-3166-654A-9E11-021DF17A92D7}" type="presParOf" srcId="{B8335364-F926-6B48-B009-96845AF758A8}" destId="{A82F6901-92B1-0D47-91F4-05D2A0208CE3}" srcOrd="5" destOrd="0" presId="urn:microsoft.com/office/officeart/2005/8/layout/radial4"/>
    <dgm:cxn modelId="{4A2742ED-F73B-2544-9A52-5CB641597582}" type="presParOf" srcId="{B8335364-F926-6B48-B009-96845AF758A8}" destId="{F2A32A9E-44F2-AB4B-A794-233BE5B4BB1B}" srcOrd="6" destOrd="0" presId="urn:microsoft.com/office/officeart/2005/8/layout/radial4"/>
    <dgm:cxn modelId="{7ED6518F-22C9-E94A-A6BB-D4512AFFECB2}" type="presParOf" srcId="{B8335364-F926-6B48-B009-96845AF758A8}" destId="{0DEC0751-94D4-F84B-8468-D88CE97C84B8}" srcOrd="7" destOrd="0" presId="urn:microsoft.com/office/officeart/2005/8/layout/radial4"/>
    <dgm:cxn modelId="{0D6ACF77-40E0-9C42-8945-3196C5F23F01}" type="presParOf" srcId="{B8335364-F926-6B48-B009-96845AF758A8}" destId="{39434A98-A2A5-4B40-B9BE-6B789621B33C}" srcOrd="8" destOrd="0" presId="urn:microsoft.com/office/officeart/2005/8/layout/radial4"/>
    <dgm:cxn modelId="{EB870B3E-299B-4D45-9279-639F268972FA}" type="presParOf" srcId="{B8335364-F926-6B48-B009-96845AF758A8}" destId="{E5E5AF31-58D4-419F-9033-5AB84E3C5467}" srcOrd="9" destOrd="0" presId="urn:microsoft.com/office/officeart/2005/8/layout/radial4"/>
    <dgm:cxn modelId="{E8211315-CF57-4409-BF83-4E3930C07B7F}" type="presParOf" srcId="{B8335364-F926-6B48-B009-96845AF758A8}" destId="{914D527C-B9F6-45D3-8F69-76D351BAB8C8}" srcOrd="10" destOrd="0" presId="urn:microsoft.com/office/officeart/2005/8/layout/radial4"/>
    <dgm:cxn modelId="{D0CF26C7-6935-42A2-A43F-AF09E6E71022}" type="presParOf" srcId="{B8335364-F926-6B48-B009-96845AF758A8}" destId="{1CFEC14E-BEED-41CF-A155-487011271E9F}" srcOrd="11" destOrd="0" presId="urn:microsoft.com/office/officeart/2005/8/layout/radial4"/>
    <dgm:cxn modelId="{22D11BA6-ABA8-4B87-96F6-F39D6D224C59}" type="presParOf" srcId="{B8335364-F926-6B48-B009-96845AF758A8}" destId="{F6714638-326C-44E6-9259-5A305AD2F055}"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F8560D-BE2D-5548-90A9-5BA3F7B6C218}"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775E42DC-8330-C54B-A102-DA8B9FB0EF08}">
      <dgm:prSet phldrT="[Text]"/>
      <dgm:spPr/>
      <dgm:t>
        <a:bodyPr/>
        <a:lstStyle/>
        <a:p>
          <a:r>
            <a:rPr lang="en-US" dirty="0"/>
            <a:t>Diagnoses</a:t>
          </a:r>
        </a:p>
      </dgm:t>
    </dgm:pt>
    <dgm:pt modelId="{DB17721A-4BB4-244E-A6D2-80CEA807A122}" type="parTrans" cxnId="{C94F39CC-72FD-7C41-9F93-86D45BC369DB}">
      <dgm:prSet/>
      <dgm:spPr/>
      <dgm:t>
        <a:bodyPr/>
        <a:lstStyle/>
        <a:p>
          <a:endParaRPr lang="en-US"/>
        </a:p>
      </dgm:t>
    </dgm:pt>
    <dgm:pt modelId="{7E25888A-C6B5-744D-B8DB-C244AC2D21BF}" type="sibTrans" cxnId="{C94F39CC-72FD-7C41-9F93-86D45BC369DB}">
      <dgm:prSet/>
      <dgm:spPr/>
      <dgm:t>
        <a:bodyPr/>
        <a:lstStyle/>
        <a:p>
          <a:endParaRPr lang="en-US"/>
        </a:p>
      </dgm:t>
    </dgm:pt>
    <dgm:pt modelId="{DF3F6468-E6D0-BB49-88A8-AFDE44D2DC19}">
      <dgm:prSet phldrT="[Text]"/>
      <dgm:spPr/>
      <dgm:t>
        <a:bodyPr/>
        <a:lstStyle/>
        <a:p>
          <a:r>
            <a:rPr lang="en-US" dirty="0"/>
            <a:t>Emergency room visits</a:t>
          </a:r>
        </a:p>
      </dgm:t>
    </dgm:pt>
    <dgm:pt modelId="{8E680F12-C272-D041-83D7-CFB4124368F7}" type="parTrans" cxnId="{E210E179-6D9B-D74F-9FC0-FA2AA2A4D951}">
      <dgm:prSet/>
      <dgm:spPr/>
      <dgm:t>
        <a:bodyPr/>
        <a:lstStyle/>
        <a:p>
          <a:endParaRPr lang="en-US"/>
        </a:p>
      </dgm:t>
    </dgm:pt>
    <dgm:pt modelId="{24826D83-3D55-1B4E-BA2F-1F88B558545E}" type="sibTrans" cxnId="{E210E179-6D9B-D74F-9FC0-FA2AA2A4D951}">
      <dgm:prSet/>
      <dgm:spPr/>
      <dgm:t>
        <a:bodyPr/>
        <a:lstStyle/>
        <a:p>
          <a:endParaRPr lang="en-US"/>
        </a:p>
      </dgm:t>
    </dgm:pt>
    <dgm:pt modelId="{F9F7C151-C725-8D44-8A4D-05DB8F7BED99}">
      <dgm:prSet phldrT="[Text]"/>
      <dgm:spPr/>
      <dgm:t>
        <a:bodyPr/>
        <a:lstStyle/>
        <a:p>
          <a:r>
            <a:rPr lang="en-US" dirty="0"/>
            <a:t>Hospital abstracts</a:t>
          </a:r>
        </a:p>
      </dgm:t>
    </dgm:pt>
    <dgm:pt modelId="{8D56C10E-1B57-6645-AED5-82B007B16FA0}" type="parTrans" cxnId="{801ED7CB-9AA9-C644-8972-E87DA730EF93}">
      <dgm:prSet/>
      <dgm:spPr/>
      <dgm:t>
        <a:bodyPr/>
        <a:lstStyle/>
        <a:p>
          <a:endParaRPr lang="en-US"/>
        </a:p>
      </dgm:t>
    </dgm:pt>
    <dgm:pt modelId="{6E0FBEFB-A1B9-6E4A-92E6-6E1CB0C9CEE3}" type="sibTrans" cxnId="{801ED7CB-9AA9-C644-8972-E87DA730EF93}">
      <dgm:prSet/>
      <dgm:spPr/>
      <dgm:t>
        <a:bodyPr/>
        <a:lstStyle/>
        <a:p>
          <a:endParaRPr lang="en-US"/>
        </a:p>
      </dgm:t>
    </dgm:pt>
    <dgm:pt modelId="{0DBD1164-161B-6A48-8813-8DF5F484C6AB}">
      <dgm:prSet phldrT="[Text]"/>
      <dgm:spPr/>
      <dgm:t>
        <a:bodyPr/>
        <a:lstStyle/>
        <a:p>
          <a:r>
            <a:rPr lang="en-US" dirty="0"/>
            <a:t>Physician Billing</a:t>
          </a:r>
        </a:p>
      </dgm:t>
    </dgm:pt>
    <dgm:pt modelId="{CAA963D9-DA4B-6F46-B4C6-9EB54CAE2B4A}" type="parTrans" cxnId="{B2F3BDCA-0A95-BF44-A102-B59DBD0E8C7A}">
      <dgm:prSet/>
      <dgm:spPr/>
      <dgm:t>
        <a:bodyPr/>
        <a:lstStyle/>
        <a:p>
          <a:endParaRPr lang="en-US"/>
        </a:p>
      </dgm:t>
    </dgm:pt>
    <dgm:pt modelId="{D150FE37-D97A-B946-B79A-E597030F70EF}" type="sibTrans" cxnId="{B2F3BDCA-0A95-BF44-A102-B59DBD0E8C7A}">
      <dgm:prSet/>
      <dgm:spPr/>
      <dgm:t>
        <a:bodyPr/>
        <a:lstStyle/>
        <a:p>
          <a:endParaRPr lang="en-US"/>
        </a:p>
      </dgm:t>
    </dgm:pt>
    <dgm:pt modelId="{08A94A87-0A29-6B47-ACE7-297A9B408787}">
      <dgm:prSet phldrT="[Text]"/>
      <dgm:spPr/>
      <dgm:t>
        <a:bodyPr/>
        <a:lstStyle/>
        <a:p>
          <a:r>
            <a:rPr lang="en-US" dirty="0"/>
            <a:t>Long-term care assessments</a:t>
          </a:r>
        </a:p>
      </dgm:t>
    </dgm:pt>
    <dgm:pt modelId="{7D46C566-0FD2-8B4E-B309-31A42A004EA4}" type="parTrans" cxnId="{8C8683D6-AEEB-4F4F-90AB-09FE474212D4}">
      <dgm:prSet/>
      <dgm:spPr/>
      <dgm:t>
        <a:bodyPr/>
        <a:lstStyle/>
        <a:p>
          <a:endParaRPr lang="en-US"/>
        </a:p>
      </dgm:t>
    </dgm:pt>
    <dgm:pt modelId="{FE61C308-E991-B94E-B4E0-071003852D79}" type="sibTrans" cxnId="{8C8683D6-AEEB-4F4F-90AB-09FE474212D4}">
      <dgm:prSet/>
      <dgm:spPr/>
      <dgm:t>
        <a:bodyPr/>
        <a:lstStyle/>
        <a:p>
          <a:endParaRPr lang="en-US"/>
        </a:p>
      </dgm:t>
    </dgm:pt>
    <dgm:pt modelId="{B8335364-F926-6B48-B009-96845AF758A8}" type="pres">
      <dgm:prSet presAssocID="{14F8560D-BE2D-5548-90A9-5BA3F7B6C218}" presName="cycle" presStyleCnt="0">
        <dgm:presLayoutVars>
          <dgm:chMax val="1"/>
          <dgm:dir/>
          <dgm:animLvl val="ctr"/>
          <dgm:resizeHandles val="exact"/>
        </dgm:presLayoutVars>
      </dgm:prSet>
      <dgm:spPr/>
    </dgm:pt>
    <dgm:pt modelId="{23A6FBB2-265E-C14E-81BC-15408F610841}" type="pres">
      <dgm:prSet presAssocID="{775E42DC-8330-C54B-A102-DA8B9FB0EF08}" presName="centerShape" presStyleLbl="node0" presStyleIdx="0" presStyleCnt="1" custScaleX="121603" custScaleY="73735" custLinFactNeighborX="-662" custLinFactNeighborY="-7049"/>
      <dgm:spPr/>
    </dgm:pt>
    <dgm:pt modelId="{179D2F67-075C-694F-8885-2FB64C70528F}" type="pres">
      <dgm:prSet presAssocID="{8E680F12-C272-D041-83D7-CFB4124368F7}" presName="parTrans" presStyleLbl="bgSibTrans2D1" presStyleIdx="0" presStyleCnt="4"/>
      <dgm:spPr/>
    </dgm:pt>
    <dgm:pt modelId="{25E44234-527E-3B4B-898F-AF93B3DD9E10}" type="pres">
      <dgm:prSet presAssocID="{DF3F6468-E6D0-BB49-88A8-AFDE44D2DC19}" presName="node" presStyleLbl="node1" presStyleIdx="0" presStyleCnt="4">
        <dgm:presLayoutVars>
          <dgm:bulletEnabled val="1"/>
        </dgm:presLayoutVars>
      </dgm:prSet>
      <dgm:spPr/>
    </dgm:pt>
    <dgm:pt modelId="{9EC57716-E3DD-3C48-93F1-DAABC4C1581C}" type="pres">
      <dgm:prSet presAssocID="{8D56C10E-1B57-6645-AED5-82B007B16FA0}" presName="parTrans" presStyleLbl="bgSibTrans2D1" presStyleIdx="1" presStyleCnt="4"/>
      <dgm:spPr/>
    </dgm:pt>
    <dgm:pt modelId="{BC742C93-D150-B644-B0A5-C4D9FC594BDC}" type="pres">
      <dgm:prSet presAssocID="{F9F7C151-C725-8D44-8A4D-05DB8F7BED99}" presName="node" presStyleLbl="node1" presStyleIdx="1" presStyleCnt="4">
        <dgm:presLayoutVars>
          <dgm:bulletEnabled val="1"/>
        </dgm:presLayoutVars>
      </dgm:prSet>
      <dgm:spPr/>
    </dgm:pt>
    <dgm:pt modelId="{A82F6901-92B1-0D47-91F4-05D2A0208CE3}" type="pres">
      <dgm:prSet presAssocID="{CAA963D9-DA4B-6F46-B4C6-9EB54CAE2B4A}" presName="parTrans" presStyleLbl="bgSibTrans2D1" presStyleIdx="2" presStyleCnt="4"/>
      <dgm:spPr/>
    </dgm:pt>
    <dgm:pt modelId="{F2A32A9E-44F2-AB4B-A794-233BE5B4BB1B}" type="pres">
      <dgm:prSet presAssocID="{0DBD1164-161B-6A48-8813-8DF5F484C6AB}" presName="node" presStyleLbl="node1" presStyleIdx="2" presStyleCnt="4">
        <dgm:presLayoutVars>
          <dgm:bulletEnabled val="1"/>
        </dgm:presLayoutVars>
      </dgm:prSet>
      <dgm:spPr/>
    </dgm:pt>
    <dgm:pt modelId="{0DEC0751-94D4-F84B-8468-D88CE97C84B8}" type="pres">
      <dgm:prSet presAssocID="{7D46C566-0FD2-8B4E-B309-31A42A004EA4}" presName="parTrans" presStyleLbl="bgSibTrans2D1" presStyleIdx="3" presStyleCnt="4" custScaleX="103665"/>
      <dgm:spPr/>
    </dgm:pt>
    <dgm:pt modelId="{39434A98-A2A5-4B40-B9BE-6B789621B33C}" type="pres">
      <dgm:prSet presAssocID="{08A94A87-0A29-6B47-ACE7-297A9B408787}" presName="node" presStyleLbl="node1" presStyleIdx="3" presStyleCnt="4" custRadScaleRad="114495" custRadScaleInc="10727">
        <dgm:presLayoutVars>
          <dgm:bulletEnabled val="1"/>
        </dgm:presLayoutVars>
      </dgm:prSet>
      <dgm:spPr/>
    </dgm:pt>
  </dgm:ptLst>
  <dgm:cxnLst>
    <dgm:cxn modelId="{B7FC380B-23E3-FD41-BA81-F607439558CB}" type="presOf" srcId="{8D56C10E-1B57-6645-AED5-82B007B16FA0}" destId="{9EC57716-E3DD-3C48-93F1-DAABC4C1581C}" srcOrd="0" destOrd="0" presId="urn:microsoft.com/office/officeart/2005/8/layout/radial4"/>
    <dgm:cxn modelId="{6587D520-7A27-054D-8E69-87C06A5253CE}" type="presOf" srcId="{7D46C566-0FD2-8B4E-B309-31A42A004EA4}" destId="{0DEC0751-94D4-F84B-8468-D88CE97C84B8}" srcOrd="0" destOrd="0" presId="urn:microsoft.com/office/officeart/2005/8/layout/radial4"/>
    <dgm:cxn modelId="{1FCA9C2E-178C-CA49-9846-375CAFE2BB18}" type="presOf" srcId="{08A94A87-0A29-6B47-ACE7-297A9B408787}" destId="{39434A98-A2A5-4B40-B9BE-6B789621B33C}" srcOrd="0" destOrd="0" presId="urn:microsoft.com/office/officeart/2005/8/layout/radial4"/>
    <dgm:cxn modelId="{A4089333-D90C-D64F-8BFD-81D5BF82D8DB}" type="presOf" srcId="{DF3F6468-E6D0-BB49-88A8-AFDE44D2DC19}" destId="{25E44234-527E-3B4B-898F-AF93B3DD9E10}" srcOrd="0" destOrd="0" presId="urn:microsoft.com/office/officeart/2005/8/layout/radial4"/>
    <dgm:cxn modelId="{F3CDD64A-4AF8-8843-9553-57B0A4454293}" type="presOf" srcId="{775E42DC-8330-C54B-A102-DA8B9FB0EF08}" destId="{23A6FBB2-265E-C14E-81BC-15408F610841}" srcOrd="0" destOrd="0" presId="urn:microsoft.com/office/officeart/2005/8/layout/radial4"/>
    <dgm:cxn modelId="{4D464052-DC2C-2949-A8B9-5352867E47EE}" type="presOf" srcId="{0DBD1164-161B-6A48-8813-8DF5F484C6AB}" destId="{F2A32A9E-44F2-AB4B-A794-233BE5B4BB1B}" srcOrd="0" destOrd="0" presId="urn:microsoft.com/office/officeart/2005/8/layout/radial4"/>
    <dgm:cxn modelId="{E210E179-6D9B-D74F-9FC0-FA2AA2A4D951}" srcId="{775E42DC-8330-C54B-A102-DA8B9FB0EF08}" destId="{DF3F6468-E6D0-BB49-88A8-AFDE44D2DC19}" srcOrd="0" destOrd="0" parTransId="{8E680F12-C272-D041-83D7-CFB4124368F7}" sibTransId="{24826D83-3D55-1B4E-BA2F-1F88B558545E}"/>
    <dgm:cxn modelId="{20C4DE97-ED24-8043-AC0F-8CACB03B7330}" type="presOf" srcId="{8E680F12-C272-D041-83D7-CFB4124368F7}" destId="{179D2F67-075C-694F-8885-2FB64C70528F}" srcOrd="0" destOrd="0" presId="urn:microsoft.com/office/officeart/2005/8/layout/radial4"/>
    <dgm:cxn modelId="{F9B3F6B9-04A7-B34F-B2F2-CDA7284E4688}" type="presOf" srcId="{F9F7C151-C725-8D44-8A4D-05DB8F7BED99}" destId="{BC742C93-D150-B644-B0A5-C4D9FC594BDC}" srcOrd="0" destOrd="0" presId="urn:microsoft.com/office/officeart/2005/8/layout/radial4"/>
    <dgm:cxn modelId="{B2F3BDCA-0A95-BF44-A102-B59DBD0E8C7A}" srcId="{775E42DC-8330-C54B-A102-DA8B9FB0EF08}" destId="{0DBD1164-161B-6A48-8813-8DF5F484C6AB}" srcOrd="2" destOrd="0" parTransId="{CAA963D9-DA4B-6F46-B4C6-9EB54CAE2B4A}" sibTransId="{D150FE37-D97A-B946-B79A-E597030F70EF}"/>
    <dgm:cxn modelId="{801ED7CB-9AA9-C644-8972-E87DA730EF93}" srcId="{775E42DC-8330-C54B-A102-DA8B9FB0EF08}" destId="{F9F7C151-C725-8D44-8A4D-05DB8F7BED99}" srcOrd="1" destOrd="0" parTransId="{8D56C10E-1B57-6645-AED5-82B007B16FA0}" sibTransId="{6E0FBEFB-A1B9-6E4A-92E6-6E1CB0C9CEE3}"/>
    <dgm:cxn modelId="{C94F39CC-72FD-7C41-9F93-86D45BC369DB}" srcId="{14F8560D-BE2D-5548-90A9-5BA3F7B6C218}" destId="{775E42DC-8330-C54B-A102-DA8B9FB0EF08}" srcOrd="0" destOrd="0" parTransId="{DB17721A-4BB4-244E-A6D2-80CEA807A122}" sibTransId="{7E25888A-C6B5-744D-B8DB-C244AC2D21BF}"/>
    <dgm:cxn modelId="{8C8683D6-AEEB-4F4F-90AB-09FE474212D4}" srcId="{775E42DC-8330-C54B-A102-DA8B9FB0EF08}" destId="{08A94A87-0A29-6B47-ACE7-297A9B408787}" srcOrd="3" destOrd="0" parTransId="{7D46C566-0FD2-8B4E-B309-31A42A004EA4}" sibTransId="{FE61C308-E991-B94E-B4E0-071003852D79}"/>
    <dgm:cxn modelId="{F22D2FE1-1C43-734A-9D7D-681A110846AE}" type="presOf" srcId="{CAA963D9-DA4B-6F46-B4C6-9EB54CAE2B4A}" destId="{A82F6901-92B1-0D47-91F4-05D2A0208CE3}" srcOrd="0" destOrd="0" presId="urn:microsoft.com/office/officeart/2005/8/layout/radial4"/>
    <dgm:cxn modelId="{71539BFB-0417-BB49-BC1F-2FD1CF8468EB}" type="presOf" srcId="{14F8560D-BE2D-5548-90A9-5BA3F7B6C218}" destId="{B8335364-F926-6B48-B009-96845AF758A8}" srcOrd="0" destOrd="0" presId="urn:microsoft.com/office/officeart/2005/8/layout/radial4"/>
    <dgm:cxn modelId="{A5258121-FDE6-6A45-944D-09FB2D000370}" type="presParOf" srcId="{B8335364-F926-6B48-B009-96845AF758A8}" destId="{23A6FBB2-265E-C14E-81BC-15408F610841}" srcOrd="0" destOrd="0" presId="urn:microsoft.com/office/officeart/2005/8/layout/radial4"/>
    <dgm:cxn modelId="{AC64D25B-C623-0445-87FC-42D3E038244E}" type="presParOf" srcId="{B8335364-F926-6B48-B009-96845AF758A8}" destId="{179D2F67-075C-694F-8885-2FB64C70528F}" srcOrd="1" destOrd="0" presId="urn:microsoft.com/office/officeart/2005/8/layout/radial4"/>
    <dgm:cxn modelId="{707FB2C6-1403-0040-8294-9F02B2E9F33B}" type="presParOf" srcId="{B8335364-F926-6B48-B009-96845AF758A8}" destId="{25E44234-527E-3B4B-898F-AF93B3DD9E10}" srcOrd="2" destOrd="0" presId="urn:microsoft.com/office/officeart/2005/8/layout/radial4"/>
    <dgm:cxn modelId="{625188D2-AD92-9D4E-8CB5-2CED6769D5F7}" type="presParOf" srcId="{B8335364-F926-6B48-B009-96845AF758A8}" destId="{9EC57716-E3DD-3C48-93F1-DAABC4C1581C}" srcOrd="3" destOrd="0" presId="urn:microsoft.com/office/officeart/2005/8/layout/radial4"/>
    <dgm:cxn modelId="{BC2F1EC2-2EA8-5D4F-8FB4-4601A1701051}" type="presParOf" srcId="{B8335364-F926-6B48-B009-96845AF758A8}" destId="{BC742C93-D150-B644-B0A5-C4D9FC594BDC}" srcOrd="4" destOrd="0" presId="urn:microsoft.com/office/officeart/2005/8/layout/radial4"/>
    <dgm:cxn modelId="{670C8D52-3166-654A-9E11-021DF17A92D7}" type="presParOf" srcId="{B8335364-F926-6B48-B009-96845AF758A8}" destId="{A82F6901-92B1-0D47-91F4-05D2A0208CE3}" srcOrd="5" destOrd="0" presId="urn:microsoft.com/office/officeart/2005/8/layout/radial4"/>
    <dgm:cxn modelId="{4A2742ED-F73B-2544-9A52-5CB641597582}" type="presParOf" srcId="{B8335364-F926-6B48-B009-96845AF758A8}" destId="{F2A32A9E-44F2-AB4B-A794-233BE5B4BB1B}" srcOrd="6" destOrd="0" presId="urn:microsoft.com/office/officeart/2005/8/layout/radial4"/>
    <dgm:cxn modelId="{7ED6518F-22C9-E94A-A6BB-D4512AFFECB2}" type="presParOf" srcId="{B8335364-F926-6B48-B009-96845AF758A8}" destId="{0DEC0751-94D4-F84B-8468-D88CE97C84B8}" srcOrd="7" destOrd="0" presId="urn:microsoft.com/office/officeart/2005/8/layout/radial4"/>
    <dgm:cxn modelId="{0D6ACF77-40E0-9C42-8945-3196C5F23F01}" type="presParOf" srcId="{B8335364-F926-6B48-B009-96845AF758A8}" destId="{39434A98-A2A5-4B40-B9BE-6B789621B33C}"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8EEDCF-6C38-4025-A00D-2907AE7F6C0A}"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66ED670A-F691-43C2-9911-C285BF3B9E47}">
      <dgm:prSet custT="1"/>
      <dgm:spPr/>
      <dgm:t>
        <a:bodyPr/>
        <a:lstStyle/>
        <a:p>
          <a:pPr>
            <a:lnSpc>
              <a:spcPct val="100000"/>
            </a:lnSpc>
          </a:pPr>
          <a:endParaRPr lang="en-US" sz="2000" dirty="0"/>
        </a:p>
      </dgm:t>
    </dgm:pt>
    <dgm:pt modelId="{B8B9715A-45D7-4C79-94C5-CD14B9531203}" type="parTrans" cxnId="{2EF646BE-F706-49C3-B51F-5230F6A8EC8C}">
      <dgm:prSet/>
      <dgm:spPr/>
      <dgm:t>
        <a:bodyPr/>
        <a:lstStyle/>
        <a:p>
          <a:endParaRPr lang="en-US" sz="2000"/>
        </a:p>
      </dgm:t>
    </dgm:pt>
    <dgm:pt modelId="{B8F7EBD8-346C-468E-A08D-423C95EB3B20}" type="sibTrans" cxnId="{2EF646BE-F706-49C3-B51F-5230F6A8EC8C}">
      <dgm:prSet/>
      <dgm:spPr/>
      <dgm:t>
        <a:bodyPr/>
        <a:lstStyle/>
        <a:p>
          <a:endParaRPr lang="en-US" sz="2000"/>
        </a:p>
      </dgm:t>
    </dgm:pt>
    <dgm:pt modelId="{D3CC753D-EA0B-43FC-973B-29F48C31BF65}">
      <dgm:prSet custT="1"/>
      <dgm:spPr/>
      <dgm:t>
        <a:bodyPr/>
        <a:lstStyle/>
        <a:p>
          <a:pPr>
            <a:lnSpc>
              <a:spcPct val="100000"/>
            </a:lnSpc>
          </a:pPr>
          <a:endParaRPr lang="en-CA" sz="2000" dirty="0"/>
        </a:p>
      </dgm:t>
    </dgm:pt>
    <dgm:pt modelId="{4D638D02-3E52-4095-9757-59206BF9C9BE}" type="parTrans" cxnId="{AABD90F3-2A41-427F-A10A-E3AC5797F349}">
      <dgm:prSet/>
      <dgm:spPr/>
      <dgm:t>
        <a:bodyPr/>
        <a:lstStyle/>
        <a:p>
          <a:endParaRPr lang="en-CA" sz="2000"/>
        </a:p>
      </dgm:t>
    </dgm:pt>
    <dgm:pt modelId="{26D18EE3-467B-4A37-A03A-E5D8D53D2527}" type="sibTrans" cxnId="{AABD90F3-2A41-427F-A10A-E3AC5797F349}">
      <dgm:prSet/>
      <dgm:spPr/>
      <dgm:t>
        <a:bodyPr/>
        <a:lstStyle/>
        <a:p>
          <a:endParaRPr lang="en-CA" sz="2000"/>
        </a:p>
      </dgm:t>
    </dgm:pt>
    <dgm:pt modelId="{05104E2A-215B-49FE-90CD-35136183BC9B}">
      <dgm:prSet custT="1"/>
      <dgm:spPr/>
      <dgm:t>
        <a:bodyPr/>
        <a:lstStyle/>
        <a:p>
          <a:pPr>
            <a:lnSpc>
              <a:spcPct val="100000"/>
            </a:lnSpc>
          </a:pPr>
          <a:endParaRPr lang="en-CA" sz="2000" dirty="0"/>
        </a:p>
      </dgm:t>
    </dgm:pt>
    <dgm:pt modelId="{FCBAC590-D207-4DD6-8572-380BB55E9B9B}" type="parTrans" cxnId="{05238E2F-0B40-4D8D-940B-98C6FFC157F4}">
      <dgm:prSet/>
      <dgm:spPr/>
      <dgm:t>
        <a:bodyPr/>
        <a:lstStyle/>
        <a:p>
          <a:endParaRPr lang="en-CA" sz="2000"/>
        </a:p>
      </dgm:t>
    </dgm:pt>
    <dgm:pt modelId="{95C1942D-C127-4ECC-AC43-C61F2C36C8A6}" type="sibTrans" cxnId="{05238E2F-0B40-4D8D-940B-98C6FFC157F4}">
      <dgm:prSet/>
      <dgm:spPr/>
      <dgm:t>
        <a:bodyPr/>
        <a:lstStyle/>
        <a:p>
          <a:endParaRPr lang="en-CA" sz="2000"/>
        </a:p>
      </dgm:t>
    </dgm:pt>
    <dgm:pt modelId="{59B1E017-2562-469E-A63A-EBC3812D67BE}" type="pres">
      <dgm:prSet presAssocID="{F18EEDCF-6C38-4025-A00D-2907AE7F6C0A}" presName="root" presStyleCnt="0">
        <dgm:presLayoutVars>
          <dgm:dir/>
          <dgm:resizeHandles val="exact"/>
        </dgm:presLayoutVars>
      </dgm:prSet>
      <dgm:spPr/>
    </dgm:pt>
    <dgm:pt modelId="{1AD9D23E-BB7D-45FC-84D8-4FADC9F39111}" type="pres">
      <dgm:prSet presAssocID="{66ED670A-F691-43C2-9911-C285BF3B9E47}" presName="compNode" presStyleCnt="0"/>
      <dgm:spPr/>
    </dgm:pt>
    <dgm:pt modelId="{B87DC8F8-4DC1-4BB3-9146-28B34D955012}" type="pres">
      <dgm:prSet presAssocID="{66ED670A-F691-43C2-9911-C285BF3B9E4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erson with idea"/>
        </a:ext>
      </dgm:extLst>
    </dgm:pt>
    <dgm:pt modelId="{CE20F5F2-D6D7-4CED-BC19-62EA0E7BD1C2}" type="pres">
      <dgm:prSet presAssocID="{66ED670A-F691-43C2-9911-C285BF3B9E47}" presName="spaceRect" presStyleCnt="0"/>
      <dgm:spPr/>
    </dgm:pt>
    <dgm:pt modelId="{572792CD-CBCE-47E5-A51E-000A1090892F}" type="pres">
      <dgm:prSet presAssocID="{66ED670A-F691-43C2-9911-C285BF3B9E47}" presName="textRect" presStyleLbl="revTx" presStyleIdx="0" presStyleCnt="3">
        <dgm:presLayoutVars>
          <dgm:chMax val="1"/>
          <dgm:chPref val="1"/>
        </dgm:presLayoutVars>
      </dgm:prSet>
      <dgm:spPr/>
    </dgm:pt>
    <dgm:pt modelId="{07CB9E30-55BD-45BD-8515-CCB301F23880}" type="pres">
      <dgm:prSet presAssocID="{B8F7EBD8-346C-468E-A08D-423C95EB3B20}" presName="sibTrans" presStyleCnt="0"/>
      <dgm:spPr/>
    </dgm:pt>
    <dgm:pt modelId="{F5C7124E-3374-4199-997E-1C8EC7EEE312}" type="pres">
      <dgm:prSet presAssocID="{D3CC753D-EA0B-43FC-973B-29F48C31BF65}" presName="compNode" presStyleCnt="0"/>
      <dgm:spPr/>
    </dgm:pt>
    <dgm:pt modelId="{95743707-BC5E-4AC6-A0CD-4C7B0CD7DA0B}" type="pres">
      <dgm:prSet presAssocID="{D3CC753D-EA0B-43FC-973B-29F48C31BF6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r graph with upward trend"/>
        </a:ext>
      </dgm:extLst>
    </dgm:pt>
    <dgm:pt modelId="{D6BDACB4-A815-4C28-BF19-59C6B628E653}" type="pres">
      <dgm:prSet presAssocID="{D3CC753D-EA0B-43FC-973B-29F48C31BF65}" presName="spaceRect" presStyleCnt="0"/>
      <dgm:spPr/>
    </dgm:pt>
    <dgm:pt modelId="{E0BBD1C3-0E7F-4DFE-8DC6-F3AEB2B54DF7}" type="pres">
      <dgm:prSet presAssocID="{D3CC753D-EA0B-43FC-973B-29F48C31BF65}" presName="textRect" presStyleLbl="revTx" presStyleIdx="1" presStyleCnt="3">
        <dgm:presLayoutVars>
          <dgm:chMax val="1"/>
          <dgm:chPref val="1"/>
        </dgm:presLayoutVars>
      </dgm:prSet>
      <dgm:spPr/>
    </dgm:pt>
    <dgm:pt modelId="{06B8EFEA-5417-4C21-A3C0-A37B8DDE03D9}" type="pres">
      <dgm:prSet presAssocID="{26D18EE3-467B-4A37-A03A-E5D8D53D2527}" presName="sibTrans" presStyleCnt="0"/>
      <dgm:spPr/>
    </dgm:pt>
    <dgm:pt modelId="{60FBDEBB-6911-40CF-ADF7-877819E519E9}" type="pres">
      <dgm:prSet presAssocID="{05104E2A-215B-49FE-90CD-35136183BC9B}" presName="compNode" presStyleCnt="0"/>
      <dgm:spPr/>
    </dgm:pt>
    <dgm:pt modelId="{F7B340F0-9EC3-47D0-97F1-636296581F37}" type="pres">
      <dgm:prSet presAssocID="{05104E2A-215B-49FE-90CD-35136183BC9B}" presName="iconRect" presStyleLbl="node1" presStyleIdx="2" presStyleCnt="3"/>
      <dgm:spPr>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resentation with bar chart"/>
        </a:ext>
      </dgm:extLst>
    </dgm:pt>
    <dgm:pt modelId="{E2254359-6E23-415A-90A3-FD4BCD5B5DE0}" type="pres">
      <dgm:prSet presAssocID="{05104E2A-215B-49FE-90CD-35136183BC9B}" presName="spaceRect" presStyleCnt="0"/>
      <dgm:spPr/>
    </dgm:pt>
    <dgm:pt modelId="{FD127B0D-4349-462C-9C3B-4AA21E8594E1}" type="pres">
      <dgm:prSet presAssocID="{05104E2A-215B-49FE-90CD-35136183BC9B}" presName="textRect" presStyleLbl="revTx" presStyleIdx="2" presStyleCnt="3">
        <dgm:presLayoutVars>
          <dgm:chMax val="1"/>
          <dgm:chPref val="1"/>
        </dgm:presLayoutVars>
      </dgm:prSet>
      <dgm:spPr/>
    </dgm:pt>
  </dgm:ptLst>
  <dgm:cxnLst>
    <dgm:cxn modelId="{05238E2F-0B40-4D8D-940B-98C6FFC157F4}" srcId="{F18EEDCF-6C38-4025-A00D-2907AE7F6C0A}" destId="{05104E2A-215B-49FE-90CD-35136183BC9B}" srcOrd="2" destOrd="0" parTransId="{FCBAC590-D207-4DD6-8572-380BB55E9B9B}" sibTransId="{95C1942D-C127-4ECC-AC43-C61F2C36C8A6}"/>
    <dgm:cxn modelId="{F4395B65-37B2-4844-8C43-848D3096E845}" type="presOf" srcId="{66ED670A-F691-43C2-9911-C285BF3B9E47}" destId="{572792CD-CBCE-47E5-A51E-000A1090892F}" srcOrd="0" destOrd="0" presId="urn:microsoft.com/office/officeart/2018/2/layout/IconLabelList"/>
    <dgm:cxn modelId="{10ED9D96-8581-48CE-BB1D-21FFFC765022}" type="presOf" srcId="{05104E2A-215B-49FE-90CD-35136183BC9B}" destId="{FD127B0D-4349-462C-9C3B-4AA21E8594E1}" srcOrd="0" destOrd="0" presId="urn:microsoft.com/office/officeart/2018/2/layout/IconLabelList"/>
    <dgm:cxn modelId="{BDCC71B4-095B-4A19-BB0B-B2455891BCA5}" type="presOf" srcId="{D3CC753D-EA0B-43FC-973B-29F48C31BF65}" destId="{E0BBD1C3-0E7F-4DFE-8DC6-F3AEB2B54DF7}" srcOrd="0" destOrd="0" presId="urn:microsoft.com/office/officeart/2018/2/layout/IconLabelList"/>
    <dgm:cxn modelId="{2EF646BE-F706-49C3-B51F-5230F6A8EC8C}" srcId="{F18EEDCF-6C38-4025-A00D-2907AE7F6C0A}" destId="{66ED670A-F691-43C2-9911-C285BF3B9E47}" srcOrd="0" destOrd="0" parTransId="{B8B9715A-45D7-4C79-94C5-CD14B9531203}" sibTransId="{B8F7EBD8-346C-468E-A08D-423C95EB3B20}"/>
    <dgm:cxn modelId="{AABD90F3-2A41-427F-A10A-E3AC5797F349}" srcId="{F18EEDCF-6C38-4025-A00D-2907AE7F6C0A}" destId="{D3CC753D-EA0B-43FC-973B-29F48C31BF65}" srcOrd="1" destOrd="0" parTransId="{4D638D02-3E52-4095-9757-59206BF9C9BE}" sibTransId="{26D18EE3-467B-4A37-A03A-E5D8D53D2527}"/>
    <dgm:cxn modelId="{B5FBCDFA-1360-48DB-BD34-324AC5A8829E}" type="presOf" srcId="{F18EEDCF-6C38-4025-A00D-2907AE7F6C0A}" destId="{59B1E017-2562-469E-A63A-EBC3812D67BE}" srcOrd="0" destOrd="0" presId="urn:microsoft.com/office/officeart/2018/2/layout/IconLabelList"/>
    <dgm:cxn modelId="{D694471B-20C1-4CC9-92F2-32623000F8B6}" type="presParOf" srcId="{59B1E017-2562-469E-A63A-EBC3812D67BE}" destId="{1AD9D23E-BB7D-45FC-84D8-4FADC9F39111}" srcOrd="0" destOrd="0" presId="urn:microsoft.com/office/officeart/2018/2/layout/IconLabelList"/>
    <dgm:cxn modelId="{40A484FE-C81B-4914-8830-A7CAF18BEE1C}" type="presParOf" srcId="{1AD9D23E-BB7D-45FC-84D8-4FADC9F39111}" destId="{B87DC8F8-4DC1-4BB3-9146-28B34D955012}" srcOrd="0" destOrd="0" presId="urn:microsoft.com/office/officeart/2018/2/layout/IconLabelList"/>
    <dgm:cxn modelId="{9A2925EF-00E0-4107-A898-264F5AF97CB0}" type="presParOf" srcId="{1AD9D23E-BB7D-45FC-84D8-4FADC9F39111}" destId="{CE20F5F2-D6D7-4CED-BC19-62EA0E7BD1C2}" srcOrd="1" destOrd="0" presId="urn:microsoft.com/office/officeart/2018/2/layout/IconLabelList"/>
    <dgm:cxn modelId="{678BA0B7-AB13-4DEA-A71F-42AAF5C2C8F2}" type="presParOf" srcId="{1AD9D23E-BB7D-45FC-84D8-4FADC9F39111}" destId="{572792CD-CBCE-47E5-A51E-000A1090892F}" srcOrd="2" destOrd="0" presId="urn:microsoft.com/office/officeart/2018/2/layout/IconLabelList"/>
    <dgm:cxn modelId="{F0D4B443-A742-43B5-8F6A-E78B026C2C16}" type="presParOf" srcId="{59B1E017-2562-469E-A63A-EBC3812D67BE}" destId="{07CB9E30-55BD-45BD-8515-CCB301F23880}" srcOrd="1" destOrd="0" presId="urn:microsoft.com/office/officeart/2018/2/layout/IconLabelList"/>
    <dgm:cxn modelId="{A8999013-E389-4BD1-8DEF-F087E894EFE2}" type="presParOf" srcId="{59B1E017-2562-469E-A63A-EBC3812D67BE}" destId="{F5C7124E-3374-4199-997E-1C8EC7EEE312}" srcOrd="2" destOrd="0" presId="urn:microsoft.com/office/officeart/2018/2/layout/IconLabelList"/>
    <dgm:cxn modelId="{7EDF7555-686F-4DBB-B630-6017F70A18BD}" type="presParOf" srcId="{F5C7124E-3374-4199-997E-1C8EC7EEE312}" destId="{95743707-BC5E-4AC6-A0CD-4C7B0CD7DA0B}" srcOrd="0" destOrd="0" presId="urn:microsoft.com/office/officeart/2018/2/layout/IconLabelList"/>
    <dgm:cxn modelId="{0C687F34-989D-4794-92A3-1664B3B599B6}" type="presParOf" srcId="{F5C7124E-3374-4199-997E-1C8EC7EEE312}" destId="{D6BDACB4-A815-4C28-BF19-59C6B628E653}" srcOrd="1" destOrd="0" presId="urn:microsoft.com/office/officeart/2018/2/layout/IconLabelList"/>
    <dgm:cxn modelId="{BB74A704-7540-4F11-8669-62FB4EFDBF37}" type="presParOf" srcId="{F5C7124E-3374-4199-997E-1C8EC7EEE312}" destId="{E0BBD1C3-0E7F-4DFE-8DC6-F3AEB2B54DF7}" srcOrd="2" destOrd="0" presId="urn:microsoft.com/office/officeart/2018/2/layout/IconLabelList"/>
    <dgm:cxn modelId="{CB34DDF0-CD16-4D01-8EF8-0C06E77F3E79}" type="presParOf" srcId="{59B1E017-2562-469E-A63A-EBC3812D67BE}" destId="{06B8EFEA-5417-4C21-A3C0-A37B8DDE03D9}" srcOrd="3" destOrd="0" presId="urn:microsoft.com/office/officeart/2018/2/layout/IconLabelList"/>
    <dgm:cxn modelId="{5CB5E36F-8185-4994-8ED6-388FC122C535}" type="presParOf" srcId="{59B1E017-2562-469E-A63A-EBC3812D67BE}" destId="{60FBDEBB-6911-40CF-ADF7-877819E519E9}" srcOrd="4" destOrd="0" presId="urn:microsoft.com/office/officeart/2018/2/layout/IconLabelList"/>
    <dgm:cxn modelId="{040D8D2E-6178-40EF-96C8-81C004D8F214}" type="presParOf" srcId="{60FBDEBB-6911-40CF-ADF7-877819E519E9}" destId="{F7B340F0-9EC3-47D0-97F1-636296581F37}" srcOrd="0" destOrd="0" presId="urn:microsoft.com/office/officeart/2018/2/layout/IconLabelList"/>
    <dgm:cxn modelId="{2E690B4D-90FE-4F4C-932E-4212B3BF15BD}" type="presParOf" srcId="{60FBDEBB-6911-40CF-ADF7-877819E519E9}" destId="{E2254359-6E23-415A-90A3-FD4BCD5B5DE0}" srcOrd="1" destOrd="0" presId="urn:microsoft.com/office/officeart/2018/2/layout/IconLabelList"/>
    <dgm:cxn modelId="{D871A76E-E0BF-4FED-9D16-69C3B2F3B444}" type="presParOf" srcId="{60FBDEBB-6911-40CF-ADF7-877819E519E9}" destId="{FD127B0D-4349-462C-9C3B-4AA21E8594E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8EEDCF-6C38-4025-A00D-2907AE7F6C0A}"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66ED670A-F691-43C2-9911-C285BF3B9E47}">
      <dgm:prSet custT="1"/>
      <dgm:spPr/>
      <dgm:t>
        <a:bodyPr/>
        <a:lstStyle/>
        <a:p>
          <a:pPr>
            <a:lnSpc>
              <a:spcPct val="100000"/>
            </a:lnSpc>
          </a:pPr>
          <a:endParaRPr lang="en-US" sz="2000" dirty="0"/>
        </a:p>
      </dgm:t>
    </dgm:pt>
    <dgm:pt modelId="{B8B9715A-45D7-4C79-94C5-CD14B9531203}" type="parTrans" cxnId="{2EF646BE-F706-49C3-B51F-5230F6A8EC8C}">
      <dgm:prSet/>
      <dgm:spPr/>
      <dgm:t>
        <a:bodyPr/>
        <a:lstStyle/>
        <a:p>
          <a:endParaRPr lang="en-US" sz="2000"/>
        </a:p>
      </dgm:t>
    </dgm:pt>
    <dgm:pt modelId="{B8F7EBD8-346C-468E-A08D-423C95EB3B20}" type="sibTrans" cxnId="{2EF646BE-F706-49C3-B51F-5230F6A8EC8C}">
      <dgm:prSet/>
      <dgm:spPr/>
      <dgm:t>
        <a:bodyPr/>
        <a:lstStyle/>
        <a:p>
          <a:endParaRPr lang="en-US" sz="2000"/>
        </a:p>
      </dgm:t>
    </dgm:pt>
    <dgm:pt modelId="{D3CC753D-EA0B-43FC-973B-29F48C31BF65}">
      <dgm:prSet custT="1"/>
      <dgm:spPr/>
      <dgm:t>
        <a:bodyPr/>
        <a:lstStyle/>
        <a:p>
          <a:pPr>
            <a:lnSpc>
              <a:spcPct val="100000"/>
            </a:lnSpc>
          </a:pPr>
          <a:endParaRPr lang="en-CA" sz="2000" dirty="0"/>
        </a:p>
      </dgm:t>
    </dgm:pt>
    <dgm:pt modelId="{4D638D02-3E52-4095-9757-59206BF9C9BE}" type="parTrans" cxnId="{AABD90F3-2A41-427F-A10A-E3AC5797F349}">
      <dgm:prSet/>
      <dgm:spPr/>
      <dgm:t>
        <a:bodyPr/>
        <a:lstStyle/>
        <a:p>
          <a:endParaRPr lang="en-CA" sz="2000"/>
        </a:p>
      </dgm:t>
    </dgm:pt>
    <dgm:pt modelId="{26D18EE3-467B-4A37-A03A-E5D8D53D2527}" type="sibTrans" cxnId="{AABD90F3-2A41-427F-A10A-E3AC5797F349}">
      <dgm:prSet/>
      <dgm:spPr/>
      <dgm:t>
        <a:bodyPr/>
        <a:lstStyle/>
        <a:p>
          <a:endParaRPr lang="en-CA" sz="2000"/>
        </a:p>
      </dgm:t>
    </dgm:pt>
    <dgm:pt modelId="{59B1E017-2562-469E-A63A-EBC3812D67BE}" type="pres">
      <dgm:prSet presAssocID="{F18EEDCF-6C38-4025-A00D-2907AE7F6C0A}" presName="root" presStyleCnt="0">
        <dgm:presLayoutVars>
          <dgm:dir/>
          <dgm:resizeHandles val="exact"/>
        </dgm:presLayoutVars>
      </dgm:prSet>
      <dgm:spPr/>
    </dgm:pt>
    <dgm:pt modelId="{1AD9D23E-BB7D-45FC-84D8-4FADC9F39111}" type="pres">
      <dgm:prSet presAssocID="{66ED670A-F691-43C2-9911-C285BF3B9E47}" presName="compNode" presStyleCnt="0"/>
      <dgm:spPr/>
    </dgm:pt>
    <dgm:pt modelId="{B87DC8F8-4DC1-4BB3-9146-28B34D955012}" type="pres">
      <dgm:prSet presAssocID="{66ED670A-F691-43C2-9911-C285BF3B9E4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ightbulb and gear"/>
        </a:ext>
      </dgm:extLst>
    </dgm:pt>
    <dgm:pt modelId="{CE20F5F2-D6D7-4CED-BC19-62EA0E7BD1C2}" type="pres">
      <dgm:prSet presAssocID="{66ED670A-F691-43C2-9911-C285BF3B9E47}" presName="spaceRect" presStyleCnt="0"/>
      <dgm:spPr/>
    </dgm:pt>
    <dgm:pt modelId="{572792CD-CBCE-47E5-A51E-000A1090892F}" type="pres">
      <dgm:prSet presAssocID="{66ED670A-F691-43C2-9911-C285BF3B9E47}" presName="textRect" presStyleLbl="revTx" presStyleIdx="0" presStyleCnt="2">
        <dgm:presLayoutVars>
          <dgm:chMax val="1"/>
          <dgm:chPref val="1"/>
        </dgm:presLayoutVars>
      </dgm:prSet>
      <dgm:spPr/>
    </dgm:pt>
    <dgm:pt modelId="{07CB9E30-55BD-45BD-8515-CCB301F23880}" type="pres">
      <dgm:prSet presAssocID="{B8F7EBD8-346C-468E-A08D-423C95EB3B20}" presName="sibTrans" presStyleCnt="0"/>
      <dgm:spPr/>
    </dgm:pt>
    <dgm:pt modelId="{F5C7124E-3374-4199-997E-1C8EC7EEE312}" type="pres">
      <dgm:prSet presAssocID="{D3CC753D-EA0B-43FC-973B-29F48C31BF65}" presName="compNode" presStyleCnt="0"/>
      <dgm:spPr/>
    </dgm:pt>
    <dgm:pt modelId="{95743707-BC5E-4AC6-A0CD-4C7B0CD7DA0B}" type="pres">
      <dgm:prSet presAssocID="{D3CC753D-EA0B-43FC-973B-29F48C31BF6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tatistics"/>
        </a:ext>
      </dgm:extLst>
    </dgm:pt>
    <dgm:pt modelId="{D6BDACB4-A815-4C28-BF19-59C6B628E653}" type="pres">
      <dgm:prSet presAssocID="{D3CC753D-EA0B-43FC-973B-29F48C31BF65}" presName="spaceRect" presStyleCnt="0"/>
      <dgm:spPr/>
    </dgm:pt>
    <dgm:pt modelId="{E0BBD1C3-0E7F-4DFE-8DC6-F3AEB2B54DF7}" type="pres">
      <dgm:prSet presAssocID="{D3CC753D-EA0B-43FC-973B-29F48C31BF65}" presName="textRect" presStyleLbl="revTx" presStyleIdx="1" presStyleCnt="2">
        <dgm:presLayoutVars>
          <dgm:chMax val="1"/>
          <dgm:chPref val="1"/>
        </dgm:presLayoutVars>
      </dgm:prSet>
      <dgm:spPr/>
    </dgm:pt>
  </dgm:ptLst>
  <dgm:cxnLst>
    <dgm:cxn modelId="{F4395B65-37B2-4844-8C43-848D3096E845}" type="presOf" srcId="{66ED670A-F691-43C2-9911-C285BF3B9E47}" destId="{572792CD-CBCE-47E5-A51E-000A1090892F}" srcOrd="0" destOrd="0" presId="urn:microsoft.com/office/officeart/2018/2/layout/IconLabelList"/>
    <dgm:cxn modelId="{BDCC71B4-095B-4A19-BB0B-B2455891BCA5}" type="presOf" srcId="{D3CC753D-EA0B-43FC-973B-29F48C31BF65}" destId="{E0BBD1C3-0E7F-4DFE-8DC6-F3AEB2B54DF7}" srcOrd="0" destOrd="0" presId="urn:microsoft.com/office/officeart/2018/2/layout/IconLabelList"/>
    <dgm:cxn modelId="{2EF646BE-F706-49C3-B51F-5230F6A8EC8C}" srcId="{F18EEDCF-6C38-4025-A00D-2907AE7F6C0A}" destId="{66ED670A-F691-43C2-9911-C285BF3B9E47}" srcOrd="0" destOrd="0" parTransId="{B8B9715A-45D7-4C79-94C5-CD14B9531203}" sibTransId="{B8F7EBD8-346C-468E-A08D-423C95EB3B20}"/>
    <dgm:cxn modelId="{AABD90F3-2A41-427F-A10A-E3AC5797F349}" srcId="{F18EEDCF-6C38-4025-A00D-2907AE7F6C0A}" destId="{D3CC753D-EA0B-43FC-973B-29F48C31BF65}" srcOrd="1" destOrd="0" parTransId="{4D638D02-3E52-4095-9757-59206BF9C9BE}" sibTransId="{26D18EE3-467B-4A37-A03A-E5D8D53D2527}"/>
    <dgm:cxn modelId="{B5FBCDFA-1360-48DB-BD34-324AC5A8829E}" type="presOf" srcId="{F18EEDCF-6C38-4025-A00D-2907AE7F6C0A}" destId="{59B1E017-2562-469E-A63A-EBC3812D67BE}" srcOrd="0" destOrd="0" presId="urn:microsoft.com/office/officeart/2018/2/layout/IconLabelList"/>
    <dgm:cxn modelId="{D694471B-20C1-4CC9-92F2-32623000F8B6}" type="presParOf" srcId="{59B1E017-2562-469E-A63A-EBC3812D67BE}" destId="{1AD9D23E-BB7D-45FC-84D8-4FADC9F39111}" srcOrd="0" destOrd="0" presId="urn:microsoft.com/office/officeart/2018/2/layout/IconLabelList"/>
    <dgm:cxn modelId="{40A484FE-C81B-4914-8830-A7CAF18BEE1C}" type="presParOf" srcId="{1AD9D23E-BB7D-45FC-84D8-4FADC9F39111}" destId="{B87DC8F8-4DC1-4BB3-9146-28B34D955012}" srcOrd="0" destOrd="0" presId="urn:microsoft.com/office/officeart/2018/2/layout/IconLabelList"/>
    <dgm:cxn modelId="{9A2925EF-00E0-4107-A898-264F5AF97CB0}" type="presParOf" srcId="{1AD9D23E-BB7D-45FC-84D8-4FADC9F39111}" destId="{CE20F5F2-D6D7-4CED-BC19-62EA0E7BD1C2}" srcOrd="1" destOrd="0" presId="urn:microsoft.com/office/officeart/2018/2/layout/IconLabelList"/>
    <dgm:cxn modelId="{678BA0B7-AB13-4DEA-A71F-42AAF5C2C8F2}" type="presParOf" srcId="{1AD9D23E-BB7D-45FC-84D8-4FADC9F39111}" destId="{572792CD-CBCE-47E5-A51E-000A1090892F}" srcOrd="2" destOrd="0" presId="urn:microsoft.com/office/officeart/2018/2/layout/IconLabelList"/>
    <dgm:cxn modelId="{F0D4B443-A742-43B5-8F6A-E78B026C2C16}" type="presParOf" srcId="{59B1E017-2562-469E-A63A-EBC3812D67BE}" destId="{07CB9E30-55BD-45BD-8515-CCB301F23880}" srcOrd="1" destOrd="0" presId="urn:microsoft.com/office/officeart/2018/2/layout/IconLabelList"/>
    <dgm:cxn modelId="{A8999013-E389-4BD1-8DEF-F087E894EFE2}" type="presParOf" srcId="{59B1E017-2562-469E-A63A-EBC3812D67BE}" destId="{F5C7124E-3374-4199-997E-1C8EC7EEE312}" srcOrd="2" destOrd="0" presId="urn:microsoft.com/office/officeart/2018/2/layout/IconLabelList"/>
    <dgm:cxn modelId="{7EDF7555-686F-4DBB-B630-6017F70A18BD}" type="presParOf" srcId="{F5C7124E-3374-4199-997E-1C8EC7EEE312}" destId="{95743707-BC5E-4AC6-A0CD-4C7B0CD7DA0B}" srcOrd="0" destOrd="0" presId="urn:microsoft.com/office/officeart/2018/2/layout/IconLabelList"/>
    <dgm:cxn modelId="{0C687F34-989D-4794-92A3-1664B3B599B6}" type="presParOf" srcId="{F5C7124E-3374-4199-997E-1C8EC7EEE312}" destId="{D6BDACB4-A815-4C28-BF19-59C6B628E653}" srcOrd="1" destOrd="0" presId="urn:microsoft.com/office/officeart/2018/2/layout/IconLabelList"/>
    <dgm:cxn modelId="{BB74A704-7540-4F11-8669-62FB4EFDBF37}" type="presParOf" srcId="{F5C7124E-3374-4199-997E-1C8EC7EEE312}" destId="{E0BBD1C3-0E7F-4DFE-8DC6-F3AEB2B54DF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DC8F8-4DC1-4BB3-9146-28B34D955012}">
      <dsp:nvSpPr>
        <dsp:cNvPr id="0" name=""/>
        <dsp:cNvSpPr/>
      </dsp:nvSpPr>
      <dsp:spPr>
        <a:xfrm>
          <a:off x="4475041" y="307647"/>
          <a:ext cx="1463126" cy="146312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2792CD-CBCE-47E5-A51E-000A1090892F}">
      <dsp:nvSpPr>
        <dsp:cNvPr id="0" name=""/>
        <dsp:cNvSpPr/>
      </dsp:nvSpPr>
      <dsp:spPr>
        <a:xfrm>
          <a:off x="98374" y="2180082"/>
          <a:ext cx="325139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endParaRPr lang="en-US" sz="2000" kern="1200" dirty="0"/>
        </a:p>
      </dsp:txBody>
      <dsp:txXfrm>
        <a:off x="98374" y="2180082"/>
        <a:ext cx="3251392" cy="720000"/>
      </dsp:txXfrm>
    </dsp:sp>
    <dsp:sp modelId="{1AEBB97F-36C4-4292-8E51-4E50E376CEC7}">
      <dsp:nvSpPr>
        <dsp:cNvPr id="0" name=""/>
        <dsp:cNvSpPr/>
      </dsp:nvSpPr>
      <dsp:spPr>
        <a:xfrm>
          <a:off x="874741" y="342001"/>
          <a:ext cx="1463126" cy="14631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4B3B59-262A-41A1-A978-197E3E61249E}">
      <dsp:nvSpPr>
        <dsp:cNvPr id="0" name=""/>
        <dsp:cNvSpPr/>
      </dsp:nvSpPr>
      <dsp:spPr>
        <a:xfrm>
          <a:off x="3918760" y="2180082"/>
          <a:ext cx="325139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endParaRPr lang="en-CA" sz="2000" kern="1200" dirty="0"/>
        </a:p>
      </dsp:txBody>
      <dsp:txXfrm>
        <a:off x="3918760" y="2180082"/>
        <a:ext cx="3251392" cy="720000"/>
      </dsp:txXfrm>
    </dsp:sp>
    <dsp:sp modelId="{95743707-BC5E-4AC6-A0CD-4C7B0CD7DA0B}">
      <dsp:nvSpPr>
        <dsp:cNvPr id="0" name=""/>
        <dsp:cNvSpPr/>
      </dsp:nvSpPr>
      <dsp:spPr>
        <a:xfrm>
          <a:off x="8633280" y="331613"/>
          <a:ext cx="1463126" cy="14631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BBD1C3-0E7F-4DFE-8DC6-F3AEB2B54DF7}">
      <dsp:nvSpPr>
        <dsp:cNvPr id="0" name=""/>
        <dsp:cNvSpPr/>
      </dsp:nvSpPr>
      <dsp:spPr>
        <a:xfrm>
          <a:off x="7739147" y="2180082"/>
          <a:ext cx="325139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endParaRPr lang="en-CA" sz="2000" kern="1200" dirty="0"/>
        </a:p>
      </dsp:txBody>
      <dsp:txXfrm>
        <a:off x="7739147" y="2180082"/>
        <a:ext cx="3251392"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6FBB2-265E-C14E-81BC-15408F610841}">
      <dsp:nvSpPr>
        <dsp:cNvPr id="0" name=""/>
        <dsp:cNvSpPr/>
      </dsp:nvSpPr>
      <dsp:spPr>
        <a:xfrm>
          <a:off x="2597918" y="2289708"/>
          <a:ext cx="2312784" cy="140237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Utilization, Fee Items + Registries</a:t>
          </a:r>
        </a:p>
      </dsp:txBody>
      <dsp:txXfrm>
        <a:off x="2936617" y="2495081"/>
        <a:ext cx="1635386" cy="991630"/>
      </dsp:txXfrm>
    </dsp:sp>
    <dsp:sp modelId="{179D2F67-075C-694F-8885-2FB64C70528F}">
      <dsp:nvSpPr>
        <dsp:cNvPr id="0" name=""/>
        <dsp:cNvSpPr/>
      </dsp:nvSpPr>
      <dsp:spPr>
        <a:xfrm rot="10312145">
          <a:off x="905720" y="3009920"/>
          <a:ext cx="1636934" cy="542045"/>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5E44234-527E-3B4B-898F-AF93B3DD9E10}">
      <dsp:nvSpPr>
        <dsp:cNvPr id="0" name=""/>
        <dsp:cNvSpPr/>
      </dsp:nvSpPr>
      <dsp:spPr>
        <a:xfrm>
          <a:off x="248278" y="2864167"/>
          <a:ext cx="1331339" cy="106507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NACRS</a:t>
          </a:r>
        </a:p>
      </dsp:txBody>
      <dsp:txXfrm>
        <a:off x="279473" y="2895362"/>
        <a:ext cx="1268949" cy="1002681"/>
      </dsp:txXfrm>
    </dsp:sp>
    <dsp:sp modelId="{9EC57716-E3DD-3C48-93F1-DAABC4C1581C}">
      <dsp:nvSpPr>
        <dsp:cNvPr id="0" name=""/>
        <dsp:cNvSpPr/>
      </dsp:nvSpPr>
      <dsp:spPr>
        <a:xfrm rot="12558775">
          <a:off x="1363627" y="1816345"/>
          <a:ext cx="1562929" cy="542045"/>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C742C93-D150-B644-B0A5-C4D9FC594BDC}">
      <dsp:nvSpPr>
        <dsp:cNvPr id="0" name=""/>
        <dsp:cNvSpPr/>
      </dsp:nvSpPr>
      <dsp:spPr>
        <a:xfrm>
          <a:off x="798017" y="1172243"/>
          <a:ext cx="1331339" cy="106507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DAD</a:t>
          </a:r>
        </a:p>
      </dsp:txBody>
      <dsp:txXfrm>
        <a:off x="829212" y="1203438"/>
        <a:ext cx="1268949" cy="1002681"/>
      </dsp:txXfrm>
    </dsp:sp>
    <dsp:sp modelId="{A82F6901-92B1-0D47-91F4-05D2A0208CE3}">
      <dsp:nvSpPr>
        <dsp:cNvPr id="0" name=""/>
        <dsp:cNvSpPr/>
      </dsp:nvSpPr>
      <dsp:spPr>
        <a:xfrm rot="14996504">
          <a:off x="2358549" y="1166379"/>
          <a:ext cx="1657090" cy="542045"/>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2A32A9E-44F2-AB4B-A794-233BE5B4BB1B}">
      <dsp:nvSpPr>
        <dsp:cNvPr id="0" name=""/>
        <dsp:cNvSpPr/>
      </dsp:nvSpPr>
      <dsp:spPr>
        <a:xfrm>
          <a:off x="2237254" y="126576"/>
          <a:ext cx="1331339" cy="106507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Physician Billing</a:t>
          </a:r>
        </a:p>
      </dsp:txBody>
      <dsp:txXfrm>
        <a:off x="2268449" y="157771"/>
        <a:ext cx="1268949" cy="1002681"/>
      </dsp:txXfrm>
    </dsp:sp>
    <dsp:sp modelId="{0DEC0751-94D4-F84B-8468-D88CE97C84B8}">
      <dsp:nvSpPr>
        <dsp:cNvPr id="0" name=""/>
        <dsp:cNvSpPr/>
      </dsp:nvSpPr>
      <dsp:spPr>
        <a:xfrm rot="17501591">
          <a:off x="3532624" y="1167783"/>
          <a:ext cx="1678247" cy="542045"/>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9434A98-A2A5-4B40-B9BE-6B789621B33C}">
      <dsp:nvSpPr>
        <dsp:cNvPr id="0" name=""/>
        <dsp:cNvSpPr/>
      </dsp:nvSpPr>
      <dsp:spPr>
        <a:xfrm>
          <a:off x="4016248" y="126576"/>
          <a:ext cx="1331339" cy="106507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HCC-MRR</a:t>
          </a:r>
        </a:p>
      </dsp:txBody>
      <dsp:txXfrm>
        <a:off x="4047443" y="157771"/>
        <a:ext cx="1268949" cy="1002681"/>
      </dsp:txXfrm>
    </dsp:sp>
    <dsp:sp modelId="{E5E5AF31-58D4-419F-9033-5AB84E3C5467}">
      <dsp:nvSpPr>
        <dsp:cNvPr id="0" name=""/>
        <dsp:cNvSpPr/>
      </dsp:nvSpPr>
      <dsp:spPr>
        <a:xfrm rot="19888850">
          <a:off x="4600060" y="1820336"/>
          <a:ext cx="1619343" cy="542045"/>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14D527C-B9F6-45D3-8F69-76D351BAB8C8}">
      <dsp:nvSpPr>
        <dsp:cNvPr id="0" name=""/>
        <dsp:cNvSpPr/>
      </dsp:nvSpPr>
      <dsp:spPr>
        <a:xfrm>
          <a:off x="5455485" y="1172243"/>
          <a:ext cx="1331339" cy="106507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CA" sz="2000" kern="1200" dirty="0" err="1"/>
            <a:t>PharmaNet</a:t>
          </a:r>
          <a:endParaRPr lang="en-CA" sz="2000" kern="1200" dirty="0"/>
        </a:p>
      </dsp:txBody>
      <dsp:txXfrm>
        <a:off x="5486680" y="1203438"/>
        <a:ext cx="1268949" cy="1002681"/>
      </dsp:txXfrm>
    </dsp:sp>
    <dsp:sp modelId="{1CFEC14E-BEED-41CF-A155-487011271E9F}">
      <dsp:nvSpPr>
        <dsp:cNvPr id="0" name=""/>
        <dsp:cNvSpPr/>
      </dsp:nvSpPr>
      <dsp:spPr>
        <a:xfrm rot="475269">
          <a:off x="4971686" y="3008035"/>
          <a:ext cx="1707353" cy="542045"/>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6714638-326C-44E6-9259-5A305AD2F055}">
      <dsp:nvSpPr>
        <dsp:cNvPr id="0" name=""/>
        <dsp:cNvSpPr/>
      </dsp:nvSpPr>
      <dsp:spPr>
        <a:xfrm>
          <a:off x="6005225" y="2864167"/>
          <a:ext cx="1331339" cy="106507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CA" sz="2000" kern="1200" dirty="0"/>
            <a:t>Chronic Disease Registries</a:t>
          </a:r>
        </a:p>
      </dsp:txBody>
      <dsp:txXfrm>
        <a:off x="6036420" y="2895362"/>
        <a:ext cx="1268949" cy="10026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6FBB2-265E-C14E-81BC-15408F610841}">
      <dsp:nvSpPr>
        <dsp:cNvPr id="0" name=""/>
        <dsp:cNvSpPr/>
      </dsp:nvSpPr>
      <dsp:spPr>
        <a:xfrm>
          <a:off x="2511880" y="2203079"/>
          <a:ext cx="2490317" cy="151002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Diagnoses</a:t>
          </a:r>
        </a:p>
      </dsp:txBody>
      <dsp:txXfrm>
        <a:off x="2876578" y="2424217"/>
        <a:ext cx="1760921" cy="1067748"/>
      </dsp:txXfrm>
    </dsp:sp>
    <dsp:sp modelId="{179D2F67-075C-694F-8885-2FB64C70528F}">
      <dsp:nvSpPr>
        <dsp:cNvPr id="0" name=""/>
        <dsp:cNvSpPr/>
      </dsp:nvSpPr>
      <dsp:spPr>
        <a:xfrm rot="11223071">
          <a:off x="1206281" y="2428843"/>
          <a:ext cx="1262570" cy="583653"/>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5E44234-527E-3B4B-898F-AF93B3DD9E10}">
      <dsp:nvSpPr>
        <dsp:cNvPr id="0" name=""/>
        <dsp:cNvSpPr/>
      </dsp:nvSpPr>
      <dsp:spPr>
        <a:xfrm>
          <a:off x="238300" y="1864971"/>
          <a:ext cx="1945512" cy="15564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t>Emergency room visits</a:t>
          </a:r>
        </a:p>
      </dsp:txBody>
      <dsp:txXfrm>
        <a:off x="283886" y="1910557"/>
        <a:ext cx="1854340" cy="1465237"/>
      </dsp:txXfrm>
    </dsp:sp>
    <dsp:sp modelId="{9EC57716-E3DD-3C48-93F1-DAABC4C1581C}">
      <dsp:nvSpPr>
        <dsp:cNvPr id="0" name=""/>
        <dsp:cNvSpPr/>
      </dsp:nvSpPr>
      <dsp:spPr>
        <a:xfrm rot="14511445">
          <a:off x="2287293" y="1248039"/>
          <a:ext cx="1422254" cy="583653"/>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C742C93-D150-B644-B0A5-C4D9FC594BDC}">
      <dsp:nvSpPr>
        <dsp:cNvPr id="0" name=""/>
        <dsp:cNvSpPr/>
      </dsp:nvSpPr>
      <dsp:spPr>
        <a:xfrm>
          <a:off x="1690249" y="134605"/>
          <a:ext cx="1945512" cy="15564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t>Hospital abstracts</a:t>
          </a:r>
        </a:p>
      </dsp:txBody>
      <dsp:txXfrm>
        <a:off x="1735835" y="180191"/>
        <a:ext cx="1854340" cy="1465237"/>
      </dsp:txXfrm>
    </dsp:sp>
    <dsp:sp modelId="{A82F6901-92B1-0D47-91F4-05D2A0208CE3}">
      <dsp:nvSpPr>
        <dsp:cNvPr id="0" name=""/>
        <dsp:cNvSpPr/>
      </dsp:nvSpPr>
      <dsp:spPr>
        <a:xfrm rot="17979705">
          <a:off x="3839436" y="1250175"/>
          <a:ext cx="1448145" cy="583653"/>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2A32A9E-44F2-AB4B-A794-233BE5B4BB1B}">
      <dsp:nvSpPr>
        <dsp:cNvPr id="0" name=""/>
        <dsp:cNvSpPr/>
      </dsp:nvSpPr>
      <dsp:spPr>
        <a:xfrm>
          <a:off x="3949081" y="134605"/>
          <a:ext cx="1945512" cy="15564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t>Physician Billing</a:t>
          </a:r>
        </a:p>
      </dsp:txBody>
      <dsp:txXfrm>
        <a:off x="3994667" y="180191"/>
        <a:ext cx="1854340" cy="1465237"/>
      </dsp:txXfrm>
    </dsp:sp>
    <dsp:sp modelId="{0DEC0751-94D4-F84B-8468-D88CE97C84B8}">
      <dsp:nvSpPr>
        <dsp:cNvPr id="0" name=""/>
        <dsp:cNvSpPr/>
      </dsp:nvSpPr>
      <dsp:spPr>
        <a:xfrm rot="21403157">
          <a:off x="5056244" y="2546361"/>
          <a:ext cx="1585115" cy="583653"/>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9434A98-A2A5-4B40-B9BE-6B789621B33C}">
      <dsp:nvSpPr>
        <dsp:cNvPr id="0" name=""/>
        <dsp:cNvSpPr/>
      </dsp:nvSpPr>
      <dsp:spPr>
        <a:xfrm>
          <a:off x="5639330" y="2016230"/>
          <a:ext cx="1945512" cy="15564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t>Long-term care assessments</a:t>
          </a:r>
        </a:p>
      </dsp:txBody>
      <dsp:txXfrm>
        <a:off x="5684916" y="2061816"/>
        <a:ext cx="1854340" cy="14652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DC8F8-4DC1-4BB3-9146-28B34D955012}">
      <dsp:nvSpPr>
        <dsp:cNvPr id="0" name=""/>
        <dsp:cNvSpPr/>
      </dsp:nvSpPr>
      <dsp:spPr>
        <a:xfrm>
          <a:off x="992507" y="331613"/>
          <a:ext cx="1463126" cy="14631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2792CD-CBCE-47E5-A51E-000A1090892F}">
      <dsp:nvSpPr>
        <dsp:cNvPr id="0" name=""/>
        <dsp:cNvSpPr/>
      </dsp:nvSpPr>
      <dsp:spPr>
        <a:xfrm>
          <a:off x="98374" y="2180082"/>
          <a:ext cx="325139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endParaRPr lang="en-US" sz="2000" kern="1200" dirty="0"/>
        </a:p>
      </dsp:txBody>
      <dsp:txXfrm>
        <a:off x="98374" y="2180082"/>
        <a:ext cx="3251392" cy="720000"/>
      </dsp:txXfrm>
    </dsp:sp>
    <dsp:sp modelId="{95743707-BC5E-4AC6-A0CD-4C7B0CD7DA0B}">
      <dsp:nvSpPr>
        <dsp:cNvPr id="0" name=""/>
        <dsp:cNvSpPr/>
      </dsp:nvSpPr>
      <dsp:spPr>
        <a:xfrm>
          <a:off x="4812893" y="331613"/>
          <a:ext cx="1463126" cy="14631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BBD1C3-0E7F-4DFE-8DC6-F3AEB2B54DF7}">
      <dsp:nvSpPr>
        <dsp:cNvPr id="0" name=""/>
        <dsp:cNvSpPr/>
      </dsp:nvSpPr>
      <dsp:spPr>
        <a:xfrm>
          <a:off x="3918760" y="2180082"/>
          <a:ext cx="325139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endParaRPr lang="en-CA" sz="2000" kern="1200" dirty="0"/>
        </a:p>
      </dsp:txBody>
      <dsp:txXfrm>
        <a:off x="3918760" y="2180082"/>
        <a:ext cx="3251392" cy="720000"/>
      </dsp:txXfrm>
    </dsp:sp>
    <dsp:sp modelId="{F7B340F0-9EC3-47D0-97F1-636296581F37}">
      <dsp:nvSpPr>
        <dsp:cNvPr id="0" name=""/>
        <dsp:cNvSpPr/>
      </dsp:nvSpPr>
      <dsp:spPr>
        <a:xfrm>
          <a:off x="8633280" y="331613"/>
          <a:ext cx="1463126" cy="14631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127B0D-4349-462C-9C3B-4AA21E8594E1}">
      <dsp:nvSpPr>
        <dsp:cNvPr id="0" name=""/>
        <dsp:cNvSpPr/>
      </dsp:nvSpPr>
      <dsp:spPr>
        <a:xfrm>
          <a:off x="7739147" y="2180082"/>
          <a:ext cx="325139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endParaRPr lang="en-CA" sz="2000" kern="1200" dirty="0"/>
        </a:p>
      </dsp:txBody>
      <dsp:txXfrm>
        <a:off x="7739147" y="2180082"/>
        <a:ext cx="3251392"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DC8F8-4DC1-4BB3-9146-28B34D955012}">
      <dsp:nvSpPr>
        <dsp:cNvPr id="0" name=""/>
        <dsp:cNvSpPr/>
      </dsp:nvSpPr>
      <dsp:spPr>
        <a:xfrm>
          <a:off x="1628059" y="12515"/>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2792CD-CBCE-47E5-A51E-000A1090892F}">
      <dsp:nvSpPr>
        <dsp:cNvPr id="0" name=""/>
        <dsp:cNvSpPr/>
      </dsp:nvSpPr>
      <dsp:spPr>
        <a:xfrm>
          <a:off x="440059" y="2426695"/>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endParaRPr lang="en-US" sz="2000" kern="1200" dirty="0"/>
        </a:p>
      </dsp:txBody>
      <dsp:txXfrm>
        <a:off x="440059" y="2426695"/>
        <a:ext cx="4320000" cy="720000"/>
      </dsp:txXfrm>
    </dsp:sp>
    <dsp:sp modelId="{95743707-BC5E-4AC6-A0CD-4C7B0CD7DA0B}">
      <dsp:nvSpPr>
        <dsp:cNvPr id="0" name=""/>
        <dsp:cNvSpPr/>
      </dsp:nvSpPr>
      <dsp:spPr>
        <a:xfrm>
          <a:off x="6704059" y="12515"/>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BBD1C3-0E7F-4DFE-8DC6-F3AEB2B54DF7}">
      <dsp:nvSpPr>
        <dsp:cNvPr id="0" name=""/>
        <dsp:cNvSpPr/>
      </dsp:nvSpPr>
      <dsp:spPr>
        <a:xfrm>
          <a:off x="5516059" y="2426695"/>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endParaRPr lang="en-CA" sz="2000" kern="1200" dirty="0"/>
        </a:p>
      </dsp:txBody>
      <dsp:txXfrm>
        <a:off x="5516059" y="2426695"/>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F9414-41AF-4FA0-ABDC-05CC563428A3}" type="datetimeFigureOut">
              <a:rPr lang="en-CA" smtClean="0"/>
              <a:t>2021-06-30</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1A1AF-7551-4F03-96B0-91F4F706A20A}" type="slidenum">
              <a:rPr lang="en-CA" smtClean="0"/>
              <a:t>‹#›</a:t>
            </a:fld>
            <a:endParaRPr lang="en-CA" dirty="0"/>
          </a:p>
        </p:txBody>
      </p:sp>
    </p:spTree>
    <p:extLst>
      <p:ext uri="{BB962C8B-B14F-4D97-AF65-F5344CB8AC3E}">
        <p14:creationId xmlns:p14="http://schemas.microsoft.com/office/powerpoint/2010/main" val="414711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eg.bc.ca/dyl/Pages/1850-Douglas-Treaties.aspx"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leg.bc.ca/dyl/Pages/1859-Construction-of-Birdcages-Started.aspx"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W̱SÁNEĆ People are Salt Water People. The Sea was very important to our way of life. Traditionally the W̱SÁNEĆ People had homes throughout the San Juan Islands and on the east and north coasts of the Saanich Peninsula.</a:t>
            </a:r>
            <a:endParaRPr lang="en-CA" dirty="0"/>
          </a:p>
        </p:txBody>
      </p:sp>
      <p:sp>
        <p:nvSpPr>
          <p:cNvPr id="4" name="Slide Number Placeholder 3"/>
          <p:cNvSpPr>
            <a:spLocks noGrp="1"/>
          </p:cNvSpPr>
          <p:nvPr>
            <p:ph type="sldNum" sz="quarter" idx="5"/>
          </p:nvPr>
        </p:nvSpPr>
        <p:spPr/>
        <p:txBody>
          <a:bodyPr/>
          <a:lstStyle/>
          <a:p>
            <a:fld id="{CB21A1AF-7551-4F03-96B0-91F4F706A20A}" type="slidenum">
              <a:rPr lang="en-CA" smtClean="0"/>
              <a:t>2</a:t>
            </a:fld>
            <a:endParaRPr lang="en-CA" dirty="0"/>
          </a:p>
        </p:txBody>
      </p:sp>
    </p:spTree>
    <p:extLst>
      <p:ext uri="{BB962C8B-B14F-4D97-AF65-F5344CB8AC3E}">
        <p14:creationId xmlns:p14="http://schemas.microsoft.com/office/powerpoint/2010/main" val="1946872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you’re forgive the somewhat industrial metaphors, </a:t>
            </a:r>
          </a:p>
          <a:p>
            <a:endParaRPr lang="en-CA" dirty="0"/>
          </a:p>
          <a:p>
            <a:r>
              <a:rPr lang="en-CA" dirty="0"/>
              <a:t>I like to think of the components of CIHI’s Grouping Methodology in these terms… </a:t>
            </a:r>
          </a:p>
          <a:p>
            <a:endParaRPr lang="en-CA" dirty="0"/>
          </a:p>
          <a:p>
            <a:r>
              <a:rPr lang="en-CA" dirty="0"/>
              <a:t>Health conditions are like tags, each person can have more than one health condition tagged to them, or none at all, during a given time period</a:t>
            </a:r>
          </a:p>
          <a:p>
            <a:r>
              <a:rPr lang="en-CA" dirty="0"/>
              <a:t>Health profile groups are like boxes, because each person is ‘put’ in only one box. </a:t>
            </a:r>
          </a:p>
          <a:p>
            <a:r>
              <a:rPr lang="en-CA" dirty="0"/>
              <a:t>This can also be called a case-mix classification, for folks familiar with that term</a:t>
            </a:r>
          </a:p>
          <a:p>
            <a:endParaRPr lang="en-CA" dirty="0"/>
          </a:p>
          <a:p>
            <a:r>
              <a:rPr lang="en-CA" dirty="0"/>
              <a:t>The Health Profile group categories are like pallets, because it is a way of grouping boxes together into high-level clinical groups, even though the needs of the people in each box are quite different, the higher level grouping is important to be able to paint a high-level picture, or work with a manageable number of groups for analysis and graphical visualization</a:t>
            </a:r>
          </a:p>
        </p:txBody>
      </p:sp>
      <p:sp>
        <p:nvSpPr>
          <p:cNvPr id="4" name="Slide Number Placeholder 3"/>
          <p:cNvSpPr>
            <a:spLocks noGrp="1"/>
          </p:cNvSpPr>
          <p:nvPr>
            <p:ph type="sldNum" sz="quarter" idx="5"/>
          </p:nvPr>
        </p:nvSpPr>
        <p:spPr/>
        <p:txBody>
          <a:bodyPr/>
          <a:lstStyle/>
          <a:p>
            <a:fld id="{BE4055B3-3051-44CC-80C0-FD67E7103377}" type="slidenum">
              <a:rPr lang="en-CA" smtClean="0"/>
              <a:t>17</a:t>
            </a:fld>
            <a:endParaRPr lang="en-CA"/>
          </a:p>
        </p:txBody>
      </p:sp>
    </p:spTree>
    <p:extLst>
      <p:ext uri="{BB962C8B-B14F-4D97-AF65-F5344CB8AC3E}">
        <p14:creationId xmlns:p14="http://schemas.microsoft.com/office/powerpoint/2010/main" val="3973139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4055B3-3051-44CC-80C0-FD67E7103377}" type="slidenum">
              <a:rPr lang="en-CA" smtClean="0"/>
              <a:t>18</a:t>
            </a:fld>
            <a:endParaRPr lang="en-CA"/>
          </a:p>
        </p:txBody>
      </p:sp>
    </p:spTree>
    <p:extLst>
      <p:ext uri="{BB962C8B-B14F-4D97-AF65-F5344CB8AC3E}">
        <p14:creationId xmlns:p14="http://schemas.microsoft.com/office/powerpoint/2010/main" val="461752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4055B3-3051-44CC-80C0-FD67E7103377}" type="slidenum">
              <a:rPr lang="en-CA" smtClean="0"/>
              <a:t>19</a:t>
            </a:fld>
            <a:endParaRPr lang="en-CA"/>
          </a:p>
        </p:txBody>
      </p:sp>
    </p:spTree>
    <p:extLst>
      <p:ext uri="{BB962C8B-B14F-4D97-AF65-F5344CB8AC3E}">
        <p14:creationId xmlns:p14="http://schemas.microsoft.com/office/powerpoint/2010/main" val="2668158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Percentage of population with</a:t>
            </a:r>
            <a:r>
              <a:rPr lang="en-CA" baseline="0" dirty="0"/>
              <a:t> Asthma</a:t>
            </a:r>
          </a:p>
          <a:p>
            <a:r>
              <a:rPr lang="en-CA" baseline="0" dirty="0"/>
              <a:t>The range is between 0.3% and 3.3%.</a:t>
            </a:r>
          </a:p>
          <a:p>
            <a:r>
              <a:rPr lang="en-CA" baseline="0" dirty="0"/>
              <a:t>Possible explanations: </a:t>
            </a:r>
          </a:p>
          <a:p>
            <a:r>
              <a:rPr lang="en-CA" dirty="0"/>
              <a:t>Population density and age diversity</a:t>
            </a:r>
          </a:p>
          <a:p>
            <a:r>
              <a:rPr lang="en-CA" dirty="0"/>
              <a:t>Air quality</a:t>
            </a:r>
          </a:p>
        </p:txBody>
      </p:sp>
      <p:sp>
        <p:nvSpPr>
          <p:cNvPr id="4" name="Slide Number Placeholder 3"/>
          <p:cNvSpPr>
            <a:spLocks noGrp="1"/>
          </p:cNvSpPr>
          <p:nvPr>
            <p:ph type="sldNum" sz="quarter" idx="10"/>
          </p:nvPr>
        </p:nvSpPr>
        <p:spPr/>
        <p:txBody>
          <a:bodyPr/>
          <a:lstStyle/>
          <a:p>
            <a:fld id="{C58C1318-AAC4-4FFB-9ACF-750E9DEF372F}" type="slidenum">
              <a:rPr lang="en-CA" smtClean="0"/>
              <a:t>20</a:t>
            </a:fld>
            <a:endParaRPr lang="en-CA"/>
          </a:p>
        </p:txBody>
      </p:sp>
    </p:spTree>
    <p:extLst>
      <p:ext uri="{BB962C8B-B14F-4D97-AF65-F5344CB8AC3E}">
        <p14:creationId xmlns:p14="http://schemas.microsoft.com/office/powerpoint/2010/main" val="57256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B21A1AF-7551-4F03-96B0-91F4F706A20A}" type="slidenum">
              <a:rPr lang="en-CA" smtClean="0"/>
              <a:t>22</a:t>
            </a:fld>
            <a:endParaRPr lang="en-CA" dirty="0"/>
          </a:p>
        </p:txBody>
      </p:sp>
    </p:spTree>
    <p:extLst>
      <p:ext uri="{BB962C8B-B14F-4D97-AF65-F5344CB8AC3E}">
        <p14:creationId xmlns:p14="http://schemas.microsoft.com/office/powerpoint/2010/main" val="3882481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B21A1AF-7551-4F03-96B0-91F4F706A20A}" type="slidenum">
              <a:rPr lang="en-CA" smtClean="0"/>
              <a:t>24</a:t>
            </a:fld>
            <a:endParaRPr lang="en-CA" dirty="0"/>
          </a:p>
        </p:txBody>
      </p:sp>
    </p:spTree>
    <p:extLst>
      <p:ext uri="{BB962C8B-B14F-4D97-AF65-F5344CB8AC3E}">
        <p14:creationId xmlns:p14="http://schemas.microsoft.com/office/powerpoint/2010/main" val="1960481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en-US" dirty="0"/>
              <a:t>Some examples:</a:t>
            </a:r>
          </a:p>
          <a:p>
            <a:r>
              <a:rPr lang="en-CA" altLang="en-US" dirty="0"/>
              <a:t>Major acute: stroke without paralytic syndrome</a:t>
            </a:r>
          </a:p>
          <a:p>
            <a:r>
              <a:rPr lang="en-CA" altLang="en-US" dirty="0"/>
              <a:t>Major chronic: stroke with paralytic syndrome</a:t>
            </a:r>
          </a:p>
          <a:p>
            <a:r>
              <a:rPr lang="en-CA" altLang="en-US" dirty="0"/>
              <a:t>Moderate acute: Appendicitis</a:t>
            </a:r>
          </a:p>
          <a:p>
            <a:r>
              <a:rPr lang="en-CA" altLang="en-US" dirty="0"/>
              <a:t>Moderate chronic: epilepsy</a:t>
            </a:r>
          </a:p>
          <a:p>
            <a:r>
              <a:rPr lang="en-CA" altLang="en-US" dirty="0"/>
              <a:t>Minor acute: cold</a:t>
            </a:r>
          </a:p>
          <a:p>
            <a:r>
              <a:rPr lang="en-CA" altLang="en-US" dirty="0"/>
              <a:t>Minor chronic: asthma</a:t>
            </a:r>
          </a:p>
          <a:p>
            <a:r>
              <a:rPr lang="en-CA" altLang="en-US" dirty="0"/>
              <a:t>Major cancer: brain cancer, lung cancer</a:t>
            </a:r>
          </a:p>
          <a:p>
            <a:r>
              <a:rPr lang="en-CA" altLang="en-US" dirty="0"/>
              <a:t>Minor cancer: skin cancer, breast cancer, prostate cancer</a:t>
            </a:r>
          </a:p>
          <a:p>
            <a:endParaRPr lang="en-CA" dirty="0"/>
          </a:p>
        </p:txBody>
      </p:sp>
      <p:sp>
        <p:nvSpPr>
          <p:cNvPr id="4" name="Slide Number Placeholder 3"/>
          <p:cNvSpPr>
            <a:spLocks noGrp="1"/>
          </p:cNvSpPr>
          <p:nvPr>
            <p:ph type="sldNum" sz="quarter" idx="10"/>
          </p:nvPr>
        </p:nvSpPr>
        <p:spPr/>
        <p:txBody>
          <a:bodyPr/>
          <a:lstStyle/>
          <a:p>
            <a:fld id="{C58C1318-AAC4-4FFB-9ACF-750E9DEF372F}" type="slidenum">
              <a:rPr lang="en-CA" smtClean="0"/>
              <a:t>25</a:t>
            </a:fld>
            <a:endParaRPr lang="en-CA"/>
          </a:p>
        </p:txBody>
      </p:sp>
    </p:spTree>
    <p:extLst>
      <p:ext uri="{BB962C8B-B14F-4D97-AF65-F5344CB8AC3E}">
        <p14:creationId xmlns:p14="http://schemas.microsoft.com/office/powerpoint/2010/main" val="4139384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B21A1AF-7551-4F03-96B0-91F4F706A20A}" type="slidenum">
              <a:rPr lang="en-CA" smtClean="0"/>
              <a:t>26</a:t>
            </a:fld>
            <a:endParaRPr lang="en-CA" dirty="0"/>
          </a:p>
        </p:txBody>
      </p:sp>
    </p:spTree>
    <p:extLst>
      <p:ext uri="{BB962C8B-B14F-4D97-AF65-F5344CB8AC3E}">
        <p14:creationId xmlns:p14="http://schemas.microsoft.com/office/powerpoint/2010/main" val="2776410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B21A1AF-7551-4F03-96B0-91F4F706A20A}" type="slidenum">
              <a:rPr lang="en-CA" smtClean="0"/>
              <a:t>28</a:t>
            </a:fld>
            <a:endParaRPr lang="en-CA"/>
          </a:p>
        </p:txBody>
      </p:sp>
    </p:spTree>
    <p:extLst>
      <p:ext uri="{BB962C8B-B14F-4D97-AF65-F5344CB8AC3E}">
        <p14:creationId xmlns:p14="http://schemas.microsoft.com/office/powerpoint/2010/main" val="214888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B21A1AF-7551-4F03-96B0-91F4F706A20A}" type="slidenum">
              <a:rPr lang="en-CA" smtClean="0"/>
              <a:t>30</a:t>
            </a:fld>
            <a:endParaRPr lang="en-CA" dirty="0"/>
          </a:p>
        </p:txBody>
      </p:sp>
    </p:spTree>
    <p:extLst>
      <p:ext uri="{BB962C8B-B14F-4D97-AF65-F5344CB8AC3E}">
        <p14:creationId xmlns:p14="http://schemas.microsoft.com/office/powerpoint/2010/main" val="2546822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2007 - The </a:t>
            </a:r>
            <a:r>
              <a:rPr lang="en-US" sz="1200" b="0" i="0" kern="1200" dirty="0" err="1">
                <a:solidFill>
                  <a:schemeClr val="tx1"/>
                </a:solidFill>
                <a:effectLst/>
                <a:latin typeface="+mn-lt"/>
                <a:ea typeface="+mn-ea"/>
                <a:cs typeface="+mn-cs"/>
              </a:rPr>
              <a:t>Songhees</a:t>
            </a:r>
            <a:r>
              <a:rPr lang="en-US" sz="1200" b="0" i="0" kern="1200" dirty="0">
                <a:solidFill>
                  <a:schemeClr val="tx1"/>
                </a:solidFill>
                <a:effectLst/>
                <a:latin typeface="+mn-lt"/>
                <a:ea typeface="+mn-ea"/>
                <a:cs typeface="+mn-cs"/>
              </a:rPr>
              <a:t> and Esquimalt Land Settlement</a:t>
            </a:r>
          </a:p>
          <a:p>
            <a:r>
              <a:rPr lang="en-US" sz="1200" b="0" i="0" kern="1200" dirty="0">
                <a:solidFill>
                  <a:schemeClr val="tx1"/>
                </a:solidFill>
                <a:effectLst/>
                <a:latin typeface="+mn-lt"/>
                <a:ea typeface="+mn-ea"/>
                <a:cs typeface="+mn-cs"/>
              </a:rPr>
              <a:t>​​​​​​In 2001, the Esquimalt and </a:t>
            </a:r>
            <a:r>
              <a:rPr lang="en-US" sz="1200" b="0" i="0" kern="1200" dirty="0" err="1">
                <a:solidFill>
                  <a:schemeClr val="tx1"/>
                </a:solidFill>
                <a:effectLst/>
                <a:latin typeface="+mn-lt"/>
                <a:ea typeface="+mn-ea"/>
                <a:cs typeface="+mn-cs"/>
              </a:rPr>
              <a:t>Songhees</a:t>
            </a:r>
            <a:r>
              <a:rPr lang="en-US" sz="1200" b="0" i="0" kern="1200" dirty="0">
                <a:solidFill>
                  <a:schemeClr val="tx1"/>
                </a:solidFill>
                <a:effectLst/>
                <a:latin typeface="+mn-lt"/>
                <a:ea typeface="+mn-ea"/>
                <a:cs typeface="+mn-cs"/>
              </a:rPr>
              <a:t> ​Nations filed a lawsuit against Canada and British Columbia that alleged both governments had disregarded reserve land originally set aside during the </a:t>
            </a:r>
            <a:r>
              <a:rPr lang="en-US" sz="1200" b="1" i="0" u="none" strike="noStrike" kern="1200" dirty="0">
                <a:solidFill>
                  <a:schemeClr val="tx1"/>
                </a:solidFill>
                <a:effectLst/>
                <a:latin typeface="+mn-lt"/>
                <a:ea typeface="+mn-ea"/>
                <a:cs typeface="+mn-cs"/>
                <a:hlinkClick r:id="rId3"/>
              </a:rPr>
              <a:t>Douglas Treaties​</a:t>
            </a:r>
            <a:r>
              <a:rPr lang="en-US" sz="1200" b="0" i="0" kern="1200" dirty="0">
                <a:solidFill>
                  <a:schemeClr val="tx1"/>
                </a:solidFill>
                <a:effectLst/>
                <a:latin typeface="+mn-lt"/>
                <a:ea typeface="+mn-ea"/>
                <a:cs typeface="+mn-cs"/>
              </a:rPr>
              <a:t> in the 1850s. The lawsuit claimed that James Douglas, then Governor of the Colony of Vancouver Island, unlawfully took back a portion of the reserve land he had previously designated and used it to develop the </a:t>
            </a:r>
            <a:r>
              <a:rPr lang="en-US" sz="1200" b="1" i="0" u="none" strike="noStrike" kern="1200" dirty="0">
                <a:solidFill>
                  <a:schemeClr val="tx1"/>
                </a:solidFill>
                <a:effectLst/>
                <a:latin typeface="+mn-lt"/>
                <a:ea typeface="+mn-ea"/>
                <a:cs typeface="+mn-cs"/>
                <a:hlinkClick r:id="rId4"/>
              </a:rPr>
              <a:t>Colonial Administration Buildings</a:t>
            </a:r>
            <a:r>
              <a:rPr lang="en-US" sz="1200" b="0" i="0" kern="1200" dirty="0">
                <a:solidFill>
                  <a:schemeClr val="tx1"/>
                </a:solidFill>
                <a:effectLst/>
                <a:latin typeface="+mn-lt"/>
                <a:ea typeface="+mn-ea"/>
                <a:cs typeface="+mn-cs"/>
              </a:rPr>
              <a:t> ​(now the Parliament Buildings).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 2007, an agreement was reached between the Esquimalt and </a:t>
            </a:r>
            <a:r>
              <a:rPr lang="en-US" sz="1200" b="0" i="0" kern="1200" dirty="0" err="1">
                <a:solidFill>
                  <a:schemeClr val="tx1"/>
                </a:solidFill>
                <a:effectLst/>
                <a:latin typeface="+mn-lt"/>
                <a:ea typeface="+mn-ea"/>
                <a:cs typeface="+mn-cs"/>
              </a:rPr>
              <a:t>Songhees</a:t>
            </a:r>
            <a:r>
              <a:rPr lang="en-US" sz="1200" b="0" i="0" kern="1200" dirty="0">
                <a:solidFill>
                  <a:schemeClr val="tx1"/>
                </a:solidFill>
                <a:effectLst/>
                <a:latin typeface="+mn-lt"/>
                <a:ea typeface="+mn-ea"/>
                <a:cs typeface="+mn-cs"/>
              </a:rPr>
              <a:t> Nations and the Canadian and B.C. governments to settle the land claims outside of the court system. All parties agreed that the Canadian and B.C. governments would transfer $31.5 million to the two nations for purchasing land elsewhere, compensating the Esquimalt and </a:t>
            </a:r>
            <a:r>
              <a:rPr lang="en-US" sz="1200" b="0" i="0" kern="1200" dirty="0" err="1">
                <a:solidFill>
                  <a:schemeClr val="tx1"/>
                </a:solidFill>
                <a:effectLst/>
                <a:latin typeface="+mn-lt"/>
                <a:ea typeface="+mn-ea"/>
                <a:cs typeface="+mn-cs"/>
              </a:rPr>
              <a:t>Songhees</a:t>
            </a:r>
            <a:r>
              <a:rPr lang="en-US" sz="1200" b="0" i="0" kern="1200" dirty="0">
                <a:solidFill>
                  <a:schemeClr val="tx1"/>
                </a:solidFill>
                <a:effectLst/>
                <a:latin typeface="+mn-lt"/>
                <a:ea typeface="+mn-ea"/>
                <a:cs typeface="+mn-cs"/>
              </a:rPr>
              <a:t> Nations for what was argued to be an infringement on their historical treaty rights.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21A1AF-7551-4F03-96B0-91F4F706A20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529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B21A1AF-7551-4F03-96B0-91F4F706A20A}" type="slidenum">
              <a:rPr lang="en-CA" smtClean="0"/>
              <a:t>34</a:t>
            </a:fld>
            <a:endParaRPr lang="en-CA" dirty="0"/>
          </a:p>
        </p:txBody>
      </p:sp>
    </p:spTree>
    <p:extLst>
      <p:ext uri="{BB962C8B-B14F-4D97-AF65-F5344CB8AC3E}">
        <p14:creationId xmlns:p14="http://schemas.microsoft.com/office/powerpoint/2010/main" val="880935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B21A1AF-7551-4F03-96B0-91F4F706A20A}" type="slidenum">
              <a:rPr lang="en-CA" smtClean="0"/>
              <a:t>44</a:t>
            </a:fld>
            <a:endParaRPr lang="en-CA" dirty="0"/>
          </a:p>
        </p:txBody>
      </p:sp>
    </p:spTree>
    <p:extLst>
      <p:ext uri="{BB962C8B-B14F-4D97-AF65-F5344CB8AC3E}">
        <p14:creationId xmlns:p14="http://schemas.microsoft.com/office/powerpoint/2010/main" val="3158551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B21A1AF-7551-4F03-96B0-91F4F706A20A}" type="slidenum">
              <a:rPr lang="en-CA" smtClean="0"/>
              <a:t>46</a:t>
            </a:fld>
            <a:endParaRPr lang="en-CA" dirty="0"/>
          </a:p>
        </p:txBody>
      </p:sp>
    </p:spTree>
    <p:extLst>
      <p:ext uri="{BB962C8B-B14F-4D97-AF65-F5344CB8AC3E}">
        <p14:creationId xmlns:p14="http://schemas.microsoft.com/office/powerpoint/2010/main" val="4134072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B21A1AF-7551-4F03-96B0-91F4F706A20A}" type="slidenum">
              <a:rPr lang="en-CA" smtClean="0"/>
              <a:t>47</a:t>
            </a:fld>
            <a:endParaRPr lang="en-CA" dirty="0"/>
          </a:p>
        </p:txBody>
      </p:sp>
    </p:spTree>
    <p:extLst>
      <p:ext uri="{BB962C8B-B14F-4D97-AF65-F5344CB8AC3E}">
        <p14:creationId xmlns:p14="http://schemas.microsoft.com/office/powerpoint/2010/main" val="1431310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8C1318-AAC4-4FFB-9ACF-750E9DEF372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0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8C1318-AAC4-4FFB-9ACF-750E9DEF372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075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answer this question, I want to back up and ask another question, why do we categorize people and patients&gt;?</a:t>
            </a:r>
          </a:p>
        </p:txBody>
      </p:sp>
      <p:sp>
        <p:nvSpPr>
          <p:cNvPr id="4" name="Slide Number Placeholder 3"/>
          <p:cNvSpPr>
            <a:spLocks noGrp="1"/>
          </p:cNvSpPr>
          <p:nvPr>
            <p:ph type="sldNum" sz="quarter" idx="5"/>
          </p:nvPr>
        </p:nvSpPr>
        <p:spPr/>
        <p:txBody>
          <a:bodyPr/>
          <a:lstStyle/>
          <a:p>
            <a:fld id="{BE4055B3-3051-44CC-80C0-FD67E7103377}" type="slidenum">
              <a:rPr lang="en-CA" smtClean="0"/>
              <a:t>6</a:t>
            </a:fld>
            <a:endParaRPr lang="en-CA"/>
          </a:p>
        </p:txBody>
      </p:sp>
    </p:spTree>
    <p:extLst>
      <p:ext uri="{BB962C8B-B14F-4D97-AF65-F5344CB8AC3E}">
        <p14:creationId xmlns:p14="http://schemas.microsoft.com/office/powerpoint/2010/main" val="3787912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can’t design a system for each individual, but rather need to understand population needs in the aggregate</a:t>
            </a:r>
          </a:p>
        </p:txBody>
      </p:sp>
      <p:sp>
        <p:nvSpPr>
          <p:cNvPr id="4" name="Slide Number Placeholder 3"/>
          <p:cNvSpPr>
            <a:spLocks noGrp="1"/>
          </p:cNvSpPr>
          <p:nvPr>
            <p:ph type="sldNum" sz="quarter" idx="5"/>
          </p:nvPr>
        </p:nvSpPr>
        <p:spPr/>
        <p:txBody>
          <a:bodyPr/>
          <a:lstStyle/>
          <a:p>
            <a:fld id="{BE4055B3-3051-44CC-80C0-FD67E7103377}" type="slidenum">
              <a:rPr lang="en-CA" smtClean="0"/>
              <a:t>7</a:t>
            </a:fld>
            <a:endParaRPr lang="en-CA"/>
          </a:p>
        </p:txBody>
      </p:sp>
    </p:spTree>
    <p:extLst>
      <p:ext uri="{BB962C8B-B14F-4D97-AF65-F5344CB8AC3E}">
        <p14:creationId xmlns:p14="http://schemas.microsoft.com/office/powerpoint/2010/main" val="121581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21A1AF-7551-4F03-96B0-91F4F706A20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063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8C1318-AAC4-4FFB-9ACF-750E9DEF372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3965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58C1318-AAC4-4FFB-9ACF-750E9DEF372F}" type="slidenum">
              <a:rPr lang="en-CA" smtClean="0"/>
              <a:t>16</a:t>
            </a:fld>
            <a:endParaRPr lang="en-CA"/>
          </a:p>
        </p:txBody>
      </p:sp>
    </p:spTree>
    <p:extLst>
      <p:ext uri="{BB962C8B-B14F-4D97-AF65-F5344CB8AC3E}">
        <p14:creationId xmlns:p14="http://schemas.microsoft.com/office/powerpoint/2010/main" val="1293506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609600" y="1412776"/>
            <a:ext cx="10972800" cy="5184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Slide Number Placeholder 4">
            <a:extLst>
              <a:ext uri="{FF2B5EF4-FFF2-40B4-BE49-F238E27FC236}">
                <a16:creationId xmlns:a16="http://schemas.microsoft.com/office/drawing/2014/main" id="{5182CBBA-0E3A-4F69-BE8E-CE1D1154F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0BBCC-5065-4A36-818C-AAE84D4248A3}" type="slidenum">
              <a:rPr lang="en-CA" smtClean="0"/>
              <a:t>‹#›</a:t>
            </a:fld>
            <a:endParaRPr lang="en-CA" dirty="0"/>
          </a:p>
        </p:txBody>
      </p:sp>
    </p:spTree>
    <p:extLst>
      <p:ext uri="{BB962C8B-B14F-4D97-AF65-F5344CB8AC3E}">
        <p14:creationId xmlns:p14="http://schemas.microsoft.com/office/powerpoint/2010/main" val="1552520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Left 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403" y="644692"/>
            <a:ext cx="10363200" cy="1470025"/>
          </a:xfrm>
        </p:spPr>
        <p:txBody>
          <a:bodyPr/>
          <a:lstStyle>
            <a:lvl1pPr algn="l">
              <a:defRPr/>
            </a:lvl1pPr>
          </a:lstStyle>
          <a:p>
            <a:r>
              <a:rPr lang="en-US" dirty="0"/>
              <a:t>Click to edit Master title style</a:t>
            </a:r>
            <a:endParaRPr lang="en-CA" dirty="0"/>
          </a:p>
        </p:txBody>
      </p:sp>
      <p:sp>
        <p:nvSpPr>
          <p:cNvPr id="3" name="Subtitle 2"/>
          <p:cNvSpPr>
            <a:spLocks noGrp="1"/>
          </p:cNvSpPr>
          <p:nvPr>
            <p:ph type="subTitle" idx="1"/>
          </p:nvPr>
        </p:nvSpPr>
        <p:spPr>
          <a:xfrm>
            <a:off x="719403" y="2276872"/>
            <a:ext cx="8534400" cy="1752600"/>
          </a:xfrm>
        </p:spPr>
        <p:txBody>
          <a:bodyPr/>
          <a:lstStyle>
            <a:lvl1pPr marL="0" indent="0" algn="l">
              <a:buNone/>
              <a:defRPr>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CA" dirty="0"/>
          </a:p>
        </p:txBody>
      </p:sp>
    </p:spTree>
    <p:extLst>
      <p:ext uri="{BB962C8B-B14F-4D97-AF65-F5344CB8AC3E}">
        <p14:creationId xmlns:p14="http://schemas.microsoft.com/office/powerpoint/2010/main" val="1996073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Left 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403" y="644692"/>
            <a:ext cx="10363200" cy="1470025"/>
          </a:xfrm>
        </p:spPr>
        <p:txBody>
          <a:bodyPr/>
          <a:lstStyle>
            <a:lvl1pPr algn="l">
              <a:defRPr>
                <a:solidFill>
                  <a:schemeClr val="bg1"/>
                </a:solidFill>
              </a:defRPr>
            </a:lvl1pPr>
          </a:lstStyle>
          <a:p>
            <a:r>
              <a:rPr lang="en-US" dirty="0"/>
              <a:t>Click to edit Master title style</a:t>
            </a:r>
            <a:endParaRPr lang="en-CA" dirty="0"/>
          </a:p>
        </p:txBody>
      </p:sp>
      <p:sp>
        <p:nvSpPr>
          <p:cNvPr id="3" name="Subtitle 2"/>
          <p:cNvSpPr>
            <a:spLocks noGrp="1"/>
          </p:cNvSpPr>
          <p:nvPr>
            <p:ph type="subTitle" idx="1"/>
          </p:nvPr>
        </p:nvSpPr>
        <p:spPr>
          <a:xfrm>
            <a:off x="719403" y="2276872"/>
            <a:ext cx="8534400" cy="1752600"/>
          </a:xfrm>
        </p:spPr>
        <p:txBody>
          <a:bodyPr/>
          <a:lstStyle>
            <a:lvl1pPr marL="0" indent="0" algn="l">
              <a:buNone/>
              <a:defRPr>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CA" dirty="0"/>
          </a:p>
        </p:txBody>
      </p:sp>
    </p:spTree>
    <p:extLst>
      <p:ext uri="{BB962C8B-B14F-4D97-AF65-F5344CB8AC3E}">
        <p14:creationId xmlns:p14="http://schemas.microsoft.com/office/powerpoint/2010/main" val="223113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3" name="Content Placeholder 2"/>
          <p:cNvSpPr>
            <a:spLocks noGrp="1"/>
          </p:cNvSpPr>
          <p:nvPr>
            <p:ph sz="half" idx="1"/>
          </p:nvPr>
        </p:nvSpPr>
        <p:spPr>
          <a:xfrm>
            <a:off x="609600" y="1412776"/>
            <a:ext cx="5384800" cy="5184576"/>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6197600" y="1412776"/>
            <a:ext cx="5384800" cy="5184576"/>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Slide Number Placeholder 4">
            <a:extLst>
              <a:ext uri="{FF2B5EF4-FFF2-40B4-BE49-F238E27FC236}">
                <a16:creationId xmlns:a16="http://schemas.microsoft.com/office/drawing/2014/main" id="{F56651F4-0499-4941-8D93-E84CDCD470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0BBCC-5065-4A36-818C-AAE84D4248A3}" type="slidenum">
              <a:rPr lang="en-CA" smtClean="0"/>
              <a:t>‹#›</a:t>
            </a:fld>
            <a:endParaRPr lang="en-CA"/>
          </a:p>
        </p:txBody>
      </p:sp>
    </p:spTree>
    <p:extLst>
      <p:ext uri="{BB962C8B-B14F-4D97-AF65-F5344CB8AC3E}">
        <p14:creationId xmlns:p14="http://schemas.microsoft.com/office/powerpoint/2010/main" val="2487829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412776"/>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80862"/>
            <a:ext cx="5386917" cy="451250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412776"/>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180862"/>
            <a:ext cx="5389033" cy="451250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4">
            <a:extLst>
              <a:ext uri="{FF2B5EF4-FFF2-40B4-BE49-F238E27FC236}">
                <a16:creationId xmlns:a16="http://schemas.microsoft.com/office/drawing/2014/main" id="{3E20A625-DB1B-4362-AF77-A6E8ACFA7FBC}"/>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0BBCC-5065-4A36-818C-AAE84D4248A3}" type="slidenum">
              <a:rPr lang="en-CA" smtClean="0"/>
              <a:t>‹#›</a:t>
            </a:fld>
            <a:endParaRPr lang="en-CA"/>
          </a:p>
        </p:txBody>
      </p:sp>
    </p:spTree>
    <p:extLst>
      <p:ext uri="{BB962C8B-B14F-4D97-AF65-F5344CB8AC3E}">
        <p14:creationId xmlns:p14="http://schemas.microsoft.com/office/powerpoint/2010/main" val="277606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8628"/>
            <a:ext cx="8558741" cy="1162049"/>
          </a:xfrm>
        </p:spPr>
        <p:txBody>
          <a:bodyPr anchor="ctr">
            <a:noAutofit/>
          </a:bodyPr>
          <a:lstStyle>
            <a:lvl1pPr algn="l">
              <a:defRPr sz="4800" b="0">
                <a:solidFill>
                  <a:schemeClr val="bg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766733" y="1521190"/>
            <a:ext cx="6815667" cy="517217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508787"/>
            <a:ext cx="4011084" cy="5184575"/>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Slide Number Placeholder 4">
            <a:extLst>
              <a:ext uri="{FF2B5EF4-FFF2-40B4-BE49-F238E27FC236}">
                <a16:creationId xmlns:a16="http://schemas.microsoft.com/office/drawing/2014/main" id="{F0D4AA2B-4DC7-4888-848A-AD92EC25A4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0BBCC-5065-4A36-818C-AAE84D4248A3}" type="slidenum">
              <a:rPr lang="en-CA" smtClean="0"/>
              <a:t>‹#›</a:t>
            </a:fld>
            <a:endParaRPr lang="en-CA"/>
          </a:p>
        </p:txBody>
      </p:sp>
    </p:spTree>
    <p:extLst>
      <p:ext uri="{BB962C8B-B14F-4D97-AF65-F5344CB8AC3E}">
        <p14:creationId xmlns:p14="http://schemas.microsoft.com/office/powerpoint/2010/main" val="124685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742053"/>
            <a:ext cx="7315200" cy="567267"/>
          </a:xfrm>
        </p:spPr>
        <p:txBody>
          <a:bodyPr anchor="b"/>
          <a:lstStyle>
            <a:lvl1pPr algn="l">
              <a:defRPr sz="2667" b="1">
                <a:solidFill>
                  <a:schemeClr val="tx1"/>
                </a:solidFill>
              </a:defRPr>
            </a:lvl1pPr>
          </a:lstStyle>
          <a:p>
            <a:r>
              <a:rPr lang="en-US" dirty="0"/>
              <a:t>Click to edit Master title style</a:t>
            </a:r>
            <a:endParaRPr lang="en-CA" dirty="0"/>
          </a:p>
        </p:txBody>
      </p:sp>
      <p:sp>
        <p:nvSpPr>
          <p:cNvPr id="3" name="Picture Placeholder 2"/>
          <p:cNvSpPr>
            <a:spLocks noGrp="1"/>
          </p:cNvSpPr>
          <p:nvPr>
            <p:ph type="pic" idx="1"/>
          </p:nvPr>
        </p:nvSpPr>
        <p:spPr>
          <a:xfrm>
            <a:off x="2389717" y="1555287"/>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CA" dirty="0"/>
          </a:p>
        </p:txBody>
      </p:sp>
      <p:sp>
        <p:nvSpPr>
          <p:cNvPr id="4" name="Title 1"/>
          <p:cNvSpPr txBox="1">
            <a:spLocks/>
          </p:cNvSpPr>
          <p:nvPr userDrawn="1"/>
        </p:nvSpPr>
        <p:spPr>
          <a:xfrm>
            <a:off x="609600" y="77755"/>
            <a:ext cx="10972800" cy="1143000"/>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4800" dirty="0"/>
              <a:t>Click to edit Master title style</a:t>
            </a:r>
            <a:endParaRPr lang="en-CA" sz="4800" dirty="0"/>
          </a:p>
        </p:txBody>
      </p:sp>
      <p:sp>
        <p:nvSpPr>
          <p:cNvPr id="5" name="Slide Number Placeholder 4">
            <a:extLst>
              <a:ext uri="{FF2B5EF4-FFF2-40B4-BE49-F238E27FC236}">
                <a16:creationId xmlns:a16="http://schemas.microsoft.com/office/drawing/2014/main" id="{E46D4F8B-25D6-42F8-BF81-97BB50207E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0BBCC-5065-4A36-818C-AAE84D4248A3}" type="slidenum">
              <a:rPr lang="en-CA" smtClean="0"/>
              <a:t>‹#›</a:t>
            </a:fld>
            <a:endParaRPr lang="en-CA"/>
          </a:p>
        </p:txBody>
      </p:sp>
    </p:spTree>
    <p:extLst>
      <p:ext uri="{BB962C8B-B14F-4D97-AF65-F5344CB8AC3E}">
        <p14:creationId xmlns:p14="http://schemas.microsoft.com/office/powerpoint/2010/main" val="154995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CA"/>
          </a:p>
        </p:txBody>
      </p:sp>
      <p:sp>
        <p:nvSpPr>
          <p:cNvPr id="4" name="Rectangle 6"/>
          <p:cNvSpPr>
            <a:spLocks noGrp="1" noChangeArrowheads="1"/>
          </p:cNvSpPr>
          <p:nvPr>
            <p:ph type="sldNum" sz="quarter" idx="10"/>
          </p:nvPr>
        </p:nvSpPr>
        <p:spPr>
          <a:xfrm>
            <a:off x="8737600" y="6243639"/>
            <a:ext cx="2844800" cy="239256"/>
          </a:xfrm>
          <a:ln/>
        </p:spPr>
        <p:txBody>
          <a:bodyPr/>
          <a:lstStyle>
            <a:lvl1pPr>
              <a:defRPr/>
            </a:lvl1pPr>
          </a:lstStyle>
          <a:p>
            <a:pPr>
              <a:defRPr/>
            </a:pPr>
            <a:fld id="{3A89E2E3-6FCF-4D18-BE08-B030069C105F}" type="slidenum">
              <a:rPr lang="en-CA" altLang="en-US">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1076139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5"/>
            <a:ext cx="10972800" cy="493712"/>
          </a:xfrm>
        </p:spPr>
        <p:txBody>
          <a:bodyPr/>
          <a:lstStyle/>
          <a:p>
            <a:r>
              <a:rPr lang="en-US"/>
              <a:t>Click to edit Master title style</a:t>
            </a:r>
            <a:endParaRPr lang="en-CA"/>
          </a:p>
        </p:txBody>
      </p:sp>
      <p:sp>
        <p:nvSpPr>
          <p:cNvPr id="3" name="Chart Placeholder 2"/>
          <p:cNvSpPr>
            <a:spLocks noGrp="1"/>
          </p:cNvSpPr>
          <p:nvPr>
            <p:ph type="chart" idx="1"/>
          </p:nvPr>
        </p:nvSpPr>
        <p:spPr>
          <a:xfrm>
            <a:off x="609600" y="857252"/>
            <a:ext cx="10972800" cy="5273675"/>
          </a:xfrm>
        </p:spPr>
        <p:txBody>
          <a:bodyPr/>
          <a:lstStyle/>
          <a:p>
            <a:pPr lvl="0"/>
            <a:endParaRPr lang="en-CA" noProof="0" dirty="0"/>
          </a:p>
        </p:txBody>
      </p:sp>
      <p:sp>
        <p:nvSpPr>
          <p:cNvPr id="4" name="Rectangle 6"/>
          <p:cNvSpPr>
            <a:spLocks noGrp="1" noChangeArrowheads="1"/>
          </p:cNvSpPr>
          <p:nvPr>
            <p:ph type="sldNum" sz="quarter"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896CDA1-B17E-46BA-B3B0-11C589A36DF5}" type="slidenum">
              <a:rPr kumimoji="0" lang="en-CA" altLang="en-US" sz="1800" b="0" i="0" u="none" strike="noStrike" kern="1200" cap="none" spc="0" normalizeH="0" baseline="0" noProof="0">
                <a:ln>
                  <a:noFill/>
                </a:ln>
                <a:solidFill>
                  <a:srgbClr val="000000"/>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CA" alt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021479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Centre V1">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44692"/>
            <a:ext cx="10363200" cy="1470025"/>
          </a:xfrm>
        </p:spPr>
        <p:txBody>
          <a:bodyPr/>
          <a:lstStyle>
            <a:lvl1pPr algn="ctr">
              <a:defRPr/>
            </a:lvl1pPr>
          </a:lstStyle>
          <a:p>
            <a:r>
              <a:rPr lang="en-US" dirty="0"/>
              <a:t>Click to edit Master title style</a:t>
            </a:r>
            <a:endParaRPr lang="en-CA" dirty="0"/>
          </a:p>
        </p:txBody>
      </p:sp>
      <p:sp>
        <p:nvSpPr>
          <p:cNvPr id="3" name="Subtitle 2"/>
          <p:cNvSpPr>
            <a:spLocks noGrp="1"/>
          </p:cNvSpPr>
          <p:nvPr>
            <p:ph type="subTitle" idx="1"/>
          </p:nvPr>
        </p:nvSpPr>
        <p:spPr>
          <a:xfrm>
            <a:off x="1828800" y="2276872"/>
            <a:ext cx="8534400" cy="1752600"/>
          </a:xfrm>
        </p:spPr>
        <p:txBody>
          <a:bodyPr/>
          <a:lstStyle>
            <a:lvl1pPr marL="0" indent="0" algn="ctr">
              <a:buNone/>
              <a:defRPr>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CA" dirty="0"/>
          </a:p>
        </p:txBody>
      </p:sp>
    </p:spTree>
    <p:extLst>
      <p:ext uri="{BB962C8B-B14F-4D97-AF65-F5344CB8AC3E}">
        <p14:creationId xmlns:p14="http://schemas.microsoft.com/office/powerpoint/2010/main" val="27778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Centre 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44692"/>
            <a:ext cx="10363200" cy="1470025"/>
          </a:xfrm>
        </p:spPr>
        <p:txBody>
          <a:bodyPr/>
          <a:lstStyle>
            <a:lvl1pPr algn="ctr">
              <a:defRPr>
                <a:solidFill>
                  <a:schemeClr val="bg1"/>
                </a:solidFill>
              </a:defRPr>
            </a:lvl1pPr>
          </a:lstStyle>
          <a:p>
            <a:r>
              <a:rPr lang="en-US" dirty="0"/>
              <a:t>Click to edit Master title style</a:t>
            </a:r>
            <a:endParaRPr lang="en-CA" dirty="0"/>
          </a:p>
        </p:txBody>
      </p:sp>
      <p:sp>
        <p:nvSpPr>
          <p:cNvPr id="3" name="Subtitle 2"/>
          <p:cNvSpPr>
            <a:spLocks noGrp="1"/>
          </p:cNvSpPr>
          <p:nvPr>
            <p:ph type="subTitle" idx="1"/>
          </p:nvPr>
        </p:nvSpPr>
        <p:spPr>
          <a:xfrm>
            <a:off x="1828800" y="2276872"/>
            <a:ext cx="8534400" cy="1752600"/>
          </a:xfrm>
        </p:spPr>
        <p:txBody>
          <a:bodyPr/>
          <a:lstStyle>
            <a:lvl1pPr marL="0" indent="0" algn="ctr">
              <a:buNone/>
              <a:defRPr>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CA" dirty="0"/>
          </a:p>
        </p:txBody>
      </p:sp>
    </p:spTree>
    <p:extLst>
      <p:ext uri="{BB962C8B-B14F-4D97-AF65-F5344CB8AC3E}">
        <p14:creationId xmlns:p14="http://schemas.microsoft.com/office/powerpoint/2010/main" val="135401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7755"/>
            <a:ext cx="109728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609600" y="1412776"/>
            <a:ext cx="10972800" cy="51845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Slide Number Placeholder 4">
            <a:extLst>
              <a:ext uri="{FF2B5EF4-FFF2-40B4-BE49-F238E27FC236}">
                <a16:creationId xmlns:a16="http://schemas.microsoft.com/office/drawing/2014/main" id="{9B21B0BF-A62C-4FE7-9482-CBC77A3E54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0BBCC-5065-4A36-818C-AAE84D4248A3}" type="slidenum">
              <a:rPr lang="en-CA" smtClean="0"/>
              <a:t>‹#›</a:t>
            </a:fld>
            <a:endParaRPr lang="en-CA"/>
          </a:p>
        </p:txBody>
      </p:sp>
    </p:spTree>
    <p:extLst>
      <p:ext uri="{BB962C8B-B14F-4D97-AF65-F5344CB8AC3E}">
        <p14:creationId xmlns:p14="http://schemas.microsoft.com/office/powerpoint/2010/main" val="211159913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9" r:id="rId7"/>
  </p:sldLayoutIdLst>
  <p:hf hdr="0" ftr="0" dt="0"/>
  <p:txStyles>
    <p:titleStyle>
      <a:lvl1pPr algn="l" defTabSz="1219170" rtl="0" eaLnBrk="1" latinLnBrk="0" hangingPunct="1">
        <a:spcBef>
          <a:spcPct val="0"/>
        </a:spcBef>
        <a:buNone/>
        <a:defRPr sz="4800" kern="1200">
          <a:solidFill>
            <a:schemeClr val="bg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2"/>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2"/>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2"/>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2"/>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45840"/>
            <a:ext cx="109728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609600" y="2276872"/>
            <a:ext cx="10972800" cy="885165"/>
          </a:xfrm>
          <a:prstGeom prst="rect">
            <a:avLst/>
          </a:prstGeom>
        </p:spPr>
        <p:txBody>
          <a:bodyPr vert="horz" lIns="91440" tIns="45720" rIns="91440" bIns="45720" rtlCol="0">
            <a:normAutofit/>
          </a:bodyPr>
          <a:lstStyle/>
          <a:p>
            <a:pPr lvl="0"/>
            <a:r>
              <a:rPr lang="en-US" dirty="0"/>
              <a:t>Click to edit Master subtitle style</a:t>
            </a:r>
          </a:p>
        </p:txBody>
      </p:sp>
    </p:spTree>
    <p:extLst>
      <p:ext uri="{BB962C8B-B14F-4D97-AF65-F5344CB8AC3E}">
        <p14:creationId xmlns:p14="http://schemas.microsoft.com/office/powerpoint/2010/main" val="219826635"/>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0" indent="0" algn="ctr" defTabSz="1219170" rtl="0" eaLnBrk="1" latinLnBrk="0" hangingPunct="1">
        <a:spcBef>
          <a:spcPct val="20000"/>
        </a:spcBef>
        <a:buFont typeface="Arial" panose="020B0604020202020204" pitchFamily="34" charset="0"/>
        <a:buNone/>
        <a:defRPr sz="4267" kern="1200">
          <a:solidFill>
            <a:schemeClr val="tx2"/>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2"/>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2"/>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2"/>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catalyst.nejm.org/doi/full/10.1056/CAT.20.0116"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719403" y="2114715"/>
            <a:ext cx="10753195" cy="2340539"/>
          </a:xfrm>
        </p:spPr>
        <p:txBody>
          <a:bodyPr>
            <a:normAutofit/>
          </a:bodyPr>
          <a:lstStyle/>
          <a:p>
            <a:pPr>
              <a:lnSpc>
                <a:spcPct val="107000"/>
              </a:lnSpc>
            </a:pPr>
            <a:r>
              <a:rPr lang="en-US" sz="2000" dirty="0">
                <a:latin typeface="Georgia" panose="02040502050405020303" pitchFamily="18" charset="0"/>
                <a:ea typeface="Calibri" panose="020F0502020204030204" pitchFamily="34" charset="0"/>
                <a:cs typeface="Times New Roman" panose="02020603050405020304" pitchFamily="18" charset="0"/>
              </a:rPr>
              <a:t>Health Sector Information, Analysis and Reporting Division | Ministry of Health</a:t>
            </a:r>
          </a:p>
          <a:p>
            <a:pPr>
              <a:lnSpc>
                <a:spcPct val="107000"/>
              </a:lnSpc>
            </a:pPr>
            <a:endParaRPr lang="en-CA" sz="1600" dirty="0">
              <a:latin typeface="Georgia" panose="02040502050405020303" pitchFamily="18" charset="0"/>
              <a:ea typeface="Calibri" panose="020F0502020204030204" pitchFamily="34" charset="0"/>
              <a:cs typeface="Times New Roman" panose="02020603050405020304" pitchFamily="18" charset="0"/>
            </a:endParaRPr>
          </a:p>
          <a:p>
            <a:pPr>
              <a:lnSpc>
                <a:spcPct val="107000"/>
              </a:lnSpc>
            </a:pPr>
            <a:r>
              <a:rPr lang="en-CA" sz="1600" b="1" dirty="0">
                <a:latin typeface="Georgia" panose="02040502050405020303" pitchFamily="18" charset="0"/>
                <a:ea typeface="Calibri" panose="020F0502020204030204" pitchFamily="34" charset="0"/>
                <a:cs typeface="Times New Roman" panose="02020603050405020304" pitchFamily="18" charset="0"/>
              </a:rPr>
              <a:t>May 12</a:t>
            </a:r>
            <a:r>
              <a:rPr lang="en-CA" sz="1600" b="1" baseline="30000" dirty="0">
                <a:latin typeface="Georgia" panose="02040502050405020303" pitchFamily="18" charset="0"/>
                <a:ea typeface="Calibri" panose="020F0502020204030204" pitchFamily="34" charset="0"/>
                <a:cs typeface="Times New Roman" panose="02020603050405020304" pitchFamily="18" charset="0"/>
              </a:rPr>
              <a:t>th</a:t>
            </a:r>
            <a:r>
              <a:rPr lang="en-CA" sz="1600" b="1" dirty="0">
                <a:latin typeface="Georgia" panose="02040502050405020303" pitchFamily="18" charset="0"/>
                <a:ea typeface="Calibri" panose="020F0502020204030204" pitchFamily="34" charset="0"/>
                <a:cs typeface="Times New Roman" panose="02020603050405020304" pitchFamily="18" charset="0"/>
              </a:rPr>
              <a:t>, 2021</a:t>
            </a:r>
            <a:endParaRPr lang="en-CA" sz="2400" b="1" dirty="0">
              <a:latin typeface="Calibri" panose="020F0502020204030204" pitchFamily="34" charset="0"/>
              <a:ea typeface="Calibri" panose="020F0502020204030204" pitchFamily="34" charset="0"/>
              <a:cs typeface="Times New Roman" panose="02020603050405020304" pitchFamily="18" charset="0"/>
            </a:endParaRPr>
          </a:p>
          <a:p>
            <a:endParaRPr lang="en-CA" sz="1600" dirty="0"/>
          </a:p>
        </p:txBody>
      </p:sp>
      <p:sp>
        <p:nvSpPr>
          <p:cNvPr id="5" name="Title 4"/>
          <p:cNvSpPr>
            <a:spLocks noGrp="1"/>
          </p:cNvSpPr>
          <p:nvPr>
            <p:ph type="ctrTitle"/>
          </p:nvPr>
        </p:nvSpPr>
        <p:spPr>
          <a:xfrm>
            <a:off x="719403" y="260649"/>
            <a:ext cx="10363200" cy="1854068"/>
          </a:xfrm>
        </p:spPr>
        <p:txBody>
          <a:bodyPr>
            <a:normAutofit fontScale="90000"/>
          </a:bodyPr>
          <a:lstStyle/>
          <a:p>
            <a:r>
              <a:rPr lang="en-US" sz="4800" dirty="0"/>
              <a:t>Population-based Models for COVID-19 Hospitalization Forecast in British Columbia</a:t>
            </a:r>
            <a:endParaRPr lang="en-CA" sz="4800" dirty="0"/>
          </a:p>
        </p:txBody>
      </p:sp>
      <p:cxnSp>
        <p:nvCxnSpPr>
          <p:cNvPr id="3" name="Straight Connector 2">
            <a:extLst>
              <a:ext uri="{FF2B5EF4-FFF2-40B4-BE49-F238E27FC236}">
                <a16:creationId xmlns:a16="http://schemas.microsoft.com/office/drawing/2014/main" id="{E775EA84-01EE-4EF2-BC72-54084EDB8C18}"/>
              </a:ext>
            </a:extLst>
          </p:cNvPr>
          <p:cNvCxnSpPr/>
          <p:nvPr/>
        </p:nvCxnSpPr>
        <p:spPr>
          <a:xfrm>
            <a:off x="815413" y="1988840"/>
            <a:ext cx="10753195" cy="0"/>
          </a:xfrm>
          <a:prstGeom prst="line">
            <a:avLst/>
          </a:prstGeom>
        </p:spPr>
        <p:style>
          <a:lnRef idx="3">
            <a:schemeClr val="accent2"/>
          </a:lnRef>
          <a:fillRef idx="0">
            <a:schemeClr val="accent2"/>
          </a:fillRef>
          <a:effectRef idx="2">
            <a:schemeClr val="accent2"/>
          </a:effectRef>
          <a:fontRef idx="minor">
            <a:schemeClr val="tx1"/>
          </a:fontRef>
        </p:style>
      </p:cxnSp>
      <p:sp>
        <p:nvSpPr>
          <p:cNvPr id="6" name="Subtitle 3">
            <a:extLst>
              <a:ext uri="{FF2B5EF4-FFF2-40B4-BE49-F238E27FC236}">
                <a16:creationId xmlns:a16="http://schemas.microsoft.com/office/drawing/2014/main" id="{DECDDD4F-E61F-4A46-8531-24100C6F01CF}"/>
              </a:ext>
            </a:extLst>
          </p:cNvPr>
          <p:cNvSpPr txBox="1">
            <a:spLocks/>
          </p:cNvSpPr>
          <p:nvPr/>
        </p:nvSpPr>
        <p:spPr>
          <a:xfrm>
            <a:off x="815413" y="5433020"/>
            <a:ext cx="8534400" cy="1752600"/>
          </a:xfrm>
          <a:prstGeom prst="rect">
            <a:avLst/>
          </a:prstGeom>
        </p:spPr>
        <p:txBody>
          <a:bodyPr vert="horz" lIns="121920" tIns="60960" rIns="121920" bIns="6096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accent2"/>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1219170"/>
            <a:r>
              <a:rPr lang="en-CA" sz="2400" b="1" dirty="0">
                <a:solidFill>
                  <a:prstClr val="white"/>
                </a:solidFill>
              </a:rPr>
              <a:t>Samantha Magnus, </a:t>
            </a:r>
            <a:r>
              <a:rPr lang="en-CA" sz="2130" dirty="0">
                <a:solidFill>
                  <a:prstClr val="white"/>
                </a:solidFill>
              </a:rPr>
              <a:t>Director</a:t>
            </a:r>
            <a:endParaRPr lang="en-CA" sz="2130" b="1" dirty="0">
              <a:solidFill>
                <a:prstClr val="white"/>
              </a:solidFill>
            </a:endParaRPr>
          </a:p>
          <a:p>
            <a:pPr defTabSz="1219170"/>
            <a:r>
              <a:rPr lang="en-CA" sz="2400" b="1" dirty="0">
                <a:solidFill>
                  <a:prstClr val="white"/>
                </a:solidFill>
              </a:rPr>
              <a:t>Yongcai Liu, </a:t>
            </a:r>
            <a:r>
              <a:rPr lang="en-CA" sz="2133" dirty="0">
                <a:solidFill>
                  <a:prstClr val="white"/>
                </a:solidFill>
                <a:latin typeface="Calibri"/>
              </a:rPr>
              <a:t>Senior Economist</a:t>
            </a:r>
            <a:endParaRPr lang="en-CA" sz="1867" dirty="0">
              <a:solidFill>
                <a:prstClr val="white"/>
              </a:solidFill>
              <a:latin typeface="Calibri"/>
            </a:endParaRPr>
          </a:p>
        </p:txBody>
      </p:sp>
    </p:spTree>
    <p:extLst>
      <p:ext uri="{BB962C8B-B14F-4D97-AF65-F5344CB8AC3E}">
        <p14:creationId xmlns:p14="http://schemas.microsoft.com/office/powerpoint/2010/main" val="4135139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6038-C462-4EA0-9CA3-8DCD238F880C}"/>
              </a:ext>
            </a:extLst>
          </p:cNvPr>
          <p:cNvSpPr>
            <a:spLocks noGrp="1"/>
          </p:cNvSpPr>
          <p:nvPr>
            <p:ph type="title"/>
          </p:nvPr>
        </p:nvSpPr>
        <p:spPr/>
        <p:txBody>
          <a:bodyPr>
            <a:normAutofit/>
          </a:bodyPr>
          <a:lstStyle/>
          <a:p>
            <a:r>
              <a:rPr lang="en-CA" sz="3200" dirty="0"/>
              <a:t>What is the Health System Matrix or HSM?</a:t>
            </a:r>
          </a:p>
        </p:txBody>
      </p:sp>
      <p:sp>
        <p:nvSpPr>
          <p:cNvPr id="3" name="Content Placeholder 2">
            <a:extLst>
              <a:ext uri="{FF2B5EF4-FFF2-40B4-BE49-F238E27FC236}">
                <a16:creationId xmlns:a16="http://schemas.microsoft.com/office/drawing/2014/main" id="{C33E0DD6-D2DD-420D-BA8A-E8FA10B81603}"/>
              </a:ext>
            </a:extLst>
          </p:cNvPr>
          <p:cNvSpPr>
            <a:spLocks noGrp="1"/>
          </p:cNvSpPr>
          <p:nvPr>
            <p:ph sz="half" idx="1"/>
          </p:nvPr>
        </p:nvSpPr>
        <p:spPr>
          <a:xfrm>
            <a:off x="609600" y="1412776"/>
            <a:ext cx="10972800" cy="5184576"/>
          </a:xfrm>
        </p:spPr>
        <p:txBody>
          <a:bodyPr>
            <a:normAutofit fontScale="92500"/>
          </a:bodyPr>
          <a:lstStyle/>
          <a:p>
            <a:r>
              <a:rPr lang="en-US" sz="2800" dirty="0"/>
              <a:t>Links different Ministry of Health’s administrative databases and creates a </a:t>
            </a:r>
            <a:r>
              <a:rPr lang="en-US" sz="2800" b="1" dirty="0">
                <a:solidFill>
                  <a:srgbClr val="FF0000"/>
                </a:solidFill>
              </a:rPr>
              <a:t>summary view of each B.C. resident’s healthcare use </a:t>
            </a:r>
            <a:r>
              <a:rPr lang="en-US" sz="2800" dirty="0"/>
              <a:t>and chronic disease diagnoses, including cost estimates across service lines</a:t>
            </a:r>
          </a:p>
          <a:p>
            <a:r>
              <a:rPr lang="en-US" sz="2800" dirty="0"/>
              <a:t>The information is presented as a </a:t>
            </a:r>
            <a:r>
              <a:rPr lang="en-US" sz="2800" b="1" dirty="0">
                <a:solidFill>
                  <a:srgbClr val="FF0000"/>
                </a:solidFill>
              </a:rPr>
              <a:t>single record per person per fiscal year</a:t>
            </a:r>
            <a:r>
              <a:rPr lang="en-US" sz="2800" dirty="0"/>
              <a:t>.</a:t>
            </a:r>
            <a:endParaRPr lang="en-CA" sz="2800" dirty="0"/>
          </a:p>
          <a:p>
            <a:r>
              <a:rPr lang="en-US" sz="2800" dirty="0"/>
              <a:t>Provides a picture of:</a:t>
            </a:r>
          </a:p>
          <a:p>
            <a:pPr lvl="1"/>
            <a:r>
              <a:rPr lang="en-US" sz="2267" dirty="0"/>
              <a:t>each individual’s health status (primarily using chronic disease definitions from PHAC), </a:t>
            </a:r>
          </a:p>
          <a:p>
            <a:pPr lvl="1"/>
            <a:r>
              <a:rPr lang="en-US" sz="2267" dirty="0"/>
              <a:t>health care system utilization, </a:t>
            </a:r>
          </a:p>
          <a:p>
            <a:pPr lvl="1"/>
            <a:r>
              <a:rPr lang="en-US" sz="2267" dirty="0"/>
              <a:t>and the changes over time. </a:t>
            </a:r>
          </a:p>
          <a:p>
            <a:r>
              <a:rPr lang="en-US" sz="2800" dirty="0"/>
              <a:t>Describe how B.C. residents’ use publicly funded health services on an individual level including their health status, age, location, gender, whether they are attached to a family doctor, and other health services information. </a:t>
            </a:r>
          </a:p>
        </p:txBody>
      </p:sp>
      <p:sp>
        <p:nvSpPr>
          <p:cNvPr id="4" name="Slide Number Placeholder 3">
            <a:extLst>
              <a:ext uri="{FF2B5EF4-FFF2-40B4-BE49-F238E27FC236}">
                <a16:creationId xmlns:a16="http://schemas.microsoft.com/office/drawing/2014/main" id="{09F0BBC0-B1F4-4902-B39B-A77D84CF35A9}"/>
              </a:ext>
            </a:extLst>
          </p:cNvPr>
          <p:cNvSpPr>
            <a:spLocks noGrp="1"/>
          </p:cNvSpPr>
          <p:nvPr>
            <p:ph type="sldNum" sz="quarter" idx="4"/>
          </p:nvPr>
        </p:nvSpPr>
        <p:spPr/>
        <p:txBody>
          <a:bodyPr/>
          <a:lstStyle/>
          <a:p>
            <a:fld id="{AF00BBCC-5065-4A36-818C-AAE84D4248A3}" type="slidenum">
              <a:rPr lang="en-CA" smtClean="0"/>
              <a:t>10</a:t>
            </a:fld>
            <a:endParaRPr lang="en-CA"/>
          </a:p>
        </p:txBody>
      </p:sp>
    </p:spTree>
    <p:extLst>
      <p:ext uri="{BB962C8B-B14F-4D97-AF65-F5344CB8AC3E}">
        <p14:creationId xmlns:p14="http://schemas.microsoft.com/office/powerpoint/2010/main" val="1022539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Data Sources</a:t>
            </a:r>
            <a:endParaRPr lang="en-US" i="1" dirty="0"/>
          </a:p>
        </p:txBody>
      </p:sp>
      <p:graphicFrame>
        <p:nvGraphicFramePr>
          <p:cNvPr id="3" name="Diagram 2"/>
          <p:cNvGraphicFramePr/>
          <p:nvPr/>
        </p:nvGraphicFramePr>
        <p:xfrm>
          <a:off x="143339" y="1412776"/>
          <a:ext cx="7584843" cy="4224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1583497" y="6245291"/>
            <a:ext cx="4704523" cy="4800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Population Segments</a:t>
            </a:r>
          </a:p>
        </p:txBody>
      </p:sp>
      <p:sp>
        <p:nvSpPr>
          <p:cNvPr id="6" name="Down Arrow 5"/>
          <p:cNvSpPr/>
          <p:nvPr/>
        </p:nvSpPr>
        <p:spPr>
          <a:xfrm>
            <a:off x="3615724" y="5157192"/>
            <a:ext cx="640071" cy="960107"/>
          </a:xfrm>
          <a:prstGeom prst="down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p:nvSpPr>
        <p:spPr>
          <a:xfrm>
            <a:off x="7920203" y="1412777"/>
            <a:ext cx="4128459" cy="23909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67" b="0" i="0" u="none" strike="noStrike" kern="1200" cap="none" spc="0" normalizeH="0" baseline="0" noProof="0" dirty="0">
                <a:ln>
                  <a:noFill/>
                </a:ln>
                <a:solidFill>
                  <a:srgbClr val="142544"/>
                </a:solidFill>
                <a:effectLst/>
                <a:uLnTx/>
                <a:uFillTx/>
                <a:latin typeface="Calibri"/>
                <a:ea typeface="+mn-ea"/>
                <a:cs typeface="+mn-cs"/>
              </a:rPr>
              <a:t>NACRS = National Ambulatory Care System (emergency department)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67" b="0" i="0" u="none" strike="noStrike" kern="1200" cap="none" spc="0" normalizeH="0" baseline="0" noProof="0" dirty="0">
              <a:ln>
                <a:noFill/>
              </a:ln>
              <a:solidFill>
                <a:srgbClr val="142544"/>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67" b="0" i="0" u="none" strike="noStrike" kern="1200" cap="none" spc="0" normalizeH="0" baseline="0" noProof="0" dirty="0">
                <a:ln>
                  <a:noFill/>
                </a:ln>
                <a:solidFill>
                  <a:srgbClr val="142544"/>
                </a:solidFill>
                <a:effectLst/>
                <a:uLnTx/>
                <a:uFillTx/>
                <a:latin typeface="Calibri"/>
                <a:ea typeface="+mn-ea"/>
                <a:cs typeface="+mn-cs"/>
              </a:rPr>
              <a:t>DAD = Discharge Abstract Database (hospital)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67" b="0" i="0" u="none" strike="noStrike" kern="1200" cap="none" spc="0" normalizeH="0" baseline="0" noProof="0" dirty="0">
              <a:ln>
                <a:noFill/>
              </a:ln>
              <a:solidFill>
                <a:srgbClr val="142544"/>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67" b="0" i="0" u="none" strike="noStrike" kern="1200" cap="none" spc="0" normalizeH="0" baseline="0" noProof="0" dirty="0">
                <a:ln>
                  <a:noFill/>
                </a:ln>
                <a:solidFill>
                  <a:srgbClr val="142544"/>
                </a:solidFill>
                <a:effectLst/>
                <a:uLnTx/>
                <a:uFillTx/>
                <a:latin typeface="Calibri"/>
                <a:ea typeface="+mn-ea"/>
                <a:cs typeface="+mn-cs"/>
              </a:rPr>
              <a:t>HCC-MRR</a:t>
            </a:r>
            <a:r>
              <a:rPr kumimoji="0" lang="en-CA" sz="1867" b="0" i="0" u="none" strike="noStrike" kern="1200" cap="none" spc="0" normalizeH="0" baseline="0" noProof="0" dirty="0">
                <a:ln>
                  <a:noFill/>
                </a:ln>
                <a:solidFill>
                  <a:srgbClr val="FF0000"/>
                </a:solidFill>
                <a:effectLst/>
                <a:uLnTx/>
                <a:uFillTx/>
                <a:latin typeface="Calibri"/>
                <a:ea typeface="+mn-ea"/>
                <a:cs typeface="+mn-cs"/>
              </a:rPr>
              <a:t>*</a:t>
            </a:r>
            <a:r>
              <a:rPr kumimoji="0" lang="en-CA" sz="1867" b="0" i="0" u="none" strike="noStrike" kern="1200" cap="none" spc="0" normalizeH="0" baseline="0" noProof="0" dirty="0">
                <a:ln>
                  <a:noFill/>
                </a:ln>
                <a:solidFill>
                  <a:srgbClr val="142544"/>
                </a:solidFill>
                <a:effectLst/>
                <a:uLnTx/>
                <a:uFillTx/>
                <a:latin typeface="Calibri"/>
                <a:ea typeface="+mn-ea"/>
                <a:cs typeface="+mn-cs"/>
              </a:rPr>
              <a:t> = Home and Community Care – Minimum Reporting Requirements</a:t>
            </a:r>
          </a:p>
        </p:txBody>
      </p:sp>
      <p:sp>
        <p:nvSpPr>
          <p:cNvPr id="7" name="TextBox 6">
            <a:extLst>
              <a:ext uri="{FF2B5EF4-FFF2-40B4-BE49-F238E27FC236}">
                <a16:creationId xmlns:a16="http://schemas.microsoft.com/office/drawing/2014/main" id="{104EC368-A1E0-4998-8BA6-13F61CF35524}"/>
              </a:ext>
            </a:extLst>
          </p:cNvPr>
          <p:cNvSpPr txBox="1"/>
          <p:nvPr/>
        </p:nvSpPr>
        <p:spPr>
          <a:xfrm>
            <a:off x="8165504" y="4383259"/>
            <a:ext cx="3637856" cy="10770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133" b="0" i="0" u="none" strike="noStrike" kern="1200" cap="none" spc="0" normalizeH="0" baseline="0" noProof="0" dirty="0">
                <a:ln>
                  <a:noFill/>
                </a:ln>
                <a:solidFill>
                  <a:srgbClr val="FF0000"/>
                </a:solidFill>
                <a:effectLst/>
                <a:uLnTx/>
                <a:uFillTx/>
                <a:latin typeface="Calibri"/>
                <a:ea typeface="+mn-ea"/>
                <a:cs typeface="+mn-cs"/>
              </a:rPr>
              <a:t>*currently HCC-MRR data is excluded due to data incompleteness</a:t>
            </a:r>
          </a:p>
        </p:txBody>
      </p:sp>
      <p:sp>
        <p:nvSpPr>
          <p:cNvPr id="8" name="Slide Number Placeholder 7">
            <a:extLst>
              <a:ext uri="{FF2B5EF4-FFF2-40B4-BE49-F238E27FC236}">
                <a16:creationId xmlns:a16="http://schemas.microsoft.com/office/drawing/2014/main" id="{9B566D17-9C62-4FC7-994F-09FF475380D3}"/>
              </a:ext>
            </a:extLst>
          </p:cNvPr>
          <p:cNvSpPr>
            <a:spLocks noGrp="1"/>
          </p:cNvSpPr>
          <p:nvPr>
            <p:ph type="sldNum" sz="quarter" idx="4"/>
          </p:nvPr>
        </p:nvSpPr>
        <p:spPr/>
        <p:txBody>
          <a:bodyPr/>
          <a:lstStyle/>
          <a:p>
            <a:fld id="{AF00BBCC-5065-4A36-818C-AAE84D4248A3}" type="slidenum">
              <a:rPr lang="en-CA" smtClean="0"/>
              <a:t>11</a:t>
            </a:fld>
            <a:endParaRPr lang="en-CA"/>
          </a:p>
        </p:txBody>
      </p:sp>
    </p:spTree>
    <p:extLst>
      <p:ext uri="{BB962C8B-B14F-4D97-AF65-F5344CB8AC3E}">
        <p14:creationId xmlns:p14="http://schemas.microsoft.com/office/powerpoint/2010/main" val="2566994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Visualization of Services in Matrix</a:t>
            </a:r>
          </a:p>
        </p:txBody>
      </p:sp>
      <p:sp>
        <p:nvSpPr>
          <p:cNvPr id="6" name="TextBox 5">
            <a:extLst>
              <a:ext uri="{FF2B5EF4-FFF2-40B4-BE49-F238E27FC236}">
                <a16:creationId xmlns:a16="http://schemas.microsoft.com/office/drawing/2014/main" id="{16FD9CAD-0496-45DA-A911-73626811F003}"/>
              </a:ext>
            </a:extLst>
          </p:cNvPr>
          <p:cNvSpPr txBox="1">
            <a:spLocks noChangeArrowheads="1"/>
          </p:cNvSpPr>
          <p:nvPr/>
        </p:nvSpPr>
        <p:spPr bwMode="auto">
          <a:xfrm>
            <a:off x="7664450" y="1700808"/>
            <a:ext cx="4384212" cy="17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altLang="en-US" sz="2133" b="1" i="0" u="none" strike="noStrike" kern="1200" cap="none" spc="0" normalizeH="0" baseline="0" noProof="0" dirty="0">
                <a:ln>
                  <a:noFill/>
                </a:ln>
                <a:solidFill>
                  <a:srgbClr val="142544"/>
                </a:solidFill>
                <a:effectLst/>
                <a:uLnTx/>
                <a:uFillTx/>
                <a:latin typeface="Calibri" panose="020F0502020204030204" pitchFamily="34" charset="0"/>
                <a:ea typeface="+mn-ea"/>
                <a:cs typeface="Calibri" panose="020F0502020204030204" pitchFamily="34" charset="0"/>
              </a:rPr>
              <a:t>Matrix lens</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altLang="en-US" sz="2133" b="0" i="0" u="none" strike="noStrike" kern="1200" cap="none" spc="0" normalizeH="0" baseline="0" noProof="0" dirty="0">
                <a:ln>
                  <a:noFill/>
                </a:ln>
                <a:solidFill>
                  <a:srgbClr val="142544"/>
                </a:solidFill>
                <a:effectLst/>
                <a:uLnTx/>
                <a:uFillTx/>
                <a:latin typeface="Calibri" panose="020F0502020204030204" pitchFamily="34" charset="0"/>
                <a:ea typeface="+mn-ea"/>
                <a:cs typeface="Calibri" panose="020F0502020204030204" pitchFamily="34" charset="0"/>
              </a:rPr>
              <a:t>3 encounters with GPs</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altLang="en-US" sz="2133" b="0" i="0" u="none" strike="noStrike" kern="1200" cap="none" spc="0" normalizeH="0" baseline="0" noProof="0" dirty="0">
                <a:ln>
                  <a:noFill/>
                </a:ln>
                <a:solidFill>
                  <a:srgbClr val="142544"/>
                </a:solidFill>
                <a:effectLst/>
                <a:uLnTx/>
                <a:uFillTx/>
                <a:latin typeface="Calibri" panose="020F0502020204030204" pitchFamily="34" charset="0"/>
                <a:ea typeface="+mn-ea"/>
                <a:cs typeface="Calibri" panose="020F0502020204030204" pitchFamily="34" charset="0"/>
              </a:rPr>
              <a:t>4 emergency department visits</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altLang="en-US" sz="2133" b="0" i="0" u="none" strike="noStrike" kern="1200" cap="none" spc="0" normalizeH="0" baseline="0" noProof="0" dirty="0">
                <a:ln>
                  <a:noFill/>
                </a:ln>
                <a:solidFill>
                  <a:srgbClr val="142544"/>
                </a:solidFill>
                <a:effectLst/>
                <a:uLnTx/>
                <a:uFillTx/>
                <a:latin typeface="Calibri" panose="020F0502020204030204" pitchFamily="34" charset="0"/>
                <a:ea typeface="+mn-ea"/>
                <a:cs typeface="Calibri" panose="020F0502020204030204" pitchFamily="34" charset="0"/>
              </a:rPr>
              <a:t>2 inpatient hospitalizations</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altLang="en-US" sz="2133" b="0" i="0" u="none" strike="noStrike" kern="1200" cap="none" spc="0" normalizeH="0" baseline="0" noProof="0" dirty="0">
                <a:ln>
                  <a:noFill/>
                </a:ln>
                <a:solidFill>
                  <a:srgbClr val="142544"/>
                </a:solidFill>
                <a:effectLst/>
                <a:uLnTx/>
                <a:uFillTx/>
                <a:latin typeface="Calibri" panose="020F0502020204030204" pitchFamily="34" charset="0"/>
                <a:ea typeface="+mn-ea"/>
                <a:cs typeface="Calibri" panose="020F0502020204030204" pitchFamily="34" charset="0"/>
              </a:rPr>
              <a:t>Long-term care admission</a:t>
            </a:r>
          </a:p>
        </p:txBody>
      </p:sp>
      <p:sp>
        <p:nvSpPr>
          <p:cNvPr id="7" name="TextBox 6">
            <a:extLst>
              <a:ext uri="{FF2B5EF4-FFF2-40B4-BE49-F238E27FC236}">
                <a16:creationId xmlns:a16="http://schemas.microsoft.com/office/drawing/2014/main" id="{CCF8DA92-B567-4CB2-BADA-2CDEE3382C6E}"/>
              </a:ext>
            </a:extLst>
          </p:cNvPr>
          <p:cNvSpPr txBox="1">
            <a:spLocks noChangeArrowheads="1"/>
          </p:cNvSpPr>
          <p:nvPr/>
        </p:nvSpPr>
        <p:spPr bwMode="auto">
          <a:xfrm>
            <a:off x="7685715" y="3909053"/>
            <a:ext cx="3978904" cy="17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altLang="en-US" sz="2133" b="1" i="0" u="none" strike="noStrike" kern="1200" cap="none" spc="0" normalizeH="0" baseline="0" noProof="0" dirty="0">
                <a:ln>
                  <a:noFill/>
                </a:ln>
                <a:solidFill>
                  <a:srgbClr val="142544"/>
                </a:solidFill>
                <a:effectLst/>
                <a:uLnTx/>
                <a:uFillTx/>
                <a:latin typeface="Calibri" panose="020F0502020204030204" pitchFamily="34" charset="0"/>
                <a:ea typeface="+mn-ea"/>
                <a:cs typeface="Calibri" panose="020F0502020204030204" pitchFamily="34" charset="0"/>
              </a:rPr>
              <a:t>Not the Matrix lens</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altLang="en-US" sz="2133" b="0" i="0" u="none" strike="noStrike" kern="1200" cap="none" spc="0" normalizeH="0" baseline="0" noProof="0" dirty="0">
                <a:ln>
                  <a:noFill/>
                </a:ln>
                <a:solidFill>
                  <a:srgbClr val="142544"/>
                </a:solidFill>
                <a:effectLst/>
                <a:uLnTx/>
                <a:uFillTx/>
                <a:latin typeface="Calibri" panose="020F0502020204030204" pitchFamily="34" charset="0"/>
                <a:ea typeface="+mn-ea"/>
                <a:cs typeface="Calibri" panose="020F0502020204030204" pitchFamily="34" charset="0"/>
              </a:rPr>
              <a:t>Sequencing of encounters</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altLang="en-US" sz="2133" b="0" i="0" u="none" strike="noStrike" kern="1200" cap="none" spc="0" normalizeH="0" baseline="0" noProof="0" dirty="0">
                <a:ln>
                  <a:noFill/>
                </a:ln>
                <a:solidFill>
                  <a:srgbClr val="142544"/>
                </a:solidFill>
                <a:effectLst/>
                <a:uLnTx/>
                <a:uFillTx/>
                <a:latin typeface="Calibri" panose="020F0502020204030204" pitchFamily="34" charset="0"/>
                <a:ea typeface="+mn-ea"/>
                <a:cs typeface="Calibri" panose="020F0502020204030204" pitchFamily="34" charset="0"/>
              </a:rPr>
              <a:t>Location of services</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altLang="en-US" sz="2133" b="0" i="0" u="none" strike="noStrike" kern="1200" cap="none" spc="0" normalizeH="0" baseline="0" noProof="0" dirty="0">
                <a:ln>
                  <a:noFill/>
                </a:ln>
                <a:solidFill>
                  <a:srgbClr val="142544"/>
                </a:solidFill>
                <a:effectLst/>
                <a:uLnTx/>
                <a:uFillTx/>
                <a:latin typeface="Calibri" panose="020F0502020204030204" pitchFamily="34" charset="0"/>
                <a:ea typeface="+mn-ea"/>
                <a:cs typeface="Calibri" panose="020F0502020204030204" pitchFamily="34" charset="0"/>
              </a:rPr>
              <a:t>Health conditions treated</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CA" altLang="en-US" sz="2133" b="0" i="0" u="none" strike="noStrike" kern="1200" cap="none" spc="0" normalizeH="0" baseline="0" noProof="0" dirty="0">
              <a:ln>
                <a:noFill/>
              </a:ln>
              <a:solidFill>
                <a:srgbClr val="142544"/>
              </a:solidFill>
              <a:effectLst/>
              <a:uLnTx/>
              <a:uFillTx/>
              <a:latin typeface="Calibri" panose="020F0502020204030204" pitchFamily="34" charset="0"/>
              <a:ea typeface="+mn-ea"/>
              <a:cs typeface="Calibri" panose="020F0502020204030204" pitchFamily="34" charset="0"/>
            </a:endParaRPr>
          </a:p>
        </p:txBody>
      </p:sp>
      <p:sp>
        <p:nvSpPr>
          <p:cNvPr id="10" name="Oval 9">
            <a:extLst>
              <a:ext uri="{FF2B5EF4-FFF2-40B4-BE49-F238E27FC236}">
                <a16:creationId xmlns:a16="http://schemas.microsoft.com/office/drawing/2014/main" id="{762967E5-1EC5-4200-8A45-B1C5008E0723}"/>
              </a:ext>
            </a:extLst>
          </p:cNvPr>
          <p:cNvSpPr/>
          <p:nvPr/>
        </p:nvSpPr>
        <p:spPr>
          <a:xfrm>
            <a:off x="6768175" y="2873328"/>
            <a:ext cx="192021" cy="9601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199B3846-3F14-46FA-A4AC-9AFE964735E0}"/>
              </a:ext>
            </a:extLst>
          </p:cNvPr>
          <p:cNvSpPr/>
          <p:nvPr/>
        </p:nvSpPr>
        <p:spPr>
          <a:xfrm>
            <a:off x="6768175" y="3694067"/>
            <a:ext cx="192021" cy="9601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12" name="Straight Connector 11">
            <a:extLst>
              <a:ext uri="{FF2B5EF4-FFF2-40B4-BE49-F238E27FC236}">
                <a16:creationId xmlns:a16="http://schemas.microsoft.com/office/drawing/2014/main" id="{6B36FA29-6574-442E-A042-E6EA03877E3D}"/>
              </a:ext>
            </a:extLst>
          </p:cNvPr>
          <p:cNvCxnSpPr/>
          <p:nvPr/>
        </p:nvCxnSpPr>
        <p:spPr>
          <a:xfrm flipV="1">
            <a:off x="5902308" y="3634574"/>
            <a:ext cx="838416" cy="34756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320FACA-A8DB-4ED7-AC42-657424674C0A}"/>
              </a:ext>
            </a:extLst>
          </p:cNvPr>
          <p:cNvSpPr txBox="1"/>
          <p:nvPr/>
        </p:nvSpPr>
        <p:spPr>
          <a:xfrm>
            <a:off x="5837714" y="2774541"/>
            <a:ext cx="930461" cy="3181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467" b="0" i="0" u="none" strike="noStrike" kern="1200" cap="none" spc="0" normalizeH="0" baseline="0" noProof="0" dirty="0">
                <a:ln>
                  <a:noFill/>
                </a:ln>
                <a:solidFill>
                  <a:srgbClr val="142544"/>
                </a:solidFill>
                <a:effectLst/>
                <a:uLnTx/>
                <a:uFillTx/>
                <a:latin typeface="Calibri"/>
                <a:ea typeface="+mn-ea"/>
                <a:cs typeface="+mn-cs"/>
              </a:rPr>
              <a:t>GP visits</a:t>
            </a:r>
          </a:p>
        </p:txBody>
      </p:sp>
      <p:sp>
        <p:nvSpPr>
          <p:cNvPr id="14" name="Oval 13">
            <a:extLst>
              <a:ext uri="{FF2B5EF4-FFF2-40B4-BE49-F238E27FC236}">
                <a16:creationId xmlns:a16="http://schemas.microsoft.com/office/drawing/2014/main" id="{762967E5-1EC5-4200-8A45-B1C5008E0723}"/>
              </a:ext>
            </a:extLst>
          </p:cNvPr>
          <p:cNvSpPr/>
          <p:nvPr/>
        </p:nvSpPr>
        <p:spPr>
          <a:xfrm>
            <a:off x="6864186" y="4292569"/>
            <a:ext cx="192021" cy="9601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762967E5-1EC5-4200-8A45-B1C5008E0723}"/>
              </a:ext>
            </a:extLst>
          </p:cNvPr>
          <p:cNvSpPr/>
          <p:nvPr/>
        </p:nvSpPr>
        <p:spPr>
          <a:xfrm>
            <a:off x="7056207" y="4869160"/>
            <a:ext cx="192021" cy="9601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a:extLst>
              <a:ext uri="{FF2B5EF4-FFF2-40B4-BE49-F238E27FC236}">
                <a16:creationId xmlns:a16="http://schemas.microsoft.com/office/drawing/2014/main" id="{7BA71F8F-1E04-4230-9A33-8925D44A8AAF}"/>
              </a:ext>
            </a:extLst>
          </p:cNvPr>
          <p:cNvSpPr/>
          <p:nvPr/>
        </p:nvSpPr>
        <p:spPr>
          <a:xfrm>
            <a:off x="6341803" y="2432067"/>
            <a:ext cx="192021" cy="9601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prstClr val="white"/>
              </a:solidFill>
              <a:effectLst/>
              <a:uLnTx/>
              <a:uFillTx/>
              <a:latin typeface="Calibri"/>
              <a:ea typeface="+mn-ea"/>
              <a:cs typeface="+mn-cs"/>
            </a:endParaRPr>
          </a:p>
        </p:txBody>
      </p:sp>
      <p:sp>
        <p:nvSpPr>
          <p:cNvPr id="18" name="Oval 17">
            <a:extLst>
              <a:ext uri="{FF2B5EF4-FFF2-40B4-BE49-F238E27FC236}">
                <a16:creationId xmlns:a16="http://schemas.microsoft.com/office/drawing/2014/main" id="{7BA71F8F-1E04-4230-9A33-8925D44A8AAF}"/>
              </a:ext>
            </a:extLst>
          </p:cNvPr>
          <p:cNvSpPr/>
          <p:nvPr/>
        </p:nvSpPr>
        <p:spPr>
          <a:xfrm>
            <a:off x="6825738" y="2127573"/>
            <a:ext cx="192021" cy="6095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prstClr val="white"/>
              </a:solidFill>
              <a:effectLst/>
              <a:uLnTx/>
              <a:uFillTx/>
              <a:latin typeface="Calibri"/>
              <a:ea typeface="+mn-ea"/>
              <a:cs typeface="+mn-cs"/>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65" y="1618573"/>
            <a:ext cx="6753656" cy="40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Oval 21"/>
          <p:cNvSpPr/>
          <p:nvPr/>
        </p:nvSpPr>
        <p:spPr>
          <a:xfrm>
            <a:off x="2325936" y="3012105"/>
            <a:ext cx="96011" cy="10302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prstClr val="white"/>
              </a:solidFill>
              <a:effectLst/>
              <a:uLnTx/>
              <a:uFillTx/>
              <a:latin typeface="Calibri"/>
              <a:ea typeface="+mn-ea"/>
              <a:cs typeface="+mn-cs"/>
            </a:endParaRPr>
          </a:p>
        </p:txBody>
      </p:sp>
      <p:sp>
        <p:nvSpPr>
          <p:cNvPr id="23" name="Oval 22"/>
          <p:cNvSpPr/>
          <p:nvPr/>
        </p:nvSpPr>
        <p:spPr>
          <a:xfrm>
            <a:off x="3503712" y="2734289"/>
            <a:ext cx="96011" cy="10302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prstClr val="white"/>
              </a:solidFill>
              <a:effectLst/>
              <a:uLnTx/>
              <a:uFillTx/>
              <a:latin typeface="Calibri"/>
              <a:ea typeface="+mn-ea"/>
              <a:cs typeface="+mn-cs"/>
            </a:endParaRPr>
          </a:p>
        </p:txBody>
      </p:sp>
      <p:sp>
        <p:nvSpPr>
          <p:cNvPr id="24" name="Oval 23"/>
          <p:cNvSpPr/>
          <p:nvPr/>
        </p:nvSpPr>
        <p:spPr>
          <a:xfrm>
            <a:off x="3119669" y="2576083"/>
            <a:ext cx="96011" cy="10302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Oval 24"/>
          <p:cNvSpPr/>
          <p:nvPr/>
        </p:nvSpPr>
        <p:spPr>
          <a:xfrm>
            <a:off x="10416480" y="2229947"/>
            <a:ext cx="96011" cy="10302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prstClr val="white"/>
              </a:solidFill>
              <a:effectLst/>
              <a:uLnTx/>
              <a:uFillTx/>
              <a:latin typeface="Calibri"/>
              <a:ea typeface="+mn-ea"/>
              <a:cs typeface="+mn-cs"/>
            </a:endParaRPr>
          </a:p>
        </p:txBody>
      </p:sp>
      <p:sp>
        <p:nvSpPr>
          <p:cNvPr id="27" name="Oval 26"/>
          <p:cNvSpPr/>
          <p:nvPr/>
        </p:nvSpPr>
        <p:spPr>
          <a:xfrm>
            <a:off x="4655840" y="2452101"/>
            <a:ext cx="96011" cy="10302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27"/>
          <p:cNvSpPr/>
          <p:nvPr/>
        </p:nvSpPr>
        <p:spPr>
          <a:xfrm>
            <a:off x="3167675" y="3909054"/>
            <a:ext cx="96011" cy="7308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Oval 28"/>
          <p:cNvSpPr/>
          <p:nvPr/>
        </p:nvSpPr>
        <p:spPr>
          <a:xfrm>
            <a:off x="5014235" y="3738563"/>
            <a:ext cx="96011" cy="10302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prstClr val="white"/>
              </a:solidFill>
              <a:effectLst/>
              <a:uLnTx/>
              <a:uFillTx/>
              <a:latin typeface="Calibri"/>
              <a:ea typeface="+mn-ea"/>
              <a:cs typeface="+mn-cs"/>
            </a:endParaRPr>
          </a:p>
        </p:txBody>
      </p:sp>
      <p:sp>
        <p:nvSpPr>
          <p:cNvPr id="30" name="Oval 29"/>
          <p:cNvSpPr/>
          <p:nvPr/>
        </p:nvSpPr>
        <p:spPr>
          <a:xfrm>
            <a:off x="6206933" y="2425050"/>
            <a:ext cx="96011" cy="10302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30"/>
          <p:cNvSpPr/>
          <p:nvPr/>
        </p:nvSpPr>
        <p:spPr>
          <a:xfrm>
            <a:off x="11280576" y="2528078"/>
            <a:ext cx="96011" cy="10302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Oval 31"/>
          <p:cNvSpPr/>
          <p:nvPr/>
        </p:nvSpPr>
        <p:spPr>
          <a:xfrm>
            <a:off x="1842544" y="5061182"/>
            <a:ext cx="96011" cy="103028"/>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prstClr val="white"/>
              </a:solidFill>
              <a:effectLst/>
              <a:uLnTx/>
              <a:uFillTx/>
              <a:latin typeface="Calibri"/>
              <a:ea typeface="+mn-ea"/>
              <a:cs typeface="+mn-cs"/>
            </a:endParaRPr>
          </a:p>
        </p:txBody>
      </p:sp>
      <p:sp>
        <p:nvSpPr>
          <p:cNvPr id="33" name="Oval 32"/>
          <p:cNvSpPr/>
          <p:nvPr/>
        </p:nvSpPr>
        <p:spPr>
          <a:xfrm>
            <a:off x="1978720" y="5367410"/>
            <a:ext cx="96011" cy="103028"/>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33"/>
          <p:cNvSpPr/>
          <p:nvPr/>
        </p:nvSpPr>
        <p:spPr>
          <a:xfrm>
            <a:off x="10896533" y="2866311"/>
            <a:ext cx="96011" cy="103028"/>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prstClr val="white"/>
              </a:solidFill>
              <a:effectLst/>
              <a:uLnTx/>
              <a:uFillTx/>
              <a:latin typeface="Calibri"/>
              <a:ea typeface="+mn-ea"/>
              <a:cs typeface="+mn-cs"/>
            </a:endParaRPr>
          </a:p>
        </p:txBody>
      </p:sp>
      <p:sp>
        <p:nvSpPr>
          <p:cNvPr id="35" name="Oval 34"/>
          <p:cNvSpPr/>
          <p:nvPr/>
        </p:nvSpPr>
        <p:spPr>
          <a:xfrm>
            <a:off x="6302944" y="5156996"/>
            <a:ext cx="96011" cy="19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prstClr val="white"/>
              </a:solidFill>
              <a:effectLst/>
              <a:uLnTx/>
              <a:uFillTx/>
              <a:latin typeface="Calibri"/>
              <a:ea typeface="+mn-ea"/>
              <a:cs typeface="+mn-cs"/>
            </a:endParaRPr>
          </a:p>
        </p:txBody>
      </p:sp>
      <p:sp>
        <p:nvSpPr>
          <p:cNvPr id="36" name="Oval 35"/>
          <p:cNvSpPr/>
          <p:nvPr/>
        </p:nvSpPr>
        <p:spPr>
          <a:xfrm>
            <a:off x="10704512" y="3115132"/>
            <a:ext cx="96011" cy="19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prstClr val="white"/>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92ACF9D2-6B8F-4ED2-9C9E-4DE9B49FD3B1}"/>
              </a:ext>
            </a:extLst>
          </p:cNvPr>
          <p:cNvSpPr>
            <a:spLocks noGrp="1"/>
          </p:cNvSpPr>
          <p:nvPr>
            <p:ph type="sldNum" sz="quarter" idx="4"/>
          </p:nvPr>
        </p:nvSpPr>
        <p:spPr/>
        <p:txBody>
          <a:bodyPr/>
          <a:lstStyle/>
          <a:p>
            <a:fld id="{AF00BBCC-5065-4A36-818C-AAE84D4248A3}" type="slidenum">
              <a:rPr lang="en-CA" smtClean="0"/>
              <a:t>12</a:t>
            </a:fld>
            <a:endParaRPr lang="en-CA"/>
          </a:p>
        </p:txBody>
      </p:sp>
    </p:spTree>
    <p:extLst>
      <p:ext uri="{BB962C8B-B14F-4D97-AF65-F5344CB8AC3E}">
        <p14:creationId xmlns:p14="http://schemas.microsoft.com/office/powerpoint/2010/main" val="775142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Health Care Expenditures in Matrix</a:t>
            </a:r>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7C5EA2-D720-4E64-BAF8-1FD8E1DA69CF}" type="slidenum">
              <a:rPr kumimoji="0" lang="en-CA" altLang="en-US" sz="18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CA" alt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8485432B-8233-4B97-B523-2F4B7757CD32}"/>
              </a:ext>
            </a:extLst>
          </p:cNvPr>
          <p:cNvSpPr txBox="1"/>
          <p:nvPr/>
        </p:nvSpPr>
        <p:spPr>
          <a:xfrm>
            <a:off x="6768075" y="1700808"/>
            <a:ext cx="4512501" cy="17334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133" b="0" i="0" u="none" strike="noStrike" kern="1200" cap="none" spc="0" normalizeH="0" baseline="0" noProof="0" dirty="0">
                <a:ln>
                  <a:noFill/>
                </a:ln>
                <a:solidFill>
                  <a:srgbClr val="1F497D"/>
                </a:solidFill>
                <a:effectLst/>
                <a:uLnTx/>
                <a:uFillTx/>
                <a:latin typeface="Calibri"/>
                <a:ea typeface="+mn-ea"/>
                <a:cs typeface="+mn-cs"/>
              </a:rPr>
              <a:t>In 2018/19 the Matrix only accounts for approximately $13.6 billion in publicly funded health care services provided for that fiscal year, or 68% of the Ministry’s expenditures.</a:t>
            </a:r>
          </a:p>
        </p:txBody>
      </p:sp>
      <p:pic>
        <p:nvPicPr>
          <p:cNvPr id="7" name="Picture 6">
            <a:extLst>
              <a:ext uri="{FF2B5EF4-FFF2-40B4-BE49-F238E27FC236}">
                <a16:creationId xmlns:a16="http://schemas.microsoft.com/office/drawing/2014/main" id="{707BF1F8-0ABB-4595-B9A7-71E41B0B624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213"/>
            <a:ext cx="5856651" cy="5060760"/>
          </a:xfrm>
          <a:prstGeom prst="rect">
            <a:avLst/>
          </a:prstGeom>
          <a:noFill/>
        </p:spPr>
      </p:pic>
    </p:spTree>
    <p:extLst>
      <p:ext uri="{BB962C8B-B14F-4D97-AF65-F5344CB8AC3E}">
        <p14:creationId xmlns:p14="http://schemas.microsoft.com/office/powerpoint/2010/main" val="274344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09600" y="277815"/>
            <a:ext cx="9212826" cy="843062"/>
          </a:xfrm>
        </p:spPr>
        <p:txBody>
          <a:bodyPr>
            <a:noAutofit/>
          </a:bodyPr>
          <a:lstStyle/>
          <a:p>
            <a:r>
              <a:rPr lang="en-CA" sz="3200" dirty="0"/>
              <a:t>Population Segment vs Health Care Use Summarized in the Matrix</a:t>
            </a:r>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31369"/>
          <a:stretch/>
        </p:blipFill>
        <p:spPr bwMode="auto">
          <a:xfrm>
            <a:off x="2905907" y="0"/>
            <a:ext cx="9093635" cy="4883727"/>
          </a:xfrm>
          <a:prstGeom prst="rect">
            <a:avLst/>
          </a:prstGeom>
          <a:solidFill>
            <a:schemeClr val="bg1"/>
          </a:solidFill>
          <a:ln>
            <a:noFill/>
          </a:ln>
        </p:spPr>
      </p:pic>
      <p:sp>
        <p:nvSpPr>
          <p:cNvPr id="2" name="TextBox 1">
            <a:extLst>
              <a:ext uri="{FF2B5EF4-FFF2-40B4-BE49-F238E27FC236}">
                <a16:creationId xmlns:a16="http://schemas.microsoft.com/office/drawing/2014/main" id="{E84EFC5B-C70C-4B99-8B9B-D73ACE75BEC9}"/>
              </a:ext>
            </a:extLst>
          </p:cNvPr>
          <p:cNvSpPr txBox="1"/>
          <p:nvPr/>
        </p:nvSpPr>
        <p:spPr>
          <a:xfrm>
            <a:off x="457201" y="1120676"/>
            <a:ext cx="2192482"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FF0000"/>
                </a:solidFill>
                <a:effectLst/>
                <a:uLnTx/>
                <a:uFillTx/>
                <a:latin typeface="Calibri"/>
                <a:ea typeface="+mn-ea"/>
                <a:cs typeface="+mn-cs"/>
              </a:rPr>
              <a:t>Population segments </a:t>
            </a:r>
            <a:r>
              <a:rPr kumimoji="0" lang="en-CA" sz="1800" b="0" i="0" u="none" strike="noStrike" kern="1200" cap="none" spc="0" normalizeH="0" baseline="0" noProof="0" dirty="0">
                <a:ln>
                  <a:noFill/>
                </a:ln>
                <a:solidFill>
                  <a:srgbClr val="142544"/>
                </a:solidFill>
                <a:effectLst/>
                <a:uLnTx/>
                <a:uFillTx/>
                <a:latin typeface="Calibri"/>
                <a:ea typeface="+mn-ea"/>
                <a:cs typeface="+mn-cs"/>
              </a:rPr>
              <a:t>are a BC Ministry of Health product, built with both diagnostic and utilization information from administrative records</a:t>
            </a:r>
          </a:p>
        </p:txBody>
      </p:sp>
      <p:pic>
        <p:nvPicPr>
          <p:cNvPr id="6" name="Picture 4">
            <a:extLst>
              <a:ext uri="{FF2B5EF4-FFF2-40B4-BE49-F238E27FC236}">
                <a16:creationId xmlns:a16="http://schemas.microsoft.com/office/drawing/2014/main" id="{EE46AF05-86A4-499E-AC16-1C343BAAD8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565" r="31368" b="6444"/>
          <a:stretch/>
        </p:blipFill>
        <p:spPr bwMode="auto">
          <a:xfrm>
            <a:off x="3036153" y="4888893"/>
            <a:ext cx="8757028" cy="1696457"/>
          </a:xfrm>
          <a:prstGeom prst="rect">
            <a:avLst/>
          </a:prstGeom>
          <a:solidFill>
            <a:schemeClr val="bg1"/>
          </a:solidFill>
          <a:ln>
            <a:noFill/>
          </a:ln>
        </p:spPr>
      </p:pic>
      <p:sp>
        <p:nvSpPr>
          <p:cNvPr id="3" name="Slide Number Placeholder 2">
            <a:extLst>
              <a:ext uri="{FF2B5EF4-FFF2-40B4-BE49-F238E27FC236}">
                <a16:creationId xmlns:a16="http://schemas.microsoft.com/office/drawing/2014/main" id="{08D7CF2C-8DD5-48B7-876B-59027FC867E0}"/>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896CDA1-B17E-46BA-B3B0-11C589A36DF5}" type="slidenum">
              <a:rPr kumimoji="0" lang="en-CA" altLang="en-US" sz="18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CA" alt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077624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6DB71-6431-43EC-8A97-3CB019A820E9}"/>
              </a:ext>
            </a:extLst>
          </p:cNvPr>
          <p:cNvSpPr>
            <a:spLocks noGrp="1"/>
          </p:cNvSpPr>
          <p:nvPr>
            <p:ph type="title"/>
          </p:nvPr>
        </p:nvSpPr>
        <p:spPr/>
        <p:txBody>
          <a:bodyPr>
            <a:noAutofit/>
          </a:bodyPr>
          <a:lstStyle/>
          <a:p>
            <a:r>
              <a:rPr lang="en-CA" sz="3200" dirty="0"/>
              <a:t>What is CIHI’s Population Grouping Methodology </a:t>
            </a:r>
            <a:br>
              <a:rPr lang="en-CA" sz="3200" dirty="0"/>
            </a:br>
            <a:r>
              <a:rPr lang="en-CA" sz="3200" dirty="0"/>
              <a:t>or CPOP?</a:t>
            </a:r>
          </a:p>
        </p:txBody>
      </p:sp>
      <p:sp>
        <p:nvSpPr>
          <p:cNvPr id="3" name="Content Placeholder 2">
            <a:extLst>
              <a:ext uri="{FF2B5EF4-FFF2-40B4-BE49-F238E27FC236}">
                <a16:creationId xmlns:a16="http://schemas.microsoft.com/office/drawing/2014/main" id="{66F3040F-7588-41CC-919E-4D7484E4E6DE}"/>
              </a:ext>
            </a:extLst>
          </p:cNvPr>
          <p:cNvSpPr>
            <a:spLocks noGrp="1"/>
          </p:cNvSpPr>
          <p:nvPr>
            <p:ph sz="half" idx="1"/>
          </p:nvPr>
        </p:nvSpPr>
        <p:spPr>
          <a:xfrm>
            <a:off x="609600" y="1412776"/>
            <a:ext cx="10584426" cy="5184576"/>
          </a:xfrm>
        </p:spPr>
        <p:txBody>
          <a:bodyPr>
            <a:normAutofit fontScale="70000" lnSpcReduction="20000"/>
          </a:bodyPr>
          <a:lstStyle/>
          <a:p>
            <a:r>
              <a:rPr lang="en-CA" altLang="en-US" b="1" dirty="0"/>
              <a:t>Case-mix classification</a:t>
            </a:r>
          </a:p>
          <a:p>
            <a:pPr lvl="1"/>
            <a:r>
              <a:rPr lang="en-CA" altLang="en-US" dirty="0"/>
              <a:t>Nationally available, developed by experts at CIHI with decades of case mix experience</a:t>
            </a:r>
          </a:p>
          <a:p>
            <a:pPr lvl="1"/>
            <a:r>
              <a:rPr lang="en-CA" altLang="en-US" dirty="0"/>
              <a:t>Launched in 2016</a:t>
            </a:r>
          </a:p>
          <a:p>
            <a:pPr lvl="1"/>
            <a:r>
              <a:rPr lang="en-CA" altLang="en-US" dirty="0"/>
              <a:t>Pop Grouper has received multiple international awards in recognition of its value for patient classification</a:t>
            </a:r>
          </a:p>
          <a:p>
            <a:r>
              <a:rPr lang="en-CA" altLang="en-US" dirty="0"/>
              <a:t>Profiles each person using </a:t>
            </a:r>
            <a:r>
              <a:rPr lang="en-CA" altLang="en-US" b="1" dirty="0">
                <a:ln w="0"/>
                <a:solidFill>
                  <a:srgbClr val="C00000"/>
                </a:solidFill>
                <a:effectLst>
                  <a:outerShdw blurRad="38100" dist="25400" dir="5400000" algn="ctr" rotWithShape="0">
                    <a:srgbClr val="6E747A">
                      <a:alpha val="43000"/>
                    </a:srgbClr>
                  </a:outerShdw>
                </a:effectLst>
              </a:rPr>
              <a:t>person-level</a:t>
            </a:r>
            <a:r>
              <a:rPr lang="en-CA" altLang="en-US" dirty="0"/>
              <a:t> clinical information </a:t>
            </a:r>
            <a:r>
              <a:rPr lang="en-CA" altLang="en-US" b="1" dirty="0">
                <a:ln w="0"/>
                <a:solidFill>
                  <a:srgbClr val="C00000"/>
                </a:solidFill>
                <a:effectLst>
                  <a:outerShdw blurRad="38100" dist="25400" dir="5400000" algn="ctr" rotWithShape="0">
                    <a:srgbClr val="6E747A">
                      <a:alpha val="43000"/>
                    </a:srgbClr>
                  </a:outerShdw>
                </a:effectLst>
              </a:rPr>
              <a:t>over time</a:t>
            </a:r>
          </a:p>
          <a:p>
            <a:r>
              <a:rPr lang="en-CA" altLang="en-US" b="1" dirty="0"/>
              <a:t>Clinically similar, cost homogenous groups</a:t>
            </a:r>
          </a:p>
          <a:p>
            <a:r>
              <a:rPr lang="en-CA" altLang="en-US" dirty="0"/>
              <a:t>Includes entire population </a:t>
            </a:r>
          </a:p>
          <a:p>
            <a:r>
              <a:rPr lang="en-CA" altLang="en-US" sz="4000" b="1" dirty="0"/>
              <a:t>Made-in-Canada equivalent to the John Hopkins Adjusted Clinical Grouping (ACG) system</a:t>
            </a:r>
          </a:p>
          <a:p>
            <a:r>
              <a:rPr lang="en-CA" altLang="en-US" sz="4000" b="1" dirty="0"/>
              <a:t>With B.C. modifications</a:t>
            </a:r>
          </a:p>
          <a:p>
            <a:endParaRPr lang="en-CA" dirty="0"/>
          </a:p>
        </p:txBody>
      </p:sp>
      <p:sp>
        <p:nvSpPr>
          <p:cNvPr id="4" name="Slide Number Placeholder 3">
            <a:extLst>
              <a:ext uri="{FF2B5EF4-FFF2-40B4-BE49-F238E27FC236}">
                <a16:creationId xmlns:a16="http://schemas.microsoft.com/office/drawing/2014/main" id="{1EE7B30F-4DB5-4D33-A68A-7EC3C8AC3B61}"/>
              </a:ext>
            </a:extLst>
          </p:cNvPr>
          <p:cNvSpPr>
            <a:spLocks noGrp="1"/>
          </p:cNvSpPr>
          <p:nvPr>
            <p:ph type="sldNum" sz="quarter" idx="4"/>
          </p:nvPr>
        </p:nvSpPr>
        <p:spPr/>
        <p:txBody>
          <a:bodyPr/>
          <a:lstStyle/>
          <a:p>
            <a:fld id="{AF00BBCC-5065-4A36-818C-AAE84D4248A3}" type="slidenum">
              <a:rPr lang="en-CA" smtClean="0"/>
              <a:t>15</a:t>
            </a:fld>
            <a:endParaRPr lang="en-CA"/>
          </a:p>
        </p:txBody>
      </p:sp>
    </p:spTree>
    <p:extLst>
      <p:ext uri="{BB962C8B-B14F-4D97-AF65-F5344CB8AC3E}">
        <p14:creationId xmlns:p14="http://schemas.microsoft.com/office/powerpoint/2010/main" val="2350037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349903992"/>
              </p:ext>
            </p:extLst>
          </p:nvPr>
        </p:nvGraphicFramePr>
        <p:xfrm>
          <a:off x="332908" y="784437"/>
          <a:ext cx="7584843" cy="4224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1773067" y="5400091"/>
            <a:ext cx="4704523" cy="4800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Health conditions</a:t>
            </a:r>
          </a:p>
        </p:txBody>
      </p:sp>
      <p:sp>
        <p:nvSpPr>
          <p:cNvPr id="6" name="Down Arrow 5"/>
          <p:cNvSpPr/>
          <p:nvPr/>
        </p:nvSpPr>
        <p:spPr>
          <a:xfrm>
            <a:off x="3805294" y="4528852"/>
            <a:ext cx="640070" cy="748145"/>
          </a:xfrm>
          <a:prstGeom prst="down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id="{59D534E0-40AC-46DB-B259-74E6D5B7E4B5}"/>
              </a:ext>
            </a:extLst>
          </p:cNvPr>
          <p:cNvSpPr txBox="1"/>
          <p:nvPr/>
        </p:nvSpPr>
        <p:spPr>
          <a:xfrm>
            <a:off x="8062289" y="1047708"/>
            <a:ext cx="4008207" cy="581106"/>
          </a:xfrm>
          <a:prstGeom prst="rect">
            <a:avLst/>
          </a:prstGeom>
        </p:spPr>
        <p:txBody>
          <a:bodyPr vert="horz" lIns="62345" tIns="31173" rIns="62345" bIns="31173" rtlCol="0" anchor="t">
            <a:noAutofit/>
          </a:bodyPr>
          <a:lstStyle>
            <a:lvl1pPr defTabSz="1341150">
              <a:lnSpc>
                <a:spcPct val="90000"/>
              </a:lnSpc>
              <a:spcBef>
                <a:spcPct val="0"/>
              </a:spcBef>
              <a:buNone/>
              <a:defRPr sz="5280" b="1">
                <a:solidFill>
                  <a:srgbClr val="003366"/>
                </a:solidFill>
                <a:latin typeface="Arial" panose="020B0604020202020204" pitchFamily="34" charset="0"/>
                <a:ea typeface="+mj-ea"/>
                <a:cs typeface="Arial" panose="020B0604020202020204" pitchFamily="34" charset="0"/>
              </a:defRPr>
            </a:lvl1pPr>
          </a:lstStyle>
          <a:p>
            <a:r>
              <a:rPr lang="en-CA" sz="2800" b="0" dirty="0">
                <a:latin typeface="+mj-lt"/>
              </a:rPr>
              <a:t>The process starts by linking </a:t>
            </a:r>
            <a:r>
              <a:rPr lang="en-CA" sz="2800" b="0" dirty="0">
                <a:solidFill>
                  <a:srgbClr val="FF0000"/>
                </a:solidFill>
                <a:latin typeface="+mj-lt"/>
              </a:rPr>
              <a:t>diagnosis codes  </a:t>
            </a:r>
            <a:r>
              <a:rPr lang="en-CA" sz="2800" b="0" dirty="0">
                <a:latin typeface="+mj-lt"/>
              </a:rPr>
              <a:t>from each patient’s administrative records over </a:t>
            </a:r>
          </a:p>
          <a:p>
            <a:r>
              <a:rPr lang="en-CA" sz="2800" b="0" dirty="0">
                <a:solidFill>
                  <a:srgbClr val="FF0000"/>
                </a:solidFill>
                <a:latin typeface="+mj-lt"/>
              </a:rPr>
              <a:t>2 years </a:t>
            </a:r>
            <a:r>
              <a:rPr lang="en-CA" sz="2800" b="0" dirty="0">
                <a:latin typeface="+mj-lt"/>
              </a:rPr>
              <a:t>and tagging each patient with various </a:t>
            </a:r>
          </a:p>
          <a:p>
            <a:r>
              <a:rPr lang="en-CA" sz="2800" b="0" dirty="0">
                <a:solidFill>
                  <a:srgbClr val="FF0000"/>
                </a:solidFill>
                <a:latin typeface="+mj-lt"/>
              </a:rPr>
              <a:t>health conditions</a:t>
            </a:r>
            <a:endParaRPr lang="en-CA" sz="2800" b="0" dirty="0">
              <a:latin typeface="+mj-lt"/>
            </a:endParaRPr>
          </a:p>
        </p:txBody>
      </p:sp>
      <p:sp>
        <p:nvSpPr>
          <p:cNvPr id="2" name="Slide Number Placeholder 1">
            <a:extLst>
              <a:ext uri="{FF2B5EF4-FFF2-40B4-BE49-F238E27FC236}">
                <a16:creationId xmlns:a16="http://schemas.microsoft.com/office/drawing/2014/main" id="{F06C66EE-BECC-4669-814B-08036EA00992}"/>
              </a:ext>
            </a:extLst>
          </p:cNvPr>
          <p:cNvSpPr>
            <a:spLocks noGrp="1"/>
          </p:cNvSpPr>
          <p:nvPr>
            <p:ph type="sldNum" sz="quarter" idx="4"/>
          </p:nvPr>
        </p:nvSpPr>
        <p:spPr/>
        <p:txBody>
          <a:bodyPr/>
          <a:lstStyle/>
          <a:p>
            <a:fld id="{AF00BBCC-5065-4A36-818C-AAE84D4248A3}" type="slidenum">
              <a:rPr lang="en-CA" smtClean="0"/>
              <a:t>16</a:t>
            </a:fld>
            <a:endParaRPr lang="en-CA"/>
          </a:p>
        </p:txBody>
      </p:sp>
    </p:spTree>
    <p:extLst>
      <p:ext uri="{BB962C8B-B14F-4D97-AF65-F5344CB8AC3E}">
        <p14:creationId xmlns:p14="http://schemas.microsoft.com/office/powerpoint/2010/main" val="794675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B6B112-64E4-45D1-B63E-34B214CB7B26}"/>
              </a:ext>
            </a:extLst>
          </p:cNvPr>
          <p:cNvSpPr txBox="1"/>
          <p:nvPr/>
        </p:nvSpPr>
        <p:spPr>
          <a:xfrm>
            <a:off x="800161" y="3930479"/>
            <a:ext cx="3022370" cy="1230278"/>
          </a:xfrm>
          <a:prstGeom prst="rect">
            <a:avLst/>
          </a:prstGeom>
        </p:spPr>
        <p:txBody>
          <a:bodyPr vert="horz" lIns="62345" tIns="31173" rIns="62345" bIns="31173" rtlCol="0" anchor="t">
            <a:normAutofit fontScale="92500" lnSpcReduction="20000"/>
          </a:bodyPr>
          <a:lstStyle>
            <a:lvl1pPr defTabSz="1341150">
              <a:lnSpc>
                <a:spcPct val="90000"/>
              </a:lnSpc>
              <a:spcBef>
                <a:spcPct val="0"/>
              </a:spcBef>
              <a:buNone/>
              <a:defRPr sz="5280" b="1">
                <a:solidFill>
                  <a:srgbClr val="003366"/>
                </a:solidFill>
                <a:latin typeface="Arial" panose="020B0604020202020204" pitchFamily="34" charset="0"/>
                <a:ea typeface="+mj-ea"/>
                <a:cs typeface="Arial" panose="020B0604020202020204" pitchFamily="34" charset="0"/>
              </a:defRPr>
            </a:lvl1pPr>
          </a:lstStyle>
          <a:p>
            <a:pPr algn="ctr" defTabSz="623438">
              <a:spcAft>
                <a:spcPts val="409"/>
              </a:spcAft>
            </a:pPr>
            <a:r>
              <a:rPr lang="en-US" sz="2727" dirty="0">
                <a:solidFill>
                  <a:schemeClr val="tx1"/>
                </a:solidFill>
                <a:latin typeface="+mj-lt"/>
                <a:cs typeface="+mj-cs"/>
              </a:rPr>
              <a:t>Health conditions</a:t>
            </a:r>
          </a:p>
          <a:p>
            <a:pPr algn="ctr" defTabSz="623438">
              <a:spcAft>
                <a:spcPts val="409"/>
              </a:spcAft>
            </a:pPr>
            <a:r>
              <a:rPr lang="en-US" sz="2727" b="0" dirty="0">
                <a:solidFill>
                  <a:schemeClr val="accent6"/>
                </a:solidFill>
                <a:latin typeface="+mj-lt"/>
                <a:cs typeface="+mj-cs"/>
              </a:rPr>
              <a:t>zero, one or more ‘tags’ per person per time period</a:t>
            </a:r>
          </a:p>
        </p:txBody>
      </p:sp>
      <p:pic>
        <p:nvPicPr>
          <p:cNvPr id="1026" name="Picture 2" descr="See the source image">
            <a:extLst>
              <a:ext uri="{FF2B5EF4-FFF2-40B4-BE49-F238E27FC236}">
                <a16:creationId xmlns:a16="http://schemas.microsoft.com/office/drawing/2014/main" id="{44225D54-6F27-4FD9-A57F-97B53684675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15" r="28686" b="3"/>
          <a:stretch/>
        </p:blipFill>
        <p:spPr bwMode="auto">
          <a:xfrm>
            <a:off x="1069565" y="1216710"/>
            <a:ext cx="2369086" cy="2369086"/>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23CFFFF8-7F8C-4108-A146-3676E25EFFA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666" r="13335" b="1"/>
          <a:stretch/>
        </p:blipFill>
        <p:spPr bwMode="auto">
          <a:xfrm>
            <a:off x="4866852" y="1147238"/>
            <a:ext cx="2369085" cy="2369086"/>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EDA5D0CC-3633-4E16-AF5D-A8456DE311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969" t="2" r="28532" b="-1"/>
          <a:stretch/>
        </p:blipFill>
        <p:spPr bwMode="auto">
          <a:xfrm>
            <a:off x="8499093" y="1216710"/>
            <a:ext cx="2369086" cy="2369086"/>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E8EA769-67BE-4AAC-BB90-9E68EA8AA78E}"/>
              </a:ext>
            </a:extLst>
          </p:cNvPr>
          <p:cNvSpPr txBox="1"/>
          <p:nvPr/>
        </p:nvSpPr>
        <p:spPr>
          <a:xfrm>
            <a:off x="4237234" y="3930479"/>
            <a:ext cx="3464654" cy="1044301"/>
          </a:xfrm>
          <a:prstGeom prst="rect">
            <a:avLst/>
          </a:prstGeom>
        </p:spPr>
        <p:txBody>
          <a:bodyPr vert="horz" lIns="62345" tIns="31173" rIns="62345" bIns="31173" rtlCol="0" anchor="t">
            <a:normAutofit fontScale="92500" lnSpcReduction="10000"/>
          </a:bodyPr>
          <a:lstStyle>
            <a:lvl1pPr defTabSz="1341150">
              <a:lnSpc>
                <a:spcPct val="90000"/>
              </a:lnSpc>
              <a:spcBef>
                <a:spcPct val="0"/>
              </a:spcBef>
              <a:buNone/>
              <a:defRPr sz="5280" b="1">
                <a:solidFill>
                  <a:srgbClr val="003366"/>
                </a:solidFill>
                <a:latin typeface="Arial" panose="020B0604020202020204" pitchFamily="34" charset="0"/>
                <a:ea typeface="+mj-ea"/>
                <a:cs typeface="Arial" panose="020B0604020202020204" pitchFamily="34" charset="0"/>
              </a:defRPr>
            </a:lvl1pPr>
          </a:lstStyle>
          <a:p>
            <a:pPr algn="ctr" defTabSz="623438">
              <a:spcAft>
                <a:spcPts val="409"/>
              </a:spcAft>
            </a:pPr>
            <a:r>
              <a:rPr lang="en-US" sz="2727" dirty="0">
                <a:solidFill>
                  <a:schemeClr val="tx1"/>
                </a:solidFill>
                <a:latin typeface="+mj-lt"/>
                <a:cs typeface="+mj-cs"/>
              </a:rPr>
              <a:t>Health Profile Groups</a:t>
            </a:r>
          </a:p>
          <a:p>
            <a:pPr algn="ctr" defTabSz="623438">
              <a:spcAft>
                <a:spcPts val="409"/>
              </a:spcAft>
            </a:pPr>
            <a:r>
              <a:rPr lang="en-US" sz="2727" b="0" dirty="0">
                <a:solidFill>
                  <a:schemeClr val="accent4"/>
                </a:solidFill>
                <a:latin typeface="+mj-lt"/>
                <a:cs typeface="+mj-cs"/>
              </a:rPr>
              <a:t>one ‘box’ per person per time period</a:t>
            </a:r>
          </a:p>
        </p:txBody>
      </p:sp>
      <p:sp>
        <p:nvSpPr>
          <p:cNvPr id="12" name="TextBox 11">
            <a:extLst>
              <a:ext uri="{FF2B5EF4-FFF2-40B4-BE49-F238E27FC236}">
                <a16:creationId xmlns:a16="http://schemas.microsoft.com/office/drawing/2014/main" id="{4A852634-980E-4002-8523-3C7E37ACF24E}"/>
              </a:ext>
            </a:extLst>
          </p:cNvPr>
          <p:cNvSpPr txBox="1"/>
          <p:nvPr/>
        </p:nvSpPr>
        <p:spPr>
          <a:xfrm>
            <a:off x="8115668" y="3930479"/>
            <a:ext cx="3300985" cy="1371437"/>
          </a:xfrm>
          <a:prstGeom prst="rect">
            <a:avLst/>
          </a:prstGeom>
        </p:spPr>
        <p:txBody>
          <a:bodyPr vert="horz" lIns="62345" tIns="31173" rIns="62345" bIns="31173" rtlCol="0" anchor="t">
            <a:normAutofit fontScale="92500" lnSpcReduction="20000"/>
          </a:bodyPr>
          <a:lstStyle>
            <a:lvl1pPr defTabSz="1341150">
              <a:lnSpc>
                <a:spcPct val="90000"/>
              </a:lnSpc>
              <a:spcBef>
                <a:spcPct val="0"/>
              </a:spcBef>
              <a:buNone/>
              <a:defRPr sz="5280" b="1">
                <a:solidFill>
                  <a:srgbClr val="003366"/>
                </a:solidFill>
                <a:latin typeface="Arial" panose="020B0604020202020204" pitchFamily="34" charset="0"/>
                <a:ea typeface="+mj-ea"/>
                <a:cs typeface="Arial" panose="020B0604020202020204" pitchFamily="34" charset="0"/>
              </a:defRPr>
            </a:lvl1pPr>
          </a:lstStyle>
          <a:p>
            <a:pPr algn="ctr" defTabSz="623438">
              <a:spcAft>
                <a:spcPts val="409"/>
              </a:spcAft>
            </a:pPr>
            <a:r>
              <a:rPr lang="en-US" sz="2727" dirty="0">
                <a:solidFill>
                  <a:schemeClr val="tx1"/>
                </a:solidFill>
                <a:latin typeface="+mj-lt"/>
                <a:cs typeface="+mj-cs"/>
              </a:rPr>
              <a:t>Health Profile Group</a:t>
            </a:r>
          </a:p>
          <a:p>
            <a:pPr algn="ctr" defTabSz="623438">
              <a:spcAft>
                <a:spcPts val="409"/>
              </a:spcAft>
            </a:pPr>
            <a:r>
              <a:rPr lang="en-US" sz="2727" dirty="0">
                <a:solidFill>
                  <a:schemeClr val="tx1"/>
                </a:solidFill>
                <a:latin typeface="+mj-lt"/>
                <a:cs typeface="+mj-cs"/>
              </a:rPr>
              <a:t>Categories</a:t>
            </a:r>
          </a:p>
          <a:p>
            <a:pPr algn="ctr" defTabSz="623438">
              <a:spcAft>
                <a:spcPts val="409"/>
              </a:spcAft>
            </a:pPr>
            <a:r>
              <a:rPr lang="en-US" sz="2727" b="0" dirty="0">
                <a:solidFill>
                  <a:schemeClr val="accent2"/>
                </a:solidFill>
                <a:latin typeface="+mj-lt"/>
                <a:cs typeface="+mj-cs"/>
              </a:rPr>
              <a:t>Boxes grouped, like ‘pallets’</a:t>
            </a:r>
          </a:p>
        </p:txBody>
      </p:sp>
      <p:sp>
        <p:nvSpPr>
          <p:cNvPr id="2" name="Slide Number Placeholder 1">
            <a:extLst>
              <a:ext uri="{FF2B5EF4-FFF2-40B4-BE49-F238E27FC236}">
                <a16:creationId xmlns:a16="http://schemas.microsoft.com/office/drawing/2014/main" id="{D79F2F8A-F310-48C1-BA2B-7B8B796880F4}"/>
              </a:ext>
            </a:extLst>
          </p:cNvPr>
          <p:cNvSpPr>
            <a:spLocks noGrp="1"/>
          </p:cNvSpPr>
          <p:nvPr>
            <p:ph type="sldNum" sz="quarter" idx="4"/>
          </p:nvPr>
        </p:nvSpPr>
        <p:spPr/>
        <p:txBody>
          <a:bodyPr/>
          <a:lstStyle/>
          <a:p>
            <a:fld id="{AF00BBCC-5065-4A36-818C-AAE84D4248A3}" type="slidenum">
              <a:rPr lang="en-CA" smtClean="0"/>
              <a:t>17</a:t>
            </a:fld>
            <a:endParaRPr lang="en-CA"/>
          </a:p>
        </p:txBody>
      </p:sp>
    </p:spTree>
    <p:extLst>
      <p:ext uri="{BB962C8B-B14F-4D97-AF65-F5344CB8AC3E}">
        <p14:creationId xmlns:p14="http://schemas.microsoft.com/office/powerpoint/2010/main" val="3629608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See the source image">
            <a:extLst>
              <a:ext uri="{FF2B5EF4-FFF2-40B4-BE49-F238E27FC236}">
                <a16:creationId xmlns:a16="http://schemas.microsoft.com/office/drawing/2014/main" id="{EDA5D0CC-3633-4E16-AF5D-A8456DE311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270" r="16084" b="-1"/>
          <a:stretch/>
        </p:blipFill>
        <p:spPr bwMode="auto">
          <a:xfrm>
            <a:off x="8945226" y="1230670"/>
            <a:ext cx="3246774" cy="4628846"/>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23CFFFF8-7F8C-4108-A146-3676E25EFFA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245" r="-2" b="3667"/>
          <a:stretch/>
        </p:blipFill>
        <p:spPr bwMode="auto">
          <a:xfrm>
            <a:off x="5966604" y="1230670"/>
            <a:ext cx="3360813" cy="2295905"/>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See the source image">
            <a:extLst>
              <a:ext uri="{FF2B5EF4-FFF2-40B4-BE49-F238E27FC236}">
                <a16:creationId xmlns:a16="http://schemas.microsoft.com/office/drawing/2014/main" id="{44225D54-6F27-4FD9-A57F-97B53684675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986" b="2"/>
          <a:stretch/>
        </p:blipFill>
        <p:spPr bwMode="auto">
          <a:xfrm>
            <a:off x="5910992" y="3536178"/>
            <a:ext cx="3324483" cy="2295910"/>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B2C836C-B985-4E58-86BF-1264DB8DF4D4}"/>
              </a:ext>
            </a:extLst>
          </p:cNvPr>
          <p:cNvSpPr txBox="1"/>
          <p:nvPr/>
        </p:nvSpPr>
        <p:spPr>
          <a:xfrm>
            <a:off x="724829" y="1338146"/>
            <a:ext cx="4754095" cy="3817286"/>
          </a:xfrm>
          <a:prstGeom prst="rect">
            <a:avLst/>
          </a:prstGeom>
        </p:spPr>
        <p:txBody>
          <a:bodyPr vert="horz" lIns="62345" tIns="31173" rIns="62345" bIns="31173" rtlCol="0">
            <a:normAutofit/>
          </a:bodyPr>
          <a:lstStyle>
            <a:lvl1pPr defTabSz="1341150">
              <a:lnSpc>
                <a:spcPct val="90000"/>
              </a:lnSpc>
              <a:spcBef>
                <a:spcPct val="0"/>
              </a:spcBef>
              <a:buNone/>
              <a:defRPr sz="5280" b="1">
                <a:solidFill>
                  <a:srgbClr val="003366"/>
                </a:solidFill>
                <a:latin typeface="Arial" panose="020B0604020202020204" pitchFamily="34" charset="0"/>
                <a:ea typeface="+mj-ea"/>
                <a:cs typeface="Arial" panose="020B0604020202020204" pitchFamily="34" charset="0"/>
              </a:defRPr>
            </a:lvl1pPr>
          </a:lstStyle>
          <a:p>
            <a:pPr defTabSz="623438">
              <a:spcAft>
                <a:spcPts val="409"/>
              </a:spcAft>
            </a:pPr>
            <a:r>
              <a:rPr lang="en-US" sz="2800" b="0" dirty="0">
                <a:solidFill>
                  <a:schemeClr val="tx1"/>
                </a:solidFill>
                <a:latin typeface="+mn-lt"/>
                <a:ea typeface="+mn-ea"/>
                <a:cs typeface="+mn-cs"/>
              </a:rPr>
              <a:t>Together creating different lenses for profiling morbidity (burden of disease) for </a:t>
            </a:r>
          </a:p>
          <a:p>
            <a:pPr marL="457200" indent="-457200" defTabSz="623438">
              <a:spcAft>
                <a:spcPts val="409"/>
              </a:spcAft>
              <a:buFont typeface="Arial" panose="020B0604020202020204" pitchFamily="34" charset="0"/>
              <a:buChar char="•"/>
            </a:pPr>
            <a:r>
              <a:rPr lang="en-US" sz="2800" b="0" dirty="0">
                <a:solidFill>
                  <a:schemeClr val="tx1"/>
                </a:solidFill>
                <a:latin typeface="+mn-lt"/>
                <a:ea typeface="+mn-ea"/>
                <a:cs typeface="+mn-cs"/>
              </a:rPr>
              <a:t>Demographic groups,</a:t>
            </a:r>
          </a:p>
          <a:p>
            <a:pPr marL="457200" indent="-457200" defTabSz="623438">
              <a:spcAft>
                <a:spcPts val="409"/>
              </a:spcAft>
              <a:buFont typeface="Arial" panose="020B0604020202020204" pitchFamily="34" charset="0"/>
              <a:buChar char="•"/>
            </a:pPr>
            <a:r>
              <a:rPr lang="en-US" sz="2800" b="0" dirty="0">
                <a:solidFill>
                  <a:schemeClr val="tx1"/>
                </a:solidFill>
                <a:latin typeface="+mn-lt"/>
                <a:ea typeface="+mn-ea"/>
                <a:cs typeface="+mn-cs"/>
              </a:rPr>
              <a:t>Health regions,</a:t>
            </a:r>
          </a:p>
          <a:p>
            <a:pPr marL="457200" indent="-457200" defTabSz="623438">
              <a:spcAft>
                <a:spcPts val="409"/>
              </a:spcAft>
              <a:buFont typeface="Arial" panose="020B0604020202020204" pitchFamily="34" charset="0"/>
              <a:buChar char="•"/>
            </a:pPr>
            <a:r>
              <a:rPr lang="en-US" sz="2800" b="0" dirty="0">
                <a:solidFill>
                  <a:schemeClr val="tx1"/>
                </a:solidFill>
                <a:latin typeface="+mn-lt"/>
                <a:ea typeface="+mn-ea"/>
                <a:cs typeface="+mn-cs"/>
              </a:rPr>
              <a:t>Physician rosters, or</a:t>
            </a:r>
          </a:p>
          <a:p>
            <a:pPr marL="457200" indent="-457200" defTabSz="623438">
              <a:spcAft>
                <a:spcPts val="409"/>
              </a:spcAft>
              <a:buFont typeface="Arial" panose="020B0604020202020204" pitchFamily="34" charset="0"/>
              <a:buChar char="•"/>
            </a:pPr>
            <a:r>
              <a:rPr lang="en-US" sz="2800" b="0" dirty="0">
                <a:solidFill>
                  <a:schemeClr val="tx1"/>
                </a:solidFill>
                <a:latin typeface="+mn-lt"/>
                <a:ea typeface="+mn-ea"/>
                <a:cs typeface="+mn-cs"/>
              </a:rPr>
              <a:t>The province as a whole</a:t>
            </a:r>
          </a:p>
        </p:txBody>
      </p:sp>
      <p:sp>
        <p:nvSpPr>
          <p:cNvPr id="2" name="Slide Number Placeholder 1">
            <a:extLst>
              <a:ext uri="{FF2B5EF4-FFF2-40B4-BE49-F238E27FC236}">
                <a16:creationId xmlns:a16="http://schemas.microsoft.com/office/drawing/2014/main" id="{E6ADB699-9FB9-4ACE-84FF-B73BDB6710FF}"/>
              </a:ext>
            </a:extLst>
          </p:cNvPr>
          <p:cNvSpPr>
            <a:spLocks noGrp="1"/>
          </p:cNvSpPr>
          <p:nvPr>
            <p:ph type="sldNum" sz="quarter" idx="4"/>
          </p:nvPr>
        </p:nvSpPr>
        <p:spPr/>
        <p:txBody>
          <a:bodyPr/>
          <a:lstStyle/>
          <a:p>
            <a:fld id="{AF00BBCC-5065-4A36-818C-AAE84D4248A3}" type="slidenum">
              <a:rPr lang="en-CA" smtClean="0"/>
              <a:t>18</a:t>
            </a:fld>
            <a:endParaRPr lang="en-CA"/>
          </a:p>
        </p:txBody>
      </p:sp>
    </p:spTree>
    <p:extLst>
      <p:ext uri="{BB962C8B-B14F-4D97-AF65-F5344CB8AC3E}">
        <p14:creationId xmlns:p14="http://schemas.microsoft.com/office/powerpoint/2010/main" val="3376550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CDB9CF-0C72-4500-AF1B-E5FCA720A035}"/>
              </a:ext>
            </a:extLst>
          </p:cNvPr>
          <p:cNvSpPr>
            <a:spLocks noGrp="1"/>
          </p:cNvSpPr>
          <p:nvPr>
            <p:ph type="title"/>
          </p:nvPr>
        </p:nvSpPr>
        <p:spPr>
          <a:xfrm>
            <a:off x="1538868" y="77755"/>
            <a:ext cx="10043532" cy="1143000"/>
          </a:xfrm>
        </p:spPr>
        <p:txBody>
          <a:bodyPr>
            <a:normAutofit fontScale="90000"/>
          </a:bodyPr>
          <a:lstStyle/>
          <a:p>
            <a:r>
              <a:rPr lang="en-CA" altLang="en-US" dirty="0"/>
              <a:t>Health Conditions (HC)</a:t>
            </a:r>
            <a:br>
              <a:rPr lang="en-CA" altLang="en-US" i="1" dirty="0"/>
            </a:br>
            <a:r>
              <a:rPr lang="en-CA" altLang="en-US" sz="2727" i="1" dirty="0"/>
              <a:t>A</a:t>
            </a:r>
            <a:r>
              <a:rPr lang="en-CA" altLang="en-US" sz="2727" dirty="0"/>
              <a:t>dditive classification</a:t>
            </a:r>
            <a:endParaRPr lang="en-CA" b="0" dirty="0"/>
          </a:p>
        </p:txBody>
      </p:sp>
      <p:pic>
        <p:nvPicPr>
          <p:cNvPr id="8" name="Picture 2">
            <a:extLst>
              <a:ext uri="{FF2B5EF4-FFF2-40B4-BE49-F238E27FC236}">
                <a16:creationId xmlns:a16="http://schemas.microsoft.com/office/drawing/2014/main" id="{B7A80838-D816-44C6-A374-81385332BF3C}"/>
              </a:ext>
            </a:extLst>
          </p:cNvPr>
          <p:cNvPicPr>
            <a:picLocks noGrp="1" noChangeAspect="1" noChangeArrowheads="1"/>
          </p:cNvPicPr>
          <p:nvPr>
            <p:ph idx="1"/>
          </p:nvPr>
        </p:nvPicPr>
        <p:blipFill rotWithShape="1">
          <a:blip r:embed="rId3">
            <a:clrChange>
              <a:clrFrom>
                <a:srgbClr val="FCFCFB"/>
              </a:clrFrom>
              <a:clrTo>
                <a:srgbClr val="FCFCFB">
                  <a:alpha val="0"/>
                </a:srgbClr>
              </a:clrTo>
            </a:clrChange>
            <a:extLst>
              <a:ext uri="{28A0092B-C50C-407E-A947-70E740481C1C}">
                <a14:useLocalDpi xmlns:a14="http://schemas.microsoft.com/office/drawing/2010/main" val="0"/>
              </a:ext>
            </a:extLst>
          </a:blip>
          <a:srcRect l="2556" t="4268" r="2660" b="31452"/>
          <a:stretch/>
        </p:blipFill>
        <p:spPr bwMode="auto">
          <a:xfrm>
            <a:off x="1867564" y="1512610"/>
            <a:ext cx="8240395" cy="2981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6">
            <a:extLst>
              <a:ext uri="{FF2B5EF4-FFF2-40B4-BE49-F238E27FC236}">
                <a16:creationId xmlns:a16="http://schemas.microsoft.com/office/drawing/2014/main" id="{DAA31D28-FDDC-4A3C-90FC-1BDA0AB8F452}"/>
              </a:ext>
            </a:extLst>
          </p:cNvPr>
          <p:cNvSpPr txBox="1">
            <a:spLocks/>
          </p:cNvSpPr>
          <p:nvPr/>
        </p:nvSpPr>
        <p:spPr>
          <a:xfrm>
            <a:off x="1867564" y="4502405"/>
            <a:ext cx="1847187" cy="849976"/>
          </a:xfrm>
          <a:prstGeom prst="rect">
            <a:avLst/>
          </a:prstGeom>
        </p:spPr>
        <p:txBody>
          <a:bodyPr vert="horz" lIns="62345" tIns="31173" rIns="62345" bIns="31173" rtlCol="0">
            <a:noAutofit/>
          </a:bodyPr>
          <a:lstStyle>
            <a:lvl1pPr marL="335288" indent="-335288" algn="l" defTabSz="1341150" rtl="0" eaLnBrk="1" latinLnBrk="0" hangingPunct="1">
              <a:lnSpc>
                <a:spcPct val="90000"/>
              </a:lnSpc>
              <a:spcBef>
                <a:spcPts val="1467"/>
              </a:spcBef>
              <a:buClr>
                <a:srgbClr val="71CDBB"/>
              </a:buClr>
              <a:buFont typeface="Arial" panose="020B0604020202020204" pitchFamily="34" charset="0"/>
              <a:buChar char="•"/>
              <a:defRPr sz="4107" kern="1200">
                <a:solidFill>
                  <a:schemeClr val="tx1"/>
                </a:solidFill>
                <a:latin typeface="Arial" panose="020B0604020202020204" pitchFamily="34" charset="0"/>
                <a:ea typeface="+mn-ea"/>
                <a:cs typeface="Arial" panose="020B0604020202020204" pitchFamily="34" charset="0"/>
              </a:defRPr>
            </a:lvl1pPr>
            <a:lvl2pPr marL="1005863" indent="-335288" algn="l" defTabSz="1341150" rtl="0" eaLnBrk="1" latinLnBrk="0" hangingPunct="1">
              <a:lnSpc>
                <a:spcPct val="90000"/>
              </a:lnSpc>
              <a:spcBef>
                <a:spcPts val="733"/>
              </a:spcBef>
              <a:buClr>
                <a:srgbClr val="71CDBB"/>
              </a:buClr>
              <a:buFont typeface="Arial" panose="020B0604020202020204" pitchFamily="34" charset="0"/>
              <a:buChar char="•"/>
              <a:defRPr sz="3520" kern="1200">
                <a:solidFill>
                  <a:schemeClr val="tx1"/>
                </a:solidFill>
                <a:latin typeface="Arial" panose="020B0604020202020204" pitchFamily="34" charset="0"/>
                <a:ea typeface="+mn-ea"/>
                <a:cs typeface="Arial" panose="020B0604020202020204" pitchFamily="34" charset="0"/>
              </a:defRPr>
            </a:lvl2pPr>
            <a:lvl3pPr marL="1676438" indent="-335288" algn="l" defTabSz="1341150" rtl="0" eaLnBrk="1" latinLnBrk="0" hangingPunct="1">
              <a:lnSpc>
                <a:spcPct val="90000"/>
              </a:lnSpc>
              <a:spcBef>
                <a:spcPts val="733"/>
              </a:spcBef>
              <a:buClr>
                <a:srgbClr val="71CDBB"/>
              </a:buClr>
              <a:buFont typeface="Arial" panose="020B0604020202020204" pitchFamily="34" charset="0"/>
              <a:buChar char="•"/>
              <a:defRPr sz="2933" kern="1200">
                <a:solidFill>
                  <a:schemeClr val="tx1"/>
                </a:solidFill>
                <a:latin typeface="Arial" panose="020B0604020202020204" pitchFamily="34" charset="0"/>
                <a:ea typeface="+mn-ea"/>
                <a:cs typeface="Arial" panose="020B0604020202020204" pitchFamily="34" charset="0"/>
              </a:defRPr>
            </a:lvl3pPr>
            <a:lvl4pPr marL="2347013" indent="-335288" algn="l" defTabSz="1341150" rtl="0" eaLnBrk="1" latinLnBrk="0" hangingPunct="1">
              <a:lnSpc>
                <a:spcPct val="90000"/>
              </a:lnSpc>
              <a:spcBef>
                <a:spcPts val="733"/>
              </a:spcBef>
              <a:buClr>
                <a:srgbClr val="71CDBB"/>
              </a:buClr>
              <a:buFont typeface="Arial" panose="020B0604020202020204" pitchFamily="34" charset="0"/>
              <a:buChar char="•"/>
              <a:defRPr sz="2640" kern="1200">
                <a:solidFill>
                  <a:schemeClr val="tx1"/>
                </a:solidFill>
                <a:latin typeface="Arial" panose="020B0604020202020204" pitchFamily="34" charset="0"/>
                <a:ea typeface="+mn-ea"/>
                <a:cs typeface="Arial" panose="020B0604020202020204" pitchFamily="34" charset="0"/>
              </a:defRPr>
            </a:lvl4pPr>
            <a:lvl5pPr marL="3017589" indent="-335288" algn="l" defTabSz="1341150" rtl="0" eaLnBrk="1" latinLnBrk="0" hangingPunct="1">
              <a:lnSpc>
                <a:spcPct val="90000"/>
              </a:lnSpc>
              <a:spcBef>
                <a:spcPts val="733"/>
              </a:spcBef>
              <a:buClr>
                <a:srgbClr val="71CDBB"/>
              </a:buClr>
              <a:buFont typeface="Arial" panose="020B0604020202020204" pitchFamily="34" charset="0"/>
              <a:buChar char="•"/>
              <a:defRPr sz="2640" kern="1200">
                <a:solidFill>
                  <a:schemeClr val="tx1"/>
                </a:solidFill>
                <a:latin typeface="Arial" panose="020B0604020202020204" pitchFamily="34" charset="0"/>
                <a:ea typeface="+mn-ea"/>
                <a:cs typeface="Arial" panose="020B0604020202020204" pitchFamily="34" charset="0"/>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0" indent="0">
              <a:buNone/>
            </a:pPr>
            <a:r>
              <a:rPr lang="en-CA" sz="1636" b="1" dirty="0"/>
              <a:t>Diabetes (J02)</a:t>
            </a:r>
          </a:p>
          <a:p>
            <a:pPr marL="0" indent="0">
              <a:buNone/>
            </a:pPr>
            <a:r>
              <a:rPr lang="en-CA" sz="1636" b="1" dirty="0"/>
              <a:t>CV disease (E06)</a:t>
            </a:r>
          </a:p>
          <a:p>
            <a:pPr marL="0" indent="0">
              <a:buNone/>
            </a:pPr>
            <a:r>
              <a:rPr lang="en-CA" sz="1636" b="1" dirty="0"/>
              <a:t>Dementia (Q01)</a:t>
            </a:r>
          </a:p>
        </p:txBody>
      </p:sp>
      <p:sp>
        <p:nvSpPr>
          <p:cNvPr id="11" name="Content Placeholder 6">
            <a:extLst>
              <a:ext uri="{FF2B5EF4-FFF2-40B4-BE49-F238E27FC236}">
                <a16:creationId xmlns:a16="http://schemas.microsoft.com/office/drawing/2014/main" id="{728EF735-C1D2-43BE-86E5-2A5202FFFD9A}"/>
              </a:ext>
            </a:extLst>
          </p:cNvPr>
          <p:cNvSpPr txBox="1">
            <a:spLocks/>
          </p:cNvSpPr>
          <p:nvPr/>
        </p:nvSpPr>
        <p:spPr>
          <a:xfrm>
            <a:off x="3945745" y="4502405"/>
            <a:ext cx="1847187" cy="849976"/>
          </a:xfrm>
          <a:prstGeom prst="rect">
            <a:avLst/>
          </a:prstGeom>
        </p:spPr>
        <p:txBody>
          <a:bodyPr vert="horz" lIns="62345" tIns="31173" rIns="62345" bIns="31173" rtlCol="0">
            <a:noAutofit/>
          </a:bodyPr>
          <a:lstStyle>
            <a:lvl1pPr marL="335288" indent="-335288" algn="l" defTabSz="1341150" rtl="0" eaLnBrk="1" latinLnBrk="0" hangingPunct="1">
              <a:lnSpc>
                <a:spcPct val="90000"/>
              </a:lnSpc>
              <a:spcBef>
                <a:spcPts val="1467"/>
              </a:spcBef>
              <a:buClr>
                <a:srgbClr val="71CDBB"/>
              </a:buClr>
              <a:buFont typeface="Arial" panose="020B0604020202020204" pitchFamily="34" charset="0"/>
              <a:buChar char="•"/>
              <a:defRPr sz="4107" kern="1200">
                <a:solidFill>
                  <a:schemeClr val="tx1"/>
                </a:solidFill>
                <a:latin typeface="Arial" panose="020B0604020202020204" pitchFamily="34" charset="0"/>
                <a:ea typeface="+mn-ea"/>
                <a:cs typeface="Arial" panose="020B0604020202020204" pitchFamily="34" charset="0"/>
              </a:defRPr>
            </a:lvl1pPr>
            <a:lvl2pPr marL="1005863" indent="-335288" algn="l" defTabSz="1341150" rtl="0" eaLnBrk="1" latinLnBrk="0" hangingPunct="1">
              <a:lnSpc>
                <a:spcPct val="90000"/>
              </a:lnSpc>
              <a:spcBef>
                <a:spcPts val="733"/>
              </a:spcBef>
              <a:buClr>
                <a:srgbClr val="71CDBB"/>
              </a:buClr>
              <a:buFont typeface="Arial" panose="020B0604020202020204" pitchFamily="34" charset="0"/>
              <a:buChar char="•"/>
              <a:defRPr sz="3520" kern="1200">
                <a:solidFill>
                  <a:schemeClr val="tx1"/>
                </a:solidFill>
                <a:latin typeface="Arial" panose="020B0604020202020204" pitchFamily="34" charset="0"/>
                <a:ea typeface="+mn-ea"/>
                <a:cs typeface="Arial" panose="020B0604020202020204" pitchFamily="34" charset="0"/>
              </a:defRPr>
            </a:lvl2pPr>
            <a:lvl3pPr marL="1676438" indent="-335288" algn="l" defTabSz="1341150" rtl="0" eaLnBrk="1" latinLnBrk="0" hangingPunct="1">
              <a:lnSpc>
                <a:spcPct val="90000"/>
              </a:lnSpc>
              <a:spcBef>
                <a:spcPts val="733"/>
              </a:spcBef>
              <a:buClr>
                <a:srgbClr val="71CDBB"/>
              </a:buClr>
              <a:buFont typeface="Arial" panose="020B0604020202020204" pitchFamily="34" charset="0"/>
              <a:buChar char="•"/>
              <a:defRPr sz="2933" kern="1200">
                <a:solidFill>
                  <a:schemeClr val="tx1"/>
                </a:solidFill>
                <a:latin typeface="Arial" panose="020B0604020202020204" pitchFamily="34" charset="0"/>
                <a:ea typeface="+mn-ea"/>
                <a:cs typeface="Arial" panose="020B0604020202020204" pitchFamily="34" charset="0"/>
              </a:defRPr>
            </a:lvl3pPr>
            <a:lvl4pPr marL="2347013" indent="-335288" algn="l" defTabSz="1341150" rtl="0" eaLnBrk="1" latinLnBrk="0" hangingPunct="1">
              <a:lnSpc>
                <a:spcPct val="90000"/>
              </a:lnSpc>
              <a:spcBef>
                <a:spcPts val="733"/>
              </a:spcBef>
              <a:buClr>
                <a:srgbClr val="71CDBB"/>
              </a:buClr>
              <a:buFont typeface="Arial" panose="020B0604020202020204" pitchFamily="34" charset="0"/>
              <a:buChar char="•"/>
              <a:defRPr sz="2640" kern="1200">
                <a:solidFill>
                  <a:schemeClr val="tx1"/>
                </a:solidFill>
                <a:latin typeface="Arial" panose="020B0604020202020204" pitchFamily="34" charset="0"/>
                <a:ea typeface="+mn-ea"/>
                <a:cs typeface="Arial" panose="020B0604020202020204" pitchFamily="34" charset="0"/>
              </a:defRPr>
            </a:lvl4pPr>
            <a:lvl5pPr marL="3017589" indent="-335288" algn="l" defTabSz="1341150" rtl="0" eaLnBrk="1" latinLnBrk="0" hangingPunct="1">
              <a:lnSpc>
                <a:spcPct val="90000"/>
              </a:lnSpc>
              <a:spcBef>
                <a:spcPts val="733"/>
              </a:spcBef>
              <a:buClr>
                <a:srgbClr val="71CDBB"/>
              </a:buClr>
              <a:buFont typeface="Arial" panose="020B0604020202020204" pitchFamily="34" charset="0"/>
              <a:buChar char="•"/>
              <a:defRPr sz="2640" kern="1200">
                <a:solidFill>
                  <a:schemeClr val="tx1"/>
                </a:solidFill>
                <a:latin typeface="Arial" panose="020B0604020202020204" pitchFamily="34" charset="0"/>
                <a:ea typeface="+mn-ea"/>
                <a:cs typeface="Arial" panose="020B0604020202020204" pitchFamily="34" charset="0"/>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0" indent="0">
              <a:buNone/>
            </a:pPr>
            <a:r>
              <a:rPr lang="en-CA" sz="1636" b="1" dirty="0"/>
              <a:t>Glaucoma (B06)</a:t>
            </a:r>
          </a:p>
        </p:txBody>
      </p:sp>
      <p:sp>
        <p:nvSpPr>
          <p:cNvPr id="12" name="Content Placeholder 6">
            <a:extLst>
              <a:ext uri="{FF2B5EF4-FFF2-40B4-BE49-F238E27FC236}">
                <a16:creationId xmlns:a16="http://schemas.microsoft.com/office/drawing/2014/main" id="{78D2037B-291A-4A0F-8AA3-85F0CB0CD4CC}"/>
              </a:ext>
            </a:extLst>
          </p:cNvPr>
          <p:cNvSpPr txBox="1">
            <a:spLocks/>
          </p:cNvSpPr>
          <p:nvPr/>
        </p:nvSpPr>
        <p:spPr>
          <a:xfrm>
            <a:off x="6096000" y="4502405"/>
            <a:ext cx="1847187" cy="849976"/>
          </a:xfrm>
          <a:prstGeom prst="rect">
            <a:avLst/>
          </a:prstGeom>
        </p:spPr>
        <p:txBody>
          <a:bodyPr vert="horz" lIns="62345" tIns="31173" rIns="62345" bIns="31173" rtlCol="0">
            <a:noAutofit/>
          </a:bodyPr>
          <a:lstStyle>
            <a:lvl1pPr marL="335288" indent="-335288" algn="l" defTabSz="1341150" rtl="0" eaLnBrk="1" latinLnBrk="0" hangingPunct="1">
              <a:lnSpc>
                <a:spcPct val="90000"/>
              </a:lnSpc>
              <a:spcBef>
                <a:spcPts val="1467"/>
              </a:spcBef>
              <a:buClr>
                <a:srgbClr val="71CDBB"/>
              </a:buClr>
              <a:buFont typeface="Arial" panose="020B0604020202020204" pitchFamily="34" charset="0"/>
              <a:buChar char="•"/>
              <a:defRPr sz="4107" kern="1200">
                <a:solidFill>
                  <a:schemeClr val="tx1"/>
                </a:solidFill>
                <a:latin typeface="Arial" panose="020B0604020202020204" pitchFamily="34" charset="0"/>
                <a:ea typeface="+mn-ea"/>
                <a:cs typeface="Arial" panose="020B0604020202020204" pitchFamily="34" charset="0"/>
              </a:defRPr>
            </a:lvl1pPr>
            <a:lvl2pPr marL="1005863" indent="-335288" algn="l" defTabSz="1341150" rtl="0" eaLnBrk="1" latinLnBrk="0" hangingPunct="1">
              <a:lnSpc>
                <a:spcPct val="90000"/>
              </a:lnSpc>
              <a:spcBef>
                <a:spcPts val="733"/>
              </a:spcBef>
              <a:buClr>
                <a:srgbClr val="71CDBB"/>
              </a:buClr>
              <a:buFont typeface="Arial" panose="020B0604020202020204" pitchFamily="34" charset="0"/>
              <a:buChar char="•"/>
              <a:defRPr sz="3520" kern="1200">
                <a:solidFill>
                  <a:schemeClr val="tx1"/>
                </a:solidFill>
                <a:latin typeface="Arial" panose="020B0604020202020204" pitchFamily="34" charset="0"/>
                <a:ea typeface="+mn-ea"/>
                <a:cs typeface="Arial" panose="020B0604020202020204" pitchFamily="34" charset="0"/>
              </a:defRPr>
            </a:lvl2pPr>
            <a:lvl3pPr marL="1676438" indent="-335288" algn="l" defTabSz="1341150" rtl="0" eaLnBrk="1" latinLnBrk="0" hangingPunct="1">
              <a:lnSpc>
                <a:spcPct val="90000"/>
              </a:lnSpc>
              <a:spcBef>
                <a:spcPts val="733"/>
              </a:spcBef>
              <a:buClr>
                <a:srgbClr val="71CDBB"/>
              </a:buClr>
              <a:buFont typeface="Arial" panose="020B0604020202020204" pitchFamily="34" charset="0"/>
              <a:buChar char="•"/>
              <a:defRPr sz="2933" kern="1200">
                <a:solidFill>
                  <a:schemeClr val="tx1"/>
                </a:solidFill>
                <a:latin typeface="Arial" panose="020B0604020202020204" pitchFamily="34" charset="0"/>
                <a:ea typeface="+mn-ea"/>
                <a:cs typeface="Arial" panose="020B0604020202020204" pitchFamily="34" charset="0"/>
              </a:defRPr>
            </a:lvl3pPr>
            <a:lvl4pPr marL="2347013" indent="-335288" algn="l" defTabSz="1341150" rtl="0" eaLnBrk="1" latinLnBrk="0" hangingPunct="1">
              <a:lnSpc>
                <a:spcPct val="90000"/>
              </a:lnSpc>
              <a:spcBef>
                <a:spcPts val="733"/>
              </a:spcBef>
              <a:buClr>
                <a:srgbClr val="71CDBB"/>
              </a:buClr>
              <a:buFont typeface="Arial" panose="020B0604020202020204" pitchFamily="34" charset="0"/>
              <a:buChar char="•"/>
              <a:defRPr sz="2640" kern="1200">
                <a:solidFill>
                  <a:schemeClr val="tx1"/>
                </a:solidFill>
                <a:latin typeface="Arial" panose="020B0604020202020204" pitchFamily="34" charset="0"/>
                <a:ea typeface="+mn-ea"/>
                <a:cs typeface="Arial" panose="020B0604020202020204" pitchFamily="34" charset="0"/>
              </a:defRPr>
            </a:lvl4pPr>
            <a:lvl5pPr marL="3017589" indent="-335288" algn="l" defTabSz="1341150" rtl="0" eaLnBrk="1" latinLnBrk="0" hangingPunct="1">
              <a:lnSpc>
                <a:spcPct val="90000"/>
              </a:lnSpc>
              <a:spcBef>
                <a:spcPts val="733"/>
              </a:spcBef>
              <a:buClr>
                <a:srgbClr val="71CDBB"/>
              </a:buClr>
              <a:buFont typeface="Arial" panose="020B0604020202020204" pitchFamily="34" charset="0"/>
              <a:buChar char="•"/>
              <a:defRPr sz="2640" kern="1200">
                <a:solidFill>
                  <a:schemeClr val="tx1"/>
                </a:solidFill>
                <a:latin typeface="Arial" panose="020B0604020202020204" pitchFamily="34" charset="0"/>
                <a:ea typeface="+mn-ea"/>
                <a:cs typeface="Arial" panose="020B0604020202020204" pitchFamily="34" charset="0"/>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0" indent="0">
              <a:buNone/>
            </a:pPr>
            <a:r>
              <a:rPr lang="en-CA" sz="1636" b="1" dirty="0"/>
              <a:t>No conditions</a:t>
            </a:r>
          </a:p>
        </p:txBody>
      </p:sp>
      <p:sp>
        <p:nvSpPr>
          <p:cNvPr id="13" name="Content Placeholder 6">
            <a:extLst>
              <a:ext uri="{FF2B5EF4-FFF2-40B4-BE49-F238E27FC236}">
                <a16:creationId xmlns:a16="http://schemas.microsoft.com/office/drawing/2014/main" id="{66514B22-6330-46D7-8DC3-393EA4FEAB0C}"/>
              </a:ext>
            </a:extLst>
          </p:cNvPr>
          <p:cNvSpPr txBox="1">
            <a:spLocks/>
          </p:cNvSpPr>
          <p:nvPr/>
        </p:nvSpPr>
        <p:spPr>
          <a:xfrm>
            <a:off x="8260772" y="4565688"/>
            <a:ext cx="2063665" cy="849976"/>
          </a:xfrm>
          <a:prstGeom prst="rect">
            <a:avLst/>
          </a:prstGeom>
        </p:spPr>
        <p:txBody>
          <a:bodyPr vert="horz" lIns="62345" tIns="31173" rIns="62345" bIns="31173" rtlCol="0">
            <a:noAutofit/>
          </a:bodyPr>
          <a:lstStyle>
            <a:lvl1pPr marL="335288" indent="-335288" algn="l" defTabSz="1341150" rtl="0" eaLnBrk="1" latinLnBrk="0" hangingPunct="1">
              <a:lnSpc>
                <a:spcPct val="90000"/>
              </a:lnSpc>
              <a:spcBef>
                <a:spcPts val="1467"/>
              </a:spcBef>
              <a:buClr>
                <a:srgbClr val="71CDBB"/>
              </a:buClr>
              <a:buFont typeface="Arial" panose="020B0604020202020204" pitchFamily="34" charset="0"/>
              <a:buChar char="•"/>
              <a:defRPr sz="4107" kern="1200">
                <a:solidFill>
                  <a:schemeClr val="tx1"/>
                </a:solidFill>
                <a:latin typeface="Arial" panose="020B0604020202020204" pitchFamily="34" charset="0"/>
                <a:ea typeface="+mn-ea"/>
                <a:cs typeface="Arial" panose="020B0604020202020204" pitchFamily="34" charset="0"/>
              </a:defRPr>
            </a:lvl1pPr>
            <a:lvl2pPr marL="1005863" indent="-335288" algn="l" defTabSz="1341150" rtl="0" eaLnBrk="1" latinLnBrk="0" hangingPunct="1">
              <a:lnSpc>
                <a:spcPct val="90000"/>
              </a:lnSpc>
              <a:spcBef>
                <a:spcPts val="733"/>
              </a:spcBef>
              <a:buClr>
                <a:srgbClr val="71CDBB"/>
              </a:buClr>
              <a:buFont typeface="Arial" panose="020B0604020202020204" pitchFamily="34" charset="0"/>
              <a:buChar char="•"/>
              <a:defRPr sz="3520" kern="1200">
                <a:solidFill>
                  <a:schemeClr val="tx1"/>
                </a:solidFill>
                <a:latin typeface="Arial" panose="020B0604020202020204" pitchFamily="34" charset="0"/>
                <a:ea typeface="+mn-ea"/>
                <a:cs typeface="Arial" panose="020B0604020202020204" pitchFamily="34" charset="0"/>
              </a:defRPr>
            </a:lvl2pPr>
            <a:lvl3pPr marL="1676438" indent="-335288" algn="l" defTabSz="1341150" rtl="0" eaLnBrk="1" latinLnBrk="0" hangingPunct="1">
              <a:lnSpc>
                <a:spcPct val="90000"/>
              </a:lnSpc>
              <a:spcBef>
                <a:spcPts val="733"/>
              </a:spcBef>
              <a:buClr>
                <a:srgbClr val="71CDBB"/>
              </a:buClr>
              <a:buFont typeface="Arial" panose="020B0604020202020204" pitchFamily="34" charset="0"/>
              <a:buChar char="•"/>
              <a:defRPr sz="2933" kern="1200">
                <a:solidFill>
                  <a:schemeClr val="tx1"/>
                </a:solidFill>
                <a:latin typeface="Arial" panose="020B0604020202020204" pitchFamily="34" charset="0"/>
                <a:ea typeface="+mn-ea"/>
                <a:cs typeface="Arial" panose="020B0604020202020204" pitchFamily="34" charset="0"/>
              </a:defRPr>
            </a:lvl3pPr>
            <a:lvl4pPr marL="2347013" indent="-335288" algn="l" defTabSz="1341150" rtl="0" eaLnBrk="1" latinLnBrk="0" hangingPunct="1">
              <a:lnSpc>
                <a:spcPct val="90000"/>
              </a:lnSpc>
              <a:spcBef>
                <a:spcPts val="733"/>
              </a:spcBef>
              <a:buClr>
                <a:srgbClr val="71CDBB"/>
              </a:buClr>
              <a:buFont typeface="Arial" panose="020B0604020202020204" pitchFamily="34" charset="0"/>
              <a:buChar char="•"/>
              <a:defRPr sz="2640" kern="1200">
                <a:solidFill>
                  <a:schemeClr val="tx1"/>
                </a:solidFill>
                <a:latin typeface="Arial" panose="020B0604020202020204" pitchFamily="34" charset="0"/>
                <a:ea typeface="+mn-ea"/>
                <a:cs typeface="Arial" panose="020B0604020202020204" pitchFamily="34" charset="0"/>
              </a:defRPr>
            </a:lvl4pPr>
            <a:lvl5pPr marL="3017589" indent="-335288" algn="l" defTabSz="1341150" rtl="0" eaLnBrk="1" latinLnBrk="0" hangingPunct="1">
              <a:lnSpc>
                <a:spcPct val="90000"/>
              </a:lnSpc>
              <a:spcBef>
                <a:spcPts val="733"/>
              </a:spcBef>
              <a:buClr>
                <a:srgbClr val="71CDBB"/>
              </a:buClr>
              <a:buFont typeface="Arial" panose="020B0604020202020204" pitchFamily="34" charset="0"/>
              <a:buChar char="•"/>
              <a:defRPr sz="2640" kern="1200">
                <a:solidFill>
                  <a:schemeClr val="tx1"/>
                </a:solidFill>
                <a:latin typeface="Arial" panose="020B0604020202020204" pitchFamily="34" charset="0"/>
                <a:ea typeface="+mn-ea"/>
                <a:cs typeface="Arial" panose="020B0604020202020204" pitchFamily="34" charset="0"/>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0" indent="0">
              <a:buNone/>
            </a:pPr>
            <a:r>
              <a:rPr lang="en-CA" sz="1636" b="1" dirty="0"/>
              <a:t>Parkinson’s (A01)</a:t>
            </a:r>
          </a:p>
        </p:txBody>
      </p:sp>
      <p:sp>
        <p:nvSpPr>
          <p:cNvPr id="14" name="Rectangle 13">
            <a:extLst>
              <a:ext uri="{FF2B5EF4-FFF2-40B4-BE49-F238E27FC236}">
                <a16:creationId xmlns:a16="http://schemas.microsoft.com/office/drawing/2014/main" id="{C1881718-70F8-4A0C-9D86-D6DBC9548E8F}"/>
              </a:ext>
            </a:extLst>
          </p:cNvPr>
          <p:cNvSpPr/>
          <p:nvPr/>
        </p:nvSpPr>
        <p:spPr>
          <a:xfrm>
            <a:off x="838200" y="5741917"/>
            <a:ext cx="9269759" cy="679930"/>
          </a:xfrm>
          <a:prstGeom prst="rect">
            <a:avLst/>
          </a:prstGeom>
        </p:spPr>
        <p:txBody>
          <a:bodyPr wrap="square">
            <a:spAutoFit/>
          </a:bodyPr>
          <a:lstStyle/>
          <a:p>
            <a:r>
              <a:rPr lang="en-CA" altLang="en-US" sz="1909" dirty="0">
                <a:solidFill>
                  <a:srgbClr val="FF0000"/>
                </a:solidFill>
              </a:rPr>
              <a:t>Basic idea: </a:t>
            </a:r>
            <a:r>
              <a:rPr lang="en-CA" altLang="en-US" sz="1909" dirty="0">
                <a:solidFill>
                  <a:schemeClr val="accent6">
                    <a:lumMod val="75000"/>
                  </a:schemeClr>
                </a:solidFill>
              </a:rPr>
              <a:t>HCs help create a unique morbidity profile for each person, and allow us to monitor population health based on health status/disease analysis</a:t>
            </a:r>
            <a:endParaRPr lang="en-CA" sz="1909" dirty="0">
              <a:solidFill>
                <a:schemeClr val="accent6">
                  <a:lumMod val="75000"/>
                </a:schemeClr>
              </a:solidFill>
            </a:endParaRPr>
          </a:p>
        </p:txBody>
      </p:sp>
      <p:pic>
        <p:nvPicPr>
          <p:cNvPr id="16" name="Picture 2" descr="See the source image">
            <a:extLst>
              <a:ext uri="{FF2B5EF4-FFF2-40B4-BE49-F238E27FC236}">
                <a16:creationId xmlns:a16="http://schemas.microsoft.com/office/drawing/2014/main" id="{02905474-F4B1-41C1-A706-377372907DB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15" r="28686" b="3"/>
          <a:stretch/>
        </p:blipFill>
        <p:spPr bwMode="auto">
          <a:xfrm>
            <a:off x="279389" y="77755"/>
            <a:ext cx="1117622" cy="1117622"/>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B1EEB5E-4BB3-40EB-AF55-2DBB94229810}"/>
              </a:ext>
            </a:extLst>
          </p:cNvPr>
          <p:cNvSpPr>
            <a:spLocks noGrp="1"/>
          </p:cNvSpPr>
          <p:nvPr>
            <p:ph type="sldNum" sz="quarter" idx="4"/>
          </p:nvPr>
        </p:nvSpPr>
        <p:spPr/>
        <p:txBody>
          <a:bodyPr/>
          <a:lstStyle/>
          <a:p>
            <a:fld id="{AF00BBCC-5065-4A36-818C-AAE84D4248A3}" type="slidenum">
              <a:rPr lang="en-CA" smtClean="0"/>
              <a:t>19</a:t>
            </a:fld>
            <a:endParaRPr lang="en-CA"/>
          </a:p>
        </p:txBody>
      </p:sp>
    </p:spTree>
    <p:extLst>
      <p:ext uri="{BB962C8B-B14F-4D97-AF65-F5344CB8AC3E}">
        <p14:creationId xmlns:p14="http://schemas.microsoft.com/office/powerpoint/2010/main" val="133766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C830-DBD4-4CC5-B08F-1226795C92AC}"/>
              </a:ext>
            </a:extLst>
          </p:cNvPr>
          <p:cNvSpPr>
            <a:spLocks noGrp="1"/>
          </p:cNvSpPr>
          <p:nvPr>
            <p:ph type="title"/>
          </p:nvPr>
        </p:nvSpPr>
        <p:spPr>
          <a:xfrm>
            <a:off x="5486399" y="874511"/>
            <a:ext cx="5596933" cy="1143000"/>
          </a:xfrm>
        </p:spPr>
        <p:txBody>
          <a:bodyPr>
            <a:normAutofit fontScale="90000"/>
          </a:bodyPr>
          <a:lstStyle/>
          <a:p>
            <a:pPr algn="ctr"/>
            <a:r>
              <a:rPr lang="en-CA" dirty="0"/>
              <a:t>Territorial Acknowledgement</a:t>
            </a:r>
          </a:p>
        </p:txBody>
      </p:sp>
      <p:sp>
        <p:nvSpPr>
          <p:cNvPr id="4" name="TextBox 3">
            <a:extLst>
              <a:ext uri="{FF2B5EF4-FFF2-40B4-BE49-F238E27FC236}">
                <a16:creationId xmlns:a16="http://schemas.microsoft.com/office/drawing/2014/main" id="{D33D40EE-FA6C-45B2-AB9A-7DA790C2C786}"/>
              </a:ext>
            </a:extLst>
          </p:cNvPr>
          <p:cNvSpPr txBox="1"/>
          <p:nvPr/>
        </p:nvSpPr>
        <p:spPr>
          <a:xfrm>
            <a:off x="5989792" y="2464325"/>
            <a:ext cx="5287808" cy="175432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CA" dirty="0"/>
              <a:t>“Because this Territorial Title cannot be bought or sold, we therefore declare in our final words that our Saanich Territorial Homeland and inherent rights are not for sale.”</a:t>
            </a:r>
          </a:p>
          <a:p>
            <a:endParaRPr lang="en-CA" dirty="0"/>
          </a:p>
          <a:p>
            <a:pPr marL="285750" indent="-285750">
              <a:buFontTx/>
              <a:buChar char="-"/>
            </a:pPr>
            <a:r>
              <a:rPr lang="en-CA" dirty="0"/>
              <a:t>Saanich Indian Territorial Declaration, 1987</a:t>
            </a:r>
          </a:p>
        </p:txBody>
      </p:sp>
      <p:pic>
        <p:nvPicPr>
          <p:cNvPr id="1026" name="Picture 2">
            <a:extLst>
              <a:ext uri="{FF2B5EF4-FFF2-40B4-BE49-F238E27FC236}">
                <a16:creationId xmlns:a16="http://schemas.microsoft.com/office/drawing/2014/main" id="{23DDA547-5495-4BE9-8B2C-A08D16DE9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957" y="533596"/>
            <a:ext cx="4067175" cy="609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EB89C52-6AA5-487C-A96D-9700FE1834D1}"/>
              </a:ext>
            </a:extLst>
          </p:cNvPr>
          <p:cNvSpPr/>
          <p:nvPr/>
        </p:nvSpPr>
        <p:spPr>
          <a:xfrm>
            <a:off x="975957" y="6062794"/>
            <a:ext cx="3882640" cy="523220"/>
          </a:xfrm>
          <a:prstGeom prst="rect">
            <a:avLst/>
          </a:prstGeom>
        </p:spPr>
        <p:txBody>
          <a:bodyPr wrap="square">
            <a:spAutoFit/>
          </a:bodyPr>
          <a:lstStyle/>
          <a:p>
            <a:r>
              <a:rPr lang="en-US" sz="1400" dirty="0">
                <a:solidFill>
                  <a:schemeClr val="bg1"/>
                </a:solidFill>
                <a:latin typeface="Montserrat"/>
              </a:rPr>
              <a:t>W̱SÁNEĆ Carving by STOLȻEȽ (John Elliott) depicting a Reef Net Captain carrying cedar rope.</a:t>
            </a:r>
            <a:endParaRPr lang="en-CA" sz="1400" dirty="0">
              <a:solidFill>
                <a:schemeClr val="bg1"/>
              </a:solidFill>
            </a:endParaRPr>
          </a:p>
        </p:txBody>
      </p:sp>
      <p:sp>
        <p:nvSpPr>
          <p:cNvPr id="3" name="Slide Number Placeholder 2">
            <a:extLst>
              <a:ext uri="{FF2B5EF4-FFF2-40B4-BE49-F238E27FC236}">
                <a16:creationId xmlns:a16="http://schemas.microsoft.com/office/drawing/2014/main" id="{0E32EB71-7675-46CE-A67E-17F6D321C3FD}"/>
              </a:ext>
            </a:extLst>
          </p:cNvPr>
          <p:cNvSpPr>
            <a:spLocks noGrp="1"/>
          </p:cNvSpPr>
          <p:nvPr>
            <p:ph type="sldNum" sz="quarter" idx="4"/>
          </p:nvPr>
        </p:nvSpPr>
        <p:spPr/>
        <p:txBody>
          <a:bodyPr/>
          <a:lstStyle/>
          <a:p>
            <a:fld id="{AF00BBCC-5065-4A36-818C-AAE84D4248A3}" type="slidenum">
              <a:rPr lang="en-CA" smtClean="0"/>
              <a:t>2</a:t>
            </a:fld>
            <a:endParaRPr lang="en-CA" dirty="0"/>
          </a:p>
        </p:txBody>
      </p:sp>
    </p:spTree>
    <p:extLst>
      <p:ext uri="{BB962C8B-B14F-4D97-AF65-F5344CB8AC3E}">
        <p14:creationId xmlns:p14="http://schemas.microsoft.com/office/powerpoint/2010/main" val="1321623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667" y="174232"/>
            <a:ext cx="10515600" cy="1134066"/>
          </a:xfrm>
        </p:spPr>
        <p:txBody>
          <a:bodyPr>
            <a:normAutofit/>
          </a:bodyPr>
          <a:lstStyle/>
          <a:p>
            <a:r>
              <a:rPr lang="en-CA" altLang="en-US" sz="3200" dirty="0"/>
              <a:t>Health condition information can be used </a:t>
            </a:r>
            <a:br>
              <a:rPr lang="en-CA" altLang="en-US" sz="3200" dirty="0"/>
            </a:br>
            <a:r>
              <a:rPr lang="en-CA" altLang="en-US" sz="3200" dirty="0"/>
              <a:t>to monitor population health </a:t>
            </a:r>
            <a:endParaRPr lang="en-CA" sz="3200" dirty="0"/>
          </a:p>
        </p:txBody>
      </p:sp>
      <p:sp>
        <p:nvSpPr>
          <p:cNvPr id="3" name="Content Placeholder 2"/>
          <p:cNvSpPr>
            <a:spLocks noGrp="1"/>
          </p:cNvSpPr>
          <p:nvPr>
            <p:ph sz="half" idx="1"/>
          </p:nvPr>
        </p:nvSpPr>
        <p:spPr>
          <a:xfrm>
            <a:off x="7505016" y="1308298"/>
            <a:ext cx="4416491" cy="5184576"/>
          </a:xfrm>
        </p:spPr>
        <p:txBody>
          <a:bodyPr>
            <a:normAutofit/>
          </a:bodyPr>
          <a:lstStyle/>
          <a:p>
            <a:r>
              <a:rPr lang="en-CA" altLang="en-US" sz="2800" dirty="0"/>
              <a:t>D06 – Asthma</a:t>
            </a:r>
          </a:p>
          <a:p>
            <a:r>
              <a:rPr lang="en-CA" altLang="en-US" sz="2800" dirty="0"/>
              <a:t>Percent of population</a:t>
            </a:r>
          </a:p>
          <a:p>
            <a:r>
              <a:rPr lang="en-CA" altLang="en-US" sz="2800" dirty="0"/>
              <a:t>Considers utilization over past two years</a:t>
            </a:r>
          </a:p>
          <a:p>
            <a:r>
              <a:rPr lang="en-CA" altLang="en-US" sz="2800" dirty="0"/>
              <a:t>Similar analysis can be done for any of the 227 health conditions on distribution, utilization, prediction/forecast</a:t>
            </a:r>
          </a:p>
          <a:p>
            <a:endParaRPr lang="en-CA" altLang="en-US" sz="2800" dirty="0"/>
          </a:p>
          <a:p>
            <a:endParaRPr lang="en-CA" altLang="en-US" sz="2800" dirty="0"/>
          </a:p>
          <a:p>
            <a:pPr marL="0" indent="0">
              <a:buNone/>
            </a:pPr>
            <a:endParaRPr lang="en-CA" altLang="en-US" sz="2800" dirty="0"/>
          </a:p>
          <a:p>
            <a:pPr marL="0" indent="0">
              <a:buNone/>
            </a:pPr>
            <a:endParaRPr lang="en-CA" altLang="en-US" sz="2800" dirty="0"/>
          </a:p>
          <a:p>
            <a:endParaRPr lang="en-CA" sz="28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50" t="3783" r="22201" b="9074"/>
          <a:stretch/>
        </p:blipFill>
        <p:spPr bwMode="auto">
          <a:xfrm>
            <a:off x="450668" y="1308298"/>
            <a:ext cx="6596904" cy="5117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1322"/>
          <a:stretch/>
        </p:blipFill>
        <p:spPr bwMode="auto">
          <a:xfrm>
            <a:off x="4832744" y="5582237"/>
            <a:ext cx="2024657"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a:extLst>
              <a:ext uri="{FF2B5EF4-FFF2-40B4-BE49-F238E27FC236}">
                <a16:creationId xmlns:a16="http://schemas.microsoft.com/office/drawing/2014/main" id="{07BBC3FD-38B4-49F5-BC4C-9557AA1A5B8C}"/>
              </a:ext>
            </a:extLst>
          </p:cNvPr>
          <p:cNvSpPr>
            <a:spLocks noGrp="1"/>
          </p:cNvSpPr>
          <p:nvPr>
            <p:ph type="sldNum" sz="quarter" idx="4"/>
          </p:nvPr>
        </p:nvSpPr>
        <p:spPr/>
        <p:txBody>
          <a:bodyPr/>
          <a:lstStyle/>
          <a:p>
            <a:fld id="{AF00BBCC-5065-4A36-818C-AAE84D4248A3}" type="slidenum">
              <a:rPr lang="en-CA" smtClean="0"/>
              <a:t>20</a:t>
            </a:fld>
            <a:endParaRPr lang="en-CA"/>
          </a:p>
        </p:txBody>
      </p:sp>
      <p:sp>
        <p:nvSpPr>
          <p:cNvPr id="6" name="TextBox 5">
            <a:extLst>
              <a:ext uri="{FF2B5EF4-FFF2-40B4-BE49-F238E27FC236}">
                <a16:creationId xmlns:a16="http://schemas.microsoft.com/office/drawing/2014/main" id="{27E12D65-9C58-414E-8D12-434EEC692DCF}"/>
              </a:ext>
            </a:extLst>
          </p:cNvPr>
          <p:cNvSpPr txBox="1"/>
          <p:nvPr/>
        </p:nvSpPr>
        <p:spPr>
          <a:xfrm>
            <a:off x="1178312" y="6536809"/>
            <a:ext cx="4917688" cy="276999"/>
          </a:xfrm>
          <a:prstGeom prst="rect">
            <a:avLst/>
          </a:prstGeom>
          <a:noFill/>
        </p:spPr>
        <p:txBody>
          <a:bodyPr wrap="square" rtlCol="0">
            <a:spAutoFit/>
          </a:bodyPr>
          <a:lstStyle/>
          <a:p>
            <a:r>
              <a:rPr lang="en-CA" sz="1200" dirty="0"/>
              <a:t>* Source: 2017/18 chronic disease data from Matrix V10</a:t>
            </a:r>
          </a:p>
        </p:txBody>
      </p:sp>
    </p:spTree>
    <p:extLst>
      <p:ext uri="{BB962C8B-B14F-4D97-AF65-F5344CB8AC3E}">
        <p14:creationId xmlns:p14="http://schemas.microsoft.com/office/powerpoint/2010/main" val="3995375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67A31-633E-4BC6-AF42-9B7EB0D4307F}"/>
              </a:ext>
            </a:extLst>
          </p:cNvPr>
          <p:cNvSpPr>
            <a:spLocks noGrp="1"/>
          </p:cNvSpPr>
          <p:nvPr>
            <p:ph type="title"/>
          </p:nvPr>
        </p:nvSpPr>
        <p:spPr>
          <a:xfrm>
            <a:off x="1568494" y="125254"/>
            <a:ext cx="9341005" cy="1143000"/>
          </a:xfrm>
        </p:spPr>
        <p:txBody>
          <a:bodyPr>
            <a:normAutofit fontScale="90000"/>
          </a:bodyPr>
          <a:lstStyle/>
          <a:p>
            <a:r>
              <a:rPr lang="en-CA" altLang="en-US" dirty="0"/>
              <a:t>Health Profile Groups (HPG)</a:t>
            </a:r>
            <a:br>
              <a:rPr lang="en-CA" altLang="en-US" dirty="0"/>
            </a:br>
            <a:r>
              <a:rPr lang="en-CA" altLang="en-US" sz="2727" dirty="0"/>
              <a:t>Mutually exclusive classification</a:t>
            </a:r>
            <a:endParaRPr lang="en-CA" b="0" dirty="0"/>
          </a:p>
        </p:txBody>
      </p:sp>
      <p:pic>
        <p:nvPicPr>
          <p:cNvPr id="4" name="Picture 2">
            <a:extLst>
              <a:ext uri="{FF2B5EF4-FFF2-40B4-BE49-F238E27FC236}">
                <a16:creationId xmlns:a16="http://schemas.microsoft.com/office/drawing/2014/main" id="{0B3928F0-7212-4413-8D1B-5733D14E2829}"/>
              </a:ext>
            </a:extLst>
          </p:cNvPr>
          <p:cNvPicPr>
            <a:picLocks noGrp="1" noChangeAspect="1" noChangeArrowheads="1"/>
          </p:cNvPicPr>
          <p:nvPr>
            <p:ph idx="1"/>
          </p:nvPr>
        </p:nvPicPr>
        <p:blipFill>
          <a:blip r:embed="rId2">
            <a:clrChange>
              <a:clrFrom>
                <a:srgbClr val="FCFCFB"/>
              </a:clrFrom>
              <a:clrTo>
                <a:srgbClr val="FCFCFB">
                  <a:alpha val="0"/>
                </a:srgbClr>
              </a:clrTo>
            </a:clrChange>
            <a:extLst>
              <a:ext uri="{28A0092B-C50C-407E-A947-70E740481C1C}">
                <a14:useLocalDpi xmlns:a14="http://schemas.microsoft.com/office/drawing/2010/main" val="0"/>
              </a:ext>
            </a:extLst>
          </a:blip>
          <a:srcRect l="2556" t="4268" r="2660" b="51521"/>
          <a:stretch>
            <a:fillRect/>
          </a:stretch>
        </p:blipFill>
        <p:spPr bwMode="auto">
          <a:xfrm>
            <a:off x="1309985" y="2181236"/>
            <a:ext cx="9781263" cy="243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1">
            <a:extLst>
              <a:ext uri="{FF2B5EF4-FFF2-40B4-BE49-F238E27FC236}">
                <a16:creationId xmlns:a16="http://schemas.microsoft.com/office/drawing/2014/main" id="{9BCF79C7-3199-4768-9D79-CC512AFFAA49}"/>
              </a:ext>
            </a:extLst>
          </p:cNvPr>
          <p:cNvSpPr>
            <a:spLocks noChangeArrowheads="1"/>
          </p:cNvSpPr>
          <p:nvPr/>
        </p:nvSpPr>
        <p:spPr bwMode="auto">
          <a:xfrm>
            <a:off x="1353634" y="4662621"/>
            <a:ext cx="2013693" cy="135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SzTx/>
              <a:buFont typeface="Wingdings" panose="05000000000000000000" pitchFamily="2" charset="2"/>
              <a:buNone/>
            </a:pPr>
            <a:r>
              <a:rPr lang="en-CA" altLang="en-US" sz="1636" dirty="0">
                <a:latin typeface="Arial" panose="020B0604020202020204" pitchFamily="34" charset="0"/>
              </a:rPr>
              <a:t>Q007 </a:t>
            </a:r>
          </a:p>
          <a:p>
            <a:pPr algn="ctr" eaLnBrk="1" hangingPunct="1">
              <a:spcBef>
                <a:spcPct val="0"/>
              </a:spcBef>
              <a:buClrTx/>
              <a:buSzTx/>
              <a:buFont typeface="Wingdings" panose="05000000000000000000" pitchFamily="2" charset="2"/>
              <a:buNone/>
            </a:pPr>
            <a:r>
              <a:rPr lang="en-CA" altLang="en-US" sz="1636" dirty="0">
                <a:latin typeface="Arial" panose="020B0604020202020204" pitchFamily="34" charset="0"/>
              </a:rPr>
              <a:t>Dementia </a:t>
            </a:r>
          </a:p>
          <a:p>
            <a:pPr algn="ctr" eaLnBrk="1" hangingPunct="1">
              <a:spcBef>
                <a:spcPct val="0"/>
              </a:spcBef>
              <a:buClrTx/>
              <a:buSzTx/>
              <a:buFont typeface="Wingdings" panose="05000000000000000000" pitchFamily="2" charset="2"/>
              <a:buNone/>
            </a:pPr>
            <a:r>
              <a:rPr lang="en-CA" altLang="en-US" sz="1636" dirty="0">
                <a:latin typeface="Arial" panose="020B0604020202020204" pitchFamily="34" charset="0"/>
              </a:rPr>
              <a:t>(incl. Alzheimer's)</a:t>
            </a:r>
          </a:p>
          <a:p>
            <a:pPr algn="ctr" eaLnBrk="1" hangingPunct="1">
              <a:spcBef>
                <a:spcPct val="0"/>
              </a:spcBef>
              <a:buClrTx/>
              <a:buSzTx/>
              <a:buFont typeface="Wingdings" panose="05000000000000000000" pitchFamily="2" charset="2"/>
              <a:buNone/>
            </a:pPr>
            <a:r>
              <a:rPr lang="en-CA" altLang="en-US" sz="1636" dirty="0">
                <a:latin typeface="Arial" panose="020B0604020202020204" pitchFamily="34" charset="0"/>
              </a:rPr>
              <a:t>w/ sig comorbidities</a:t>
            </a:r>
          </a:p>
          <a:p>
            <a:pPr algn="ctr" eaLnBrk="1" hangingPunct="1">
              <a:spcBef>
                <a:spcPct val="0"/>
              </a:spcBef>
              <a:buClrTx/>
              <a:buSzTx/>
              <a:buFont typeface="Wingdings" panose="05000000000000000000" pitchFamily="2" charset="2"/>
              <a:buNone/>
            </a:pPr>
            <a:r>
              <a:rPr lang="en-CA" altLang="en-US" sz="1636" dirty="0">
                <a:latin typeface="Arial" panose="020B0604020202020204" pitchFamily="34" charset="0"/>
              </a:rPr>
              <a:t> </a:t>
            </a:r>
          </a:p>
        </p:txBody>
      </p:sp>
      <p:sp>
        <p:nvSpPr>
          <p:cNvPr id="6" name="Rectangle 1">
            <a:extLst>
              <a:ext uri="{FF2B5EF4-FFF2-40B4-BE49-F238E27FC236}">
                <a16:creationId xmlns:a16="http://schemas.microsoft.com/office/drawing/2014/main" id="{90FFCA2D-6092-4238-8FF1-862C472C3AE3}"/>
              </a:ext>
            </a:extLst>
          </p:cNvPr>
          <p:cNvSpPr>
            <a:spLocks noChangeArrowheads="1"/>
          </p:cNvSpPr>
          <p:nvPr/>
        </p:nvSpPr>
        <p:spPr bwMode="auto">
          <a:xfrm>
            <a:off x="4014685" y="4617682"/>
            <a:ext cx="1591526" cy="847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SzTx/>
              <a:buNone/>
            </a:pPr>
            <a:r>
              <a:rPr lang="en-CA" altLang="en-US" sz="1636" dirty="0">
                <a:latin typeface="Arial" panose="020B0604020202020204" pitchFamily="34" charset="0"/>
              </a:rPr>
              <a:t>B052C </a:t>
            </a:r>
          </a:p>
          <a:p>
            <a:pPr algn="ctr" eaLnBrk="1" hangingPunct="1">
              <a:spcBef>
                <a:spcPct val="0"/>
              </a:spcBef>
              <a:buClrTx/>
              <a:buSzTx/>
              <a:buNone/>
            </a:pPr>
            <a:r>
              <a:rPr lang="en-CA" altLang="en-US" sz="1636" dirty="0">
                <a:latin typeface="Arial" panose="020B0604020202020204" pitchFamily="34" charset="0"/>
              </a:rPr>
              <a:t>Chronic Vision </a:t>
            </a:r>
          </a:p>
          <a:p>
            <a:pPr algn="ctr" eaLnBrk="1" hangingPunct="1">
              <a:spcBef>
                <a:spcPct val="0"/>
              </a:spcBef>
              <a:buClrTx/>
              <a:buSzTx/>
              <a:buNone/>
            </a:pPr>
            <a:r>
              <a:rPr lang="en-CA" altLang="en-US" sz="1636" dirty="0">
                <a:latin typeface="Arial" panose="020B0604020202020204" pitchFamily="34" charset="0"/>
              </a:rPr>
              <a:t>Impairment</a:t>
            </a:r>
          </a:p>
        </p:txBody>
      </p:sp>
      <p:sp>
        <p:nvSpPr>
          <p:cNvPr id="7" name="Rectangle 1">
            <a:extLst>
              <a:ext uri="{FF2B5EF4-FFF2-40B4-BE49-F238E27FC236}">
                <a16:creationId xmlns:a16="http://schemas.microsoft.com/office/drawing/2014/main" id="{40F5A7BA-2E3E-49F8-A161-58E9AC98DB8F}"/>
              </a:ext>
            </a:extLst>
          </p:cNvPr>
          <p:cNvSpPr>
            <a:spLocks noChangeArrowheads="1"/>
          </p:cNvSpPr>
          <p:nvPr/>
        </p:nvSpPr>
        <p:spPr bwMode="auto">
          <a:xfrm>
            <a:off x="6390035" y="4679145"/>
            <a:ext cx="1604927" cy="847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SzTx/>
              <a:buNone/>
            </a:pPr>
            <a:r>
              <a:rPr lang="en-CA" altLang="en-US" sz="1636" dirty="0">
                <a:latin typeface="Arial" panose="020B0604020202020204" pitchFamily="34" charset="0"/>
              </a:rPr>
              <a:t>Z098 </a:t>
            </a:r>
          </a:p>
          <a:p>
            <a:pPr algn="ctr" eaLnBrk="1" hangingPunct="1">
              <a:spcBef>
                <a:spcPct val="0"/>
              </a:spcBef>
              <a:buClrTx/>
              <a:buSzTx/>
              <a:buNone/>
            </a:pPr>
            <a:r>
              <a:rPr lang="en-CA" altLang="en-US" sz="1636" dirty="0">
                <a:latin typeface="Arial" panose="020B0604020202020204" pitchFamily="34" charset="0"/>
              </a:rPr>
              <a:t>Health System </a:t>
            </a:r>
          </a:p>
          <a:p>
            <a:pPr algn="ctr" eaLnBrk="1" hangingPunct="1">
              <a:spcBef>
                <a:spcPct val="0"/>
              </a:spcBef>
              <a:buClrTx/>
              <a:buSzTx/>
              <a:buNone/>
            </a:pPr>
            <a:r>
              <a:rPr lang="en-CA" altLang="en-US" sz="1636" dirty="0">
                <a:latin typeface="Arial" panose="020B0604020202020204" pitchFamily="34" charset="0"/>
              </a:rPr>
              <a:t>Non-User</a:t>
            </a:r>
          </a:p>
        </p:txBody>
      </p:sp>
      <p:sp>
        <p:nvSpPr>
          <p:cNvPr id="8" name="Rectangle 1">
            <a:extLst>
              <a:ext uri="{FF2B5EF4-FFF2-40B4-BE49-F238E27FC236}">
                <a16:creationId xmlns:a16="http://schemas.microsoft.com/office/drawing/2014/main" id="{4342D249-13BC-4EE7-9A78-9C25D99ADBB8}"/>
              </a:ext>
            </a:extLst>
          </p:cNvPr>
          <p:cNvSpPr>
            <a:spLocks noChangeArrowheads="1"/>
          </p:cNvSpPr>
          <p:nvPr/>
        </p:nvSpPr>
        <p:spPr bwMode="auto">
          <a:xfrm>
            <a:off x="8778786" y="4615624"/>
            <a:ext cx="2130713" cy="10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SzTx/>
              <a:buNone/>
            </a:pPr>
            <a:r>
              <a:rPr lang="en-CA" altLang="en-US" sz="1636" dirty="0">
                <a:latin typeface="Arial" panose="020B0604020202020204" pitchFamily="34" charset="0"/>
              </a:rPr>
              <a:t>A010C</a:t>
            </a:r>
          </a:p>
          <a:p>
            <a:pPr algn="ctr" eaLnBrk="1" hangingPunct="1">
              <a:spcBef>
                <a:spcPct val="0"/>
              </a:spcBef>
              <a:buClrTx/>
              <a:buSzTx/>
              <a:buNone/>
            </a:pPr>
            <a:r>
              <a:rPr lang="en-CA" altLang="en-US" sz="1636" dirty="0">
                <a:latin typeface="Arial" panose="020B0604020202020204" pitchFamily="34" charset="0"/>
              </a:rPr>
              <a:t>Parkinson's Disease</a:t>
            </a:r>
          </a:p>
          <a:p>
            <a:pPr algn="ctr" eaLnBrk="1" hangingPunct="1">
              <a:spcBef>
                <a:spcPct val="0"/>
              </a:spcBef>
              <a:buClrTx/>
              <a:buSzTx/>
              <a:buNone/>
            </a:pPr>
            <a:r>
              <a:rPr lang="en-CA" altLang="en-US" sz="1636" dirty="0">
                <a:latin typeface="Arial" panose="020B0604020202020204" pitchFamily="34" charset="0"/>
              </a:rPr>
              <a:t>/Parkinsonism </a:t>
            </a:r>
          </a:p>
          <a:p>
            <a:pPr algn="ctr" eaLnBrk="1" hangingPunct="1">
              <a:spcBef>
                <a:spcPct val="0"/>
              </a:spcBef>
              <a:buClrTx/>
              <a:buSzTx/>
              <a:buNone/>
            </a:pPr>
            <a:r>
              <a:rPr lang="en-CA" altLang="en-US" sz="1636" dirty="0">
                <a:latin typeface="Arial" panose="020B0604020202020204" pitchFamily="34" charset="0"/>
              </a:rPr>
              <a:t>w/o sig comorbidities</a:t>
            </a:r>
          </a:p>
        </p:txBody>
      </p:sp>
      <p:sp>
        <p:nvSpPr>
          <p:cNvPr id="3" name="Rectangle 2">
            <a:extLst>
              <a:ext uri="{FF2B5EF4-FFF2-40B4-BE49-F238E27FC236}">
                <a16:creationId xmlns:a16="http://schemas.microsoft.com/office/drawing/2014/main" id="{E0B9E746-7B69-40F3-AB01-CF6AC57DD662}"/>
              </a:ext>
            </a:extLst>
          </p:cNvPr>
          <p:cNvSpPr/>
          <p:nvPr/>
        </p:nvSpPr>
        <p:spPr>
          <a:xfrm>
            <a:off x="944191" y="5867563"/>
            <a:ext cx="6806094" cy="386131"/>
          </a:xfrm>
          <a:prstGeom prst="rect">
            <a:avLst/>
          </a:prstGeom>
        </p:spPr>
        <p:txBody>
          <a:bodyPr wrap="none">
            <a:spAutoFit/>
          </a:bodyPr>
          <a:lstStyle/>
          <a:p>
            <a:r>
              <a:rPr lang="en-CA" altLang="en-US" sz="1909" dirty="0">
                <a:solidFill>
                  <a:srgbClr val="FF0000"/>
                </a:solidFill>
              </a:rPr>
              <a:t>Basic idea: </a:t>
            </a:r>
            <a:r>
              <a:rPr lang="en-CA" altLang="en-US" sz="1909" dirty="0">
                <a:solidFill>
                  <a:schemeClr val="accent6">
                    <a:lumMod val="75000"/>
                  </a:schemeClr>
                </a:solidFill>
              </a:rPr>
              <a:t>Patients in the same HPG have similar healthcare needs</a:t>
            </a:r>
            <a:endParaRPr lang="en-CA" sz="1909" dirty="0">
              <a:solidFill>
                <a:schemeClr val="accent6">
                  <a:lumMod val="75000"/>
                </a:schemeClr>
              </a:solidFill>
            </a:endParaRPr>
          </a:p>
        </p:txBody>
      </p:sp>
      <p:sp>
        <p:nvSpPr>
          <p:cNvPr id="10" name="Rectangle 9">
            <a:extLst>
              <a:ext uri="{FF2B5EF4-FFF2-40B4-BE49-F238E27FC236}">
                <a16:creationId xmlns:a16="http://schemas.microsoft.com/office/drawing/2014/main" id="{4D829A31-3822-4171-BF5B-93363B4D34B6}"/>
              </a:ext>
            </a:extLst>
          </p:cNvPr>
          <p:cNvSpPr/>
          <p:nvPr/>
        </p:nvSpPr>
        <p:spPr>
          <a:xfrm>
            <a:off x="944191" y="1469424"/>
            <a:ext cx="10402682" cy="646331"/>
          </a:xfrm>
          <a:prstGeom prst="rect">
            <a:avLst/>
          </a:prstGeom>
        </p:spPr>
        <p:txBody>
          <a:bodyPr wrap="square">
            <a:spAutoFit/>
          </a:bodyPr>
          <a:lstStyle/>
          <a:p>
            <a:pPr marL="285750" indent="-285750">
              <a:buFont typeface="Arial" panose="020B0604020202020204" pitchFamily="34" charset="0"/>
              <a:buChar char="•"/>
            </a:pPr>
            <a:r>
              <a:rPr lang="en-CA" altLang="en-US" dirty="0">
                <a:solidFill>
                  <a:schemeClr val="accent6">
                    <a:lumMod val="75000"/>
                  </a:schemeClr>
                </a:solidFill>
              </a:rPr>
              <a:t>Based on each person’s highest ranked health condition(s), or lack thereof, and the presence of significant comorbidities </a:t>
            </a:r>
            <a:endParaRPr lang="en-CA" dirty="0"/>
          </a:p>
        </p:txBody>
      </p:sp>
      <p:pic>
        <p:nvPicPr>
          <p:cNvPr id="12" name="Picture 4" descr="See the source image">
            <a:extLst>
              <a:ext uri="{FF2B5EF4-FFF2-40B4-BE49-F238E27FC236}">
                <a16:creationId xmlns:a16="http://schemas.microsoft.com/office/drawing/2014/main" id="{C52BBBFD-6320-4931-A975-16984A31BD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66" r="13335" b="1"/>
          <a:stretch/>
        </p:blipFill>
        <p:spPr bwMode="auto">
          <a:xfrm>
            <a:off x="384241" y="100855"/>
            <a:ext cx="1119899" cy="11199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798EB3DB-5BF1-4568-A18C-3E15D51FEA54}"/>
              </a:ext>
            </a:extLst>
          </p:cNvPr>
          <p:cNvSpPr>
            <a:spLocks noGrp="1"/>
          </p:cNvSpPr>
          <p:nvPr>
            <p:ph type="sldNum" sz="quarter" idx="4"/>
          </p:nvPr>
        </p:nvSpPr>
        <p:spPr/>
        <p:txBody>
          <a:bodyPr/>
          <a:lstStyle/>
          <a:p>
            <a:fld id="{AF00BBCC-5065-4A36-818C-AAE84D4248A3}" type="slidenum">
              <a:rPr lang="en-CA" smtClean="0"/>
              <a:t>21</a:t>
            </a:fld>
            <a:endParaRPr lang="en-CA"/>
          </a:p>
        </p:txBody>
      </p:sp>
    </p:spTree>
    <p:extLst>
      <p:ext uri="{BB962C8B-B14F-4D97-AF65-F5344CB8AC3E}">
        <p14:creationId xmlns:p14="http://schemas.microsoft.com/office/powerpoint/2010/main" val="1448036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9BA000-03C9-4950-B898-A5017F629ECA}"/>
              </a:ext>
            </a:extLst>
          </p:cNvPr>
          <p:cNvSpPr txBox="1">
            <a:spLocks/>
          </p:cNvSpPr>
          <p:nvPr/>
        </p:nvSpPr>
        <p:spPr>
          <a:xfrm>
            <a:off x="11132622" y="6239465"/>
            <a:ext cx="682985" cy="364765"/>
          </a:xfrm>
          <a:prstGeom prst="rect">
            <a:avLst/>
          </a:prstGeom>
        </p:spPr>
        <p:txBody>
          <a:bodyPr vert="horz" lIns="62345" tIns="31173" rIns="62345" bIns="31173" rtlCol="0" anchor="ctr">
            <a:normAutofit/>
          </a:bodyPr>
          <a:lstStyle>
            <a:defPPr>
              <a:defRPr lang="en-US"/>
            </a:defPPr>
            <a:lvl1pPr marL="0" algn="r" defTabSz="457200" rtl="0" eaLnBrk="1" latinLnBrk="0" hangingPunct="1">
              <a:defRPr sz="17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98">
              <a:spcAft>
                <a:spcPts val="600"/>
              </a:spcAft>
              <a:defRPr/>
            </a:pPr>
            <a:fld id="{BDDA21CC-2653-4003-B33E-E22EE0592009}" type="slidenum">
              <a:rPr lang="en-CA" sz="1200" b="1">
                <a:solidFill>
                  <a:srgbClr val="164161"/>
                </a:solidFill>
                <a:latin typeface="Arial" panose="020B0604020202020204" pitchFamily="34" charset="0"/>
                <a:cs typeface="Arial" panose="020B0604020202020204" pitchFamily="34" charset="0"/>
              </a:rPr>
              <a:pPr defTabSz="457198">
                <a:spcAft>
                  <a:spcPts val="600"/>
                </a:spcAft>
                <a:defRPr/>
              </a:pPr>
              <a:t>22</a:t>
            </a:fld>
            <a:endParaRPr lang="en-CA" sz="1200" b="1" dirty="0">
              <a:solidFill>
                <a:srgbClr val="16416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7A082F0-5C9B-4FA9-9B45-C0BC3AFB9527}"/>
              </a:ext>
            </a:extLst>
          </p:cNvPr>
          <p:cNvSpPr>
            <a:spLocks noGrp="1"/>
          </p:cNvSpPr>
          <p:nvPr>
            <p:ph type="title"/>
          </p:nvPr>
        </p:nvSpPr>
        <p:spPr>
          <a:xfrm>
            <a:off x="473929" y="115481"/>
            <a:ext cx="9689948" cy="1228450"/>
          </a:xfrm>
        </p:spPr>
        <p:txBody>
          <a:bodyPr>
            <a:noAutofit/>
          </a:bodyPr>
          <a:lstStyle/>
          <a:p>
            <a:r>
              <a:rPr lang="en-US" sz="3000" dirty="0"/>
              <a:t>Most Costly Health Profile Groups</a:t>
            </a:r>
            <a:br>
              <a:rPr lang="en-US" sz="3000" dirty="0"/>
            </a:br>
            <a:r>
              <a:rPr lang="en-US" sz="3000" dirty="0"/>
              <a:t>by average estimate of publicly funded expenditures</a:t>
            </a:r>
            <a:endParaRPr lang="en-CA" sz="3000" dirty="0"/>
          </a:p>
        </p:txBody>
      </p:sp>
      <p:grpSp>
        <p:nvGrpSpPr>
          <p:cNvPr id="6" name="Group 9">
            <a:extLst>
              <a:ext uri="{FF2B5EF4-FFF2-40B4-BE49-F238E27FC236}">
                <a16:creationId xmlns:a16="http://schemas.microsoft.com/office/drawing/2014/main" id="{D2F3FCD7-6AE0-43DC-ADFE-45BE058C5022}"/>
              </a:ext>
            </a:extLst>
          </p:cNvPr>
          <p:cNvGrpSpPr>
            <a:grpSpLocks/>
          </p:cNvGrpSpPr>
          <p:nvPr/>
        </p:nvGrpSpPr>
        <p:grpSpPr bwMode="auto">
          <a:xfrm>
            <a:off x="0" y="1576428"/>
            <a:ext cx="11568221" cy="5027802"/>
            <a:chOff x="-603635" y="-87628"/>
            <a:chExt cx="10090536" cy="6159013"/>
          </a:xfrm>
        </p:grpSpPr>
        <p:graphicFrame>
          <p:nvGraphicFramePr>
            <p:cNvPr id="7" name="Chart 6">
              <a:extLst>
                <a:ext uri="{FF2B5EF4-FFF2-40B4-BE49-F238E27FC236}">
                  <a16:creationId xmlns:a16="http://schemas.microsoft.com/office/drawing/2014/main" id="{39CC288B-2161-41B4-897D-B96453E3D33F}"/>
                </a:ext>
              </a:extLst>
            </p:cNvPr>
            <p:cNvGraphicFramePr/>
            <p:nvPr>
              <p:extLst>
                <p:ext uri="{D42A27DB-BD31-4B8C-83A1-F6EECF244321}">
                  <p14:modId xmlns:p14="http://schemas.microsoft.com/office/powerpoint/2010/main" val="4155154064"/>
                </p:ext>
              </p:extLst>
            </p:nvPr>
          </p:nvGraphicFramePr>
          <p:xfrm>
            <a:off x="2523596" y="-87628"/>
            <a:ext cx="6963305" cy="53340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17FF05B1-B279-432F-8A0B-45DE58F4E2FF}"/>
                </a:ext>
              </a:extLst>
            </p:cNvPr>
            <p:cNvGraphicFramePr/>
            <p:nvPr>
              <p:extLst>
                <p:ext uri="{D42A27DB-BD31-4B8C-83A1-F6EECF244321}">
                  <p14:modId xmlns:p14="http://schemas.microsoft.com/office/powerpoint/2010/main" val="1123429594"/>
                </p:ext>
              </p:extLst>
            </p:nvPr>
          </p:nvGraphicFramePr>
          <p:xfrm>
            <a:off x="-603635" y="-64268"/>
            <a:ext cx="3146736" cy="6135653"/>
          </p:xfrm>
          <a:graphic>
            <a:graphicData uri="http://schemas.openxmlformats.org/drawingml/2006/chart">
              <c:chart xmlns:c="http://schemas.openxmlformats.org/drawingml/2006/chart" xmlns:r="http://schemas.openxmlformats.org/officeDocument/2006/relationships" r:id="rId4"/>
            </a:graphicData>
          </a:graphic>
        </p:graphicFrame>
      </p:grpSp>
      <p:sp>
        <p:nvSpPr>
          <p:cNvPr id="9" name="TextBox 8">
            <a:extLst>
              <a:ext uri="{FF2B5EF4-FFF2-40B4-BE49-F238E27FC236}">
                <a16:creationId xmlns:a16="http://schemas.microsoft.com/office/drawing/2014/main" id="{214FD41B-D5D5-4421-9DAF-F91368937494}"/>
              </a:ext>
            </a:extLst>
          </p:cNvPr>
          <p:cNvSpPr txBox="1"/>
          <p:nvPr/>
        </p:nvSpPr>
        <p:spPr>
          <a:xfrm>
            <a:off x="1298796" y="5895396"/>
            <a:ext cx="2187385" cy="344069"/>
          </a:xfrm>
          <a:prstGeom prst="rect">
            <a:avLst/>
          </a:prstGeom>
          <a:noFill/>
        </p:spPr>
        <p:txBody>
          <a:bodyPr wrap="square">
            <a:spAutoFit/>
          </a:bodyPr>
          <a:lstStyle/>
          <a:p>
            <a:pPr algn="r" defTabSz="467578" fontAlgn="base">
              <a:spcBef>
                <a:spcPct val="0"/>
              </a:spcBef>
              <a:spcAft>
                <a:spcPct val="0"/>
              </a:spcAft>
              <a:defRPr/>
            </a:pPr>
            <a:r>
              <a:rPr lang="en-CA" sz="1636" b="1" dirty="0">
                <a:solidFill>
                  <a:srgbClr val="000000"/>
                </a:solidFill>
                <a:latin typeface="+mj-lt"/>
                <a:cs typeface="Arial" charset="0"/>
              </a:rPr>
              <a:t>Number of Persons</a:t>
            </a:r>
          </a:p>
        </p:txBody>
      </p:sp>
      <p:sp>
        <p:nvSpPr>
          <p:cNvPr id="10" name="TextBox 9">
            <a:extLst>
              <a:ext uri="{FF2B5EF4-FFF2-40B4-BE49-F238E27FC236}">
                <a16:creationId xmlns:a16="http://schemas.microsoft.com/office/drawing/2014/main" id="{81F54DCE-4B57-4E65-9D6E-D016C79909D7}"/>
              </a:ext>
            </a:extLst>
          </p:cNvPr>
          <p:cNvSpPr txBox="1"/>
          <p:nvPr/>
        </p:nvSpPr>
        <p:spPr>
          <a:xfrm>
            <a:off x="7116440" y="5895395"/>
            <a:ext cx="3894811" cy="344069"/>
          </a:xfrm>
          <a:prstGeom prst="rect">
            <a:avLst/>
          </a:prstGeom>
          <a:noFill/>
        </p:spPr>
        <p:txBody>
          <a:bodyPr wrap="square">
            <a:spAutoFit/>
          </a:bodyPr>
          <a:lstStyle/>
          <a:p>
            <a:pPr defTabSz="467578" fontAlgn="base">
              <a:spcBef>
                <a:spcPct val="0"/>
              </a:spcBef>
              <a:spcAft>
                <a:spcPct val="0"/>
              </a:spcAft>
              <a:defRPr/>
            </a:pPr>
            <a:r>
              <a:rPr lang="en-CA" sz="1636" b="1" dirty="0">
                <a:solidFill>
                  <a:srgbClr val="000000"/>
                </a:solidFill>
                <a:latin typeface="+mj-lt"/>
                <a:cs typeface="Arial" charset="0"/>
              </a:rPr>
              <a:t>One-year cost estimate (average)</a:t>
            </a:r>
          </a:p>
        </p:txBody>
      </p:sp>
      <p:sp>
        <p:nvSpPr>
          <p:cNvPr id="3" name="Slide Number Placeholder 2">
            <a:extLst>
              <a:ext uri="{FF2B5EF4-FFF2-40B4-BE49-F238E27FC236}">
                <a16:creationId xmlns:a16="http://schemas.microsoft.com/office/drawing/2014/main" id="{3A5F3A93-9BBE-4179-A61F-C97CFE219C4A}"/>
              </a:ext>
            </a:extLst>
          </p:cNvPr>
          <p:cNvSpPr>
            <a:spLocks noGrp="1"/>
          </p:cNvSpPr>
          <p:nvPr>
            <p:ph type="sldNum" sz="quarter" idx="4"/>
          </p:nvPr>
        </p:nvSpPr>
        <p:spPr/>
        <p:txBody>
          <a:bodyPr/>
          <a:lstStyle/>
          <a:p>
            <a:fld id="{AF00BBCC-5065-4A36-818C-AAE84D4248A3}" type="slidenum">
              <a:rPr lang="en-CA" smtClean="0"/>
              <a:t>22</a:t>
            </a:fld>
            <a:endParaRPr lang="en-CA"/>
          </a:p>
        </p:txBody>
      </p:sp>
      <p:sp>
        <p:nvSpPr>
          <p:cNvPr id="4" name="TextBox 3">
            <a:extLst>
              <a:ext uri="{FF2B5EF4-FFF2-40B4-BE49-F238E27FC236}">
                <a16:creationId xmlns:a16="http://schemas.microsoft.com/office/drawing/2014/main" id="{41F92661-06A6-49DA-98CF-DFCF2219B063}"/>
              </a:ext>
            </a:extLst>
          </p:cNvPr>
          <p:cNvSpPr txBox="1"/>
          <p:nvPr/>
        </p:nvSpPr>
        <p:spPr>
          <a:xfrm>
            <a:off x="4822770" y="6356350"/>
            <a:ext cx="3607552" cy="276999"/>
          </a:xfrm>
          <a:prstGeom prst="rect">
            <a:avLst/>
          </a:prstGeom>
          <a:noFill/>
        </p:spPr>
        <p:txBody>
          <a:bodyPr wrap="square" rtlCol="0">
            <a:spAutoFit/>
          </a:bodyPr>
          <a:lstStyle/>
          <a:p>
            <a:r>
              <a:rPr lang="en-CA" sz="1200" dirty="0"/>
              <a:t>* Source: 2017/18 BC expenditure from Matrix V10</a:t>
            </a:r>
          </a:p>
        </p:txBody>
      </p:sp>
    </p:spTree>
    <p:extLst>
      <p:ext uri="{BB962C8B-B14F-4D97-AF65-F5344CB8AC3E}">
        <p14:creationId xmlns:p14="http://schemas.microsoft.com/office/powerpoint/2010/main" val="1437636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975C3-2572-4215-8E56-9B9D8D8662A3}"/>
              </a:ext>
            </a:extLst>
          </p:cNvPr>
          <p:cNvSpPr>
            <a:spLocks noGrp="1"/>
          </p:cNvSpPr>
          <p:nvPr>
            <p:ph type="title"/>
          </p:nvPr>
        </p:nvSpPr>
        <p:spPr>
          <a:xfrm>
            <a:off x="1591902" y="99756"/>
            <a:ext cx="9731298" cy="1143000"/>
          </a:xfrm>
        </p:spPr>
        <p:txBody>
          <a:bodyPr>
            <a:normAutofit fontScale="90000"/>
          </a:bodyPr>
          <a:lstStyle/>
          <a:p>
            <a:r>
              <a:rPr lang="en-CA" altLang="en-US" dirty="0"/>
              <a:t>Health Profile Group Categories</a:t>
            </a:r>
            <a:br>
              <a:rPr lang="en-CA" altLang="en-US" i="1" dirty="0"/>
            </a:br>
            <a:r>
              <a:rPr lang="en-CA" altLang="en-US" sz="2727" dirty="0"/>
              <a:t>Broader mutually exclusive classification</a:t>
            </a:r>
            <a:endParaRPr lang="en-CA" sz="2727" dirty="0"/>
          </a:p>
        </p:txBody>
      </p:sp>
      <p:pic>
        <p:nvPicPr>
          <p:cNvPr id="9" name="Picture 2">
            <a:extLst>
              <a:ext uri="{FF2B5EF4-FFF2-40B4-BE49-F238E27FC236}">
                <a16:creationId xmlns:a16="http://schemas.microsoft.com/office/drawing/2014/main" id="{AAE7E21D-A546-4798-8E9F-0E210DA3470A}"/>
              </a:ext>
            </a:extLst>
          </p:cNvPr>
          <p:cNvPicPr>
            <a:picLocks noChangeAspect="1" noChangeArrowheads="1"/>
          </p:cNvPicPr>
          <p:nvPr/>
        </p:nvPicPr>
        <p:blipFill>
          <a:blip r:embed="rId2">
            <a:clrChange>
              <a:clrFrom>
                <a:srgbClr val="FCFCFB"/>
              </a:clrFrom>
              <a:clrTo>
                <a:srgbClr val="FCFCFB">
                  <a:alpha val="0"/>
                </a:srgbClr>
              </a:clrTo>
            </a:clrChange>
            <a:extLst>
              <a:ext uri="{28A0092B-C50C-407E-A947-70E740481C1C}">
                <a14:useLocalDpi xmlns:a14="http://schemas.microsoft.com/office/drawing/2010/main" val="0"/>
              </a:ext>
            </a:extLst>
          </a:blip>
          <a:srcRect l="2556" t="4268" r="2660" b="51521"/>
          <a:stretch>
            <a:fillRect/>
          </a:stretch>
        </p:blipFill>
        <p:spPr bwMode="auto">
          <a:xfrm>
            <a:off x="1100751" y="2004469"/>
            <a:ext cx="9990498" cy="2486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ontent Placeholder 2">
            <a:extLst>
              <a:ext uri="{FF2B5EF4-FFF2-40B4-BE49-F238E27FC236}">
                <a16:creationId xmlns:a16="http://schemas.microsoft.com/office/drawing/2014/main" id="{F1A8D75B-8E9E-4170-A016-B20DC615EBF0}"/>
              </a:ext>
            </a:extLst>
          </p:cNvPr>
          <p:cNvSpPr txBox="1">
            <a:spLocks/>
          </p:cNvSpPr>
          <p:nvPr/>
        </p:nvSpPr>
        <p:spPr bwMode="auto">
          <a:xfrm>
            <a:off x="717561" y="4490931"/>
            <a:ext cx="2529108" cy="926423"/>
          </a:xfrm>
          <a:prstGeom prst="rect">
            <a:avLst/>
          </a:prstGeom>
          <a:solidFill>
            <a:srgbClr val="00B050"/>
          </a:solidFill>
          <a:ln>
            <a:noFill/>
          </a:ln>
        </p:spPr>
        <p:txBody>
          <a:bodyPr anchor="ctr"/>
          <a:lstStyle>
            <a:defPPr>
              <a:defRPr lang="en-US"/>
            </a:defPPr>
            <a:lvl1pPr indent="0" algn="ctr" defTabSz="914400" eaLnBrk="0" fontAlgn="base" hangingPunct="0">
              <a:spcBef>
                <a:spcPct val="20000"/>
              </a:spcBef>
              <a:spcAft>
                <a:spcPct val="0"/>
              </a:spcAft>
              <a:buClr>
                <a:srgbClr val="CC9900"/>
              </a:buClr>
              <a:buSzPct val="65000"/>
              <a:buFont typeface="Wingdings" pitchFamily="2" charset="2"/>
              <a:buNone/>
              <a:defRPr sz="2800" kern="0">
                <a:solidFill>
                  <a:srgbClr val="000000"/>
                </a:solidFill>
                <a:latin typeface="+mj-lt"/>
                <a:cs typeface="Arial"/>
              </a:defRPr>
            </a:lvl1pPr>
            <a:lvl2pPr marL="669925" indent="-325438" eaLnBrk="0" fontAlgn="base" hangingPunct="0">
              <a:spcBef>
                <a:spcPct val="20000"/>
              </a:spcBef>
              <a:spcAft>
                <a:spcPct val="0"/>
              </a:spcAft>
              <a:buClr>
                <a:schemeClr val="accent2"/>
              </a:buClr>
              <a:buSzPct val="60000"/>
              <a:buFont typeface="Wingdings" pitchFamily="2" charset="2"/>
              <a:buChar char="q"/>
              <a:defRPr sz="2600"/>
            </a:lvl2pPr>
            <a:lvl3pPr marL="1022350" indent="-350838" eaLnBrk="0" fontAlgn="base" hangingPunct="0">
              <a:spcBef>
                <a:spcPct val="20000"/>
              </a:spcBef>
              <a:spcAft>
                <a:spcPct val="0"/>
              </a:spcAft>
              <a:buClr>
                <a:schemeClr val="accent1"/>
              </a:buClr>
              <a:buSzPct val="65000"/>
              <a:buFont typeface="Wingdings" pitchFamily="2" charset="2"/>
              <a:buChar char="n"/>
              <a:defRPr sz="2200"/>
            </a:lvl3pPr>
            <a:lvl4pPr marL="1339850" indent="-315913" eaLnBrk="0" fontAlgn="base" hangingPunct="0">
              <a:spcBef>
                <a:spcPct val="20000"/>
              </a:spcBef>
              <a:spcAft>
                <a:spcPct val="0"/>
              </a:spcAft>
              <a:buClr>
                <a:schemeClr val="accent2"/>
              </a:buClr>
              <a:buSzPct val="70000"/>
              <a:buFont typeface="Wingdings" pitchFamily="2" charset="2"/>
              <a:buChar char="q"/>
              <a:defRPr sz="2000"/>
            </a:lvl4pPr>
            <a:lvl5pPr marL="1681163" indent="-339725" eaLnBrk="0" fontAlgn="base" hangingPunct="0">
              <a:spcBef>
                <a:spcPct val="20000"/>
              </a:spcBef>
              <a:spcAft>
                <a:spcPct val="0"/>
              </a:spcAft>
              <a:buClr>
                <a:schemeClr val="accent1"/>
              </a:buClr>
              <a:buSzPct val="75000"/>
              <a:buFont typeface="Wingdings" pitchFamily="2" charset="2"/>
              <a:buChar char="§"/>
              <a:defRPr sz="2000"/>
            </a:lvl5pPr>
            <a:lvl6pPr marL="2138363" indent="-339725" fontAlgn="base">
              <a:spcBef>
                <a:spcPct val="20000"/>
              </a:spcBef>
              <a:spcAft>
                <a:spcPct val="0"/>
              </a:spcAft>
              <a:buClr>
                <a:schemeClr val="accent1"/>
              </a:buClr>
              <a:buSzPct val="75000"/>
              <a:buFont typeface="Wingdings" pitchFamily="2" charset="2"/>
              <a:buChar char="§"/>
              <a:defRPr sz="2000"/>
            </a:lvl6pPr>
            <a:lvl7pPr marL="2595563" indent="-339725" fontAlgn="base">
              <a:spcBef>
                <a:spcPct val="20000"/>
              </a:spcBef>
              <a:spcAft>
                <a:spcPct val="0"/>
              </a:spcAft>
              <a:buClr>
                <a:schemeClr val="accent1"/>
              </a:buClr>
              <a:buSzPct val="75000"/>
              <a:buFont typeface="Wingdings" pitchFamily="2" charset="2"/>
              <a:buChar char="§"/>
              <a:defRPr sz="2000"/>
            </a:lvl7pPr>
            <a:lvl8pPr marL="3052763" indent="-339725" fontAlgn="base">
              <a:spcBef>
                <a:spcPct val="20000"/>
              </a:spcBef>
              <a:spcAft>
                <a:spcPct val="0"/>
              </a:spcAft>
              <a:buClr>
                <a:schemeClr val="accent1"/>
              </a:buClr>
              <a:buSzPct val="75000"/>
              <a:buFont typeface="Wingdings" pitchFamily="2" charset="2"/>
              <a:buChar char="§"/>
              <a:defRPr sz="2000"/>
            </a:lvl8pPr>
            <a:lvl9pPr marL="3509963" indent="-339725" fontAlgn="base">
              <a:spcBef>
                <a:spcPct val="20000"/>
              </a:spcBef>
              <a:spcAft>
                <a:spcPct val="0"/>
              </a:spcAft>
              <a:buClr>
                <a:schemeClr val="accent1"/>
              </a:buClr>
              <a:buSzPct val="75000"/>
              <a:buFont typeface="Wingdings" pitchFamily="2" charset="2"/>
              <a:buChar char="§"/>
              <a:defRPr sz="2000"/>
            </a:lvl9pPr>
          </a:lstStyle>
          <a:p>
            <a:r>
              <a:rPr lang="en-CA" altLang="en-US" sz="1909" dirty="0"/>
              <a:t>Major Mental Health</a:t>
            </a:r>
          </a:p>
        </p:txBody>
      </p:sp>
      <p:sp>
        <p:nvSpPr>
          <p:cNvPr id="20" name="Content Placeholder 2">
            <a:extLst>
              <a:ext uri="{FF2B5EF4-FFF2-40B4-BE49-F238E27FC236}">
                <a16:creationId xmlns:a16="http://schemas.microsoft.com/office/drawing/2014/main" id="{63F1438B-B4ED-45B1-829F-A5CA722CE109}"/>
              </a:ext>
            </a:extLst>
          </p:cNvPr>
          <p:cNvSpPr txBox="1">
            <a:spLocks/>
          </p:cNvSpPr>
          <p:nvPr/>
        </p:nvSpPr>
        <p:spPr bwMode="auto">
          <a:xfrm>
            <a:off x="3566811" y="4518974"/>
            <a:ext cx="2150149" cy="898381"/>
          </a:xfrm>
          <a:prstGeom prst="rect">
            <a:avLst/>
          </a:prstGeom>
          <a:solidFill>
            <a:srgbClr val="CEB8D2"/>
          </a:solidFill>
          <a:ln>
            <a:noFill/>
          </a:ln>
        </p:spPr>
        <p:txBody>
          <a:bodyPr anchor="ct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0" indent="0" algn="ctr" defTabSz="623438">
              <a:buClr>
                <a:srgbClr val="CC9900"/>
              </a:buClr>
              <a:buNone/>
              <a:defRPr/>
            </a:pPr>
            <a:r>
              <a:rPr lang="en-CA" altLang="en-US" sz="1909" kern="0" dirty="0">
                <a:solidFill>
                  <a:srgbClr val="000000"/>
                </a:solidFill>
                <a:latin typeface="+mj-lt"/>
                <a:cs typeface="Arial"/>
              </a:rPr>
              <a:t>Minor Chronic</a:t>
            </a:r>
          </a:p>
        </p:txBody>
      </p:sp>
      <p:sp>
        <p:nvSpPr>
          <p:cNvPr id="21" name="Content Placeholder 2">
            <a:extLst>
              <a:ext uri="{FF2B5EF4-FFF2-40B4-BE49-F238E27FC236}">
                <a16:creationId xmlns:a16="http://schemas.microsoft.com/office/drawing/2014/main" id="{8E1F5D35-9BF7-4F6B-9473-68D820BF7083}"/>
              </a:ext>
            </a:extLst>
          </p:cNvPr>
          <p:cNvSpPr txBox="1">
            <a:spLocks/>
          </p:cNvSpPr>
          <p:nvPr/>
        </p:nvSpPr>
        <p:spPr bwMode="auto">
          <a:xfrm>
            <a:off x="5945988" y="4518974"/>
            <a:ext cx="2335370" cy="926425"/>
          </a:xfrm>
          <a:prstGeom prst="rect">
            <a:avLst/>
          </a:prstGeom>
          <a:solidFill>
            <a:srgbClr val="FFFFFF">
              <a:lumMod val="75000"/>
            </a:srgbClr>
          </a:solidFill>
          <a:ln>
            <a:noFill/>
          </a:ln>
        </p:spPr>
        <p:txBody>
          <a:bodyPr anchor="ct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0" indent="0" algn="ctr" defTabSz="623438">
              <a:buClr>
                <a:srgbClr val="CC9900"/>
              </a:buClr>
              <a:buNone/>
              <a:defRPr/>
            </a:pPr>
            <a:r>
              <a:rPr lang="en-CA" altLang="en-US" sz="1909" kern="0" dirty="0">
                <a:solidFill>
                  <a:srgbClr val="000000"/>
                </a:solidFill>
                <a:latin typeface="+mj-lt"/>
                <a:cs typeface="Arial"/>
              </a:rPr>
              <a:t>Non-User</a:t>
            </a:r>
          </a:p>
        </p:txBody>
      </p:sp>
      <p:sp>
        <p:nvSpPr>
          <p:cNvPr id="22" name="Content Placeholder 2">
            <a:extLst>
              <a:ext uri="{FF2B5EF4-FFF2-40B4-BE49-F238E27FC236}">
                <a16:creationId xmlns:a16="http://schemas.microsoft.com/office/drawing/2014/main" id="{3E40102C-38D7-4908-813F-DE9850D9856E}"/>
              </a:ext>
            </a:extLst>
          </p:cNvPr>
          <p:cNvSpPr txBox="1">
            <a:spLocks/>
          </p:cNvSpPr>
          <p:nvPr/>
        </p:nvSpPr>
        <p:spPr bwMode="auto">
          <a:xfrm>
            <a:off x="8755879" y="4518974"/>
            <a:ext cx="2335370" cy="898380"/>
          </a:xfrm>
          <a:prstGeom prst="rect">
            <a:avLst/>
          </a:prstGeom>
          <a:solidFill>
            <a:srgbClr val="7030A0"/>
          </a:solidFill>
          <a:ln>
            <a:noFill/>
          </a:ln>
        </p:spPr>
        <p:txBody>
          <a:bodyPr anchor="ct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0" indent="0" algn="ctr" defTabSz="623438">
              <a:buClr>
                <a:srgbClr val="CC9900"/>
              </a:buClr>
              <a:buNone/>
              <a:defRPr/>
            </a:pPr>
            <a:r>
              <a:rPr lang="en-CA" altLang="en-US" sz="1909" kern="0" dirty="0">
                <a:solidFill>
                  <a:srgbClr val="FFFFFF"/>
                </a:solidFill>
                <a:latin typeface="+mj-lt"/>
                <a:cs typeface="Arial"/>
              </a:rPr>
              <a:t>Major Chronic</a:t>
            </a:r>
          </a:p>
        </p:txBody>
      </p:sp>
      <p:sp>
        <p:nvSpPr>
          <p:cNvPr id="23" name="Slide Number Placeholder 4">
            <a:extLst>
              <a:ext uri="{FF2B5EF4-FFF2-40B4-BE49-F238E27FC236}">
                <a16:creationId xmlns:a16="http://schemas.microsoft.com/office/drawing/2014/main" id="{C80EEAB3-DF88-4BFD-8525-C74C991D76C6}"/>
              </a:ext>
            </a:extLst>
          </p:cNvPr>
          <p:cNvSpPr txBox="1">
            <a:spLocks/>
          </p:cNvSpPr>
          <p:nvPr/>
        </p:nvSpPr>
        <p:spPr>
          <a:xfrm>
            <a:off x="11132622" y="6239465"/>
            <a:ext cx="682985" cy="364765"/>
          </a:xfrm>
          <a:prstGeom prst="rect">
            <a:avLst/>
          </a:prstGeom>
        </p:spPr>
        <p:txBody>
          <a:bodyPr vert="horz" lIns="62345" tIns="31173" rIns="62345" bIns="31173" rtlCol="0" anchor="ctr">
            <a:normAutofit/>
          </a:bodyPr>
          <a:lstStyle>
            <a:defPPr>
              <a:defRPr lang="en-US"/>
            </a:defPPr>
            <a:lvl1pPr marL="0" algn="r" defTabSz="457200" rtl="0" eaLnBrk="1" latinLnBrk="0" hangingPunct="1">
              <a:defRPr sz="17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98">
              <a:spcAft>
                <a:spcPts val="600"/>
              </a:spcAft>
              <a:defRPr/>
            </a:pPr>
            <a:fld id="{BDDA21CC-2653-4003-B33E-E22EE0592009}" type="slidenum">
              <a:rPr lang="en-CA" sz="1200" b="1">
                <a:solidFill>
                  <a:srgbClr val="164161"/>
                </a:solidFill>
                <a:latin typeface="Arial" panose="020B0604020202020204" pitchFamily="34" charset="0"/>
                <a:cs typeface="Arial" panose="020B0604020202020204" pitchFamily="34" charset="0"/>
              </a:rPr>
              <a:pPr defTabSz="457198">
                <a:spcAft>
                  <a:spcPts val="600"/>
                </a:spcAft>
                <a:defRPr/>
              </a:pPr>
              <a:t>23</a:t>
            </a:fld>
            <a:endParaRPr lang="en-CA" sz="1200" b="1" dirty="0">
              <a:solidFill>
                <a:srgbClr val="16416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FE98AF9E-3D95-4FD2-B3E1-D98B4D33CFAB}"/>
              </a:ext>
            </a:extLst>
          </p:cNvPr>
          <p:cNvSpPr/>
          <p:nvPr/>
        </p:nvSpPr>
        <p:spPr>
          <a:xfrm>
            <a:off x="944191" y="5634601"/>
            <a:ext cx="7804444" cy="386131"/>
          </a:xfrm>
          <a:prstGeom prst="rect">
            <a:avLst/>
          </a:prstGeom>
        </p:spPr>
        <p:txBody>
          <a:bodyPr wrap="none">
            <a:spAutoFit/>
          </a:bodyPr>
          <a:lstStyle/>
          <a:p>
            <a:r>
              <a:rPr lang="en-CA" altLang="en-US" sz="1909" dirty="0">
                <a:solidFill>
                  <a:srgbClr val="FF0000"/>
                </a:solidFill>
              </a:rPr>
              <a:t>Basic idea: </a:t>
            </a:r>
            <a:r>
              <a:rPr lang="en-CA" altLang="en-US" sz="1909" dirty="0">
                <a:solidFill>
                  <a:schemeClr val="tx2"/>
                </a:solidFill>
              </a:rPr>
              <a:t>Allows us to profile the population with a small number of groups</a:t>
            </a:r>
            <a:endParaRPr lang="en-CA" sz="1909" dirty="0">
              <a:solidFill>
                <a:schemeClr val="tx2"/>
              </a:solidFill>
            </a:endParaRPr>
          </a:p>
        </p:txBody>
      </p:sp>
      <p:pic>
        <p:nvPicPr>
          <p:cNvPr id="11" name="Picture 6" descr="See the source image">
            <a:extLst>
              <a:ext uri="{FF2B5EF4-FFF2-40B4-BE49-F238E27FC236}">
                <a16:creationId xmlns:a16="http://schemas.microsoft.com/office/drawing/2014/main" id="{7B46323F-41A5-4885-999F-2390FAAC10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69" t="2" r="28532" b="-1"/>
          <a:stretch/>
        </p:blipFill>
        <p:spPr bwMode="auto">
          <a:xfrm>
            <a:off x="321708" y="77756"/>
            <a:ext cx="1142999" cy="1142999"/>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0CC2B0D-0644-4248-B1F2-6F9E6F697FE4}"/>
              </a:ext>
            </a:extLst>
          </p:cNvPr>
          <p:cNvSpPr>
            <a:spLocks noGrp="1"/>
          </p:cNvSpPr>
          <p:nvPr>
            <p:ph type="sldNum" sz="quarter" idx="4"/>
          </p:nvPr>
        </p:nvSpPr>
        <p:spPr/>
        <p:txBody>
          <a:bodyPr/>
          <a:lstStyle/>
          <a:p>
            <a:fld id="{AF00BBCC-5065-4A36-818C-AAE84D4248A3}" type="slidenum">
              <a:rPr lang="en-CA" smtClean="0"/>
              <a:t>23</a:t>
            </a:fld>
            <a:endParaRPr lang="en-CA"/>
          </a:p>
        </p:txBody>
      </p:sp>
    </p:spTree>
    <p:extLst>
      <p:ext uri="{BB962C8B-B14F-4D97-AF65-F5344CB8AC3E}">
        <p14:creationId xmlns:p14="http://schemas.microsoft.com/office/powerpoint/2010/main" val="1057852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5E8B5452-5C03-498F-B5BD-F2B196C58C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44" t="8226" r="22830"/>
          <a:stretch/>
        </p:blipFill>
        <p:spPr bwMode="auto">
          <a:xfrm>
            <a:off x="1889579" y="1474510"/>
            <a:ext cx="5834593" cy="5077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BBE5FB78-F9BC-471D-BF6C-C94290278E0E}"/>
              </a:ext>
            </a:extLst>
          </p:cNvPr>
          <p:cNvSpPr txBox="1"/>
          <p:nvPr/>
        </p:nvSpPr>
        <p:spPr>
          <a:xfrm>
            <a:off x="415868" y="305847"/>
            <a:ext cx="11360265" cy="1917417"/>
          </a:xfrm>
          <a:prstGeom prst="rect">
            <a:avLst/>
          </a:prstGeom>
        </p:spPr>
        <p:txBody>
          <a:bodyPr vert="horz" lIns="62345" tIns="31173" rIns="62345" bIns="31173" rtlCol="0" anchor="t">
            <a:normAutofit/>
          </a:bodyPr>
          <a:lstStyle>
            <a:lvl1pPr defTabSz="1341150">
              <a:lnSpc>
                <a:spcPct val="90000"/>
              </a:lnSpc>
              <a:spcBef>
                <a:spcPct val="0"/>
              </a:spcBef>
              <a:buNone/>
              <a:defRPr sz="5280" b="1">
                <a:solidFill>
                  <a:srgbClr val="003366"/>
                </a:solidFill>
                <a:latin typeface="Arial" panose="020B0604020202020204" pitchFamily="34" charset="0"/>
                <a:ea typeface="+mj-ea"/>
                <a:cs typeface="Arial" panose="020B0604020202020204" pitchFamily="34" charset="0"/>
              </a:defRPr>
            </a:lvl1pPr>
          </a:lstStyle>
          <a:p>
            <a:r>
              <a:rPr lang="en-CA" sz="3600" b="0" dirty="0">
                <a:solidFill>
                  <a:schemeClr val="bg1"/>
                </a:solidFill>
                <a:latin typeface="+mj-lt"/>
              </a:rPr>
              <a:t>Percentage of population by category and age</a:t>
            </a:r>
          </a:p>
        </p:txBody>
      </p:sp>
      <p:pic>
        <p:nvPicPr>
          <p:cNvPr id="10" name="Picture 3">
            <a:extLst>
              <a:ext uri="{FF2B5EF4-FFF2-40B4-BE49-F238E27FC236}">
                <a16:creationId xmlns:a16="http://schemas.microsoft.com/office/drawing/2014/main" id="{6399B6AD-8AB3-45ED-A6BD-BCEA571F80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629" t="12064" r="-756" b="20750"/>
          <a:stretch/>
        </p:blipFill>
        <p:spPr bwMode="auto">
          <a:xfrm>
            <a:off x="8349186" y="1474510"/>
            <a:ext cx="2555386" cy="5077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1B500EE1-6862-40BA-AAC3-E88827F4882B}"/>
              </a:ext>
            </a:extLst>
          </p:cNvPr>
          <p:cNvSpPr>
            <a:spLocks noGrp="1"/>
          </p:cNvSpPr>
          <p:nvPr>
            <p:ph type="sldNum" sz="quarter" idx="4"/>
          </p:nvPr>
        </p:nvSpPr>
        <p:spPr/>
        <p:txBody>
          <a:bodyPr/>
          <a:lstStyle/>
          <a:p>
            <a:fld id="{AF00BBCC-5065-4A36-818C-AAE84D4248A3}" type="slidenum">
              <a:rPr lang="en-CA" smtClean="0"/>
              <a:t>24</a:t>
            </a:fld>
            <a:endParaRPr lang="en-CA"/>
          </a:p>
        </p:txBody>
      </p:sp>
      <p:sp>
        <p:nvSpPr>
          <p:cNvPr id="3" name="TextBox 2">
            <a:extLst>
              <a:ext uri="{FF2B5EF4-FFF2-40B4-BE49-F238E27FC236}">
                <a16:creationId xmlns:a16="http://schemas.microsoft.com/office/drawing/2014/main" id="{3BD8355A-C38F-4E3D-931B-F5E4FD1DFB62}"/>
              </a:ext>
            </a:extLst>
          </p:cNvPr>
          <p:cNvSpPr txBox="1"/>
          <p:nvPr/>
        </p:nvSpPr>
        <p:spPr>
          <a:xfrm>
            <a:off x="1803318" y="6509930"/>
            <a:ext cx="3345366" cy="553998"/>
          </a:xfrm>
          <a:prstGeom prst="rect">
            <a:avLst/>
          </a:prstGeom>
          <a:noFill/>
        </p:spPr>
        <p:txBody>
          <a:bodyPr wrap="square" rtlCol="0">
            <a:spAutoFit/>
          </a:bodyPr>
          <a:lstStyle/>
          <a:p>
            <a:r>
              <a:rPr lang="en-CA" sz="1200" dirty="0"/>
              <a:t>* Source: 2018/19 BC data from CPOP V2019</a:t>
            </a:r>
          </a:p>
          <a:p>
            <a:endParaRPr lang="en-CA" dirty="0"/>
          </a:p>
        </p:txBody>
      </p:sp>
    </p:spTree>
    <p:extLst>
      <p:ext uri="{BB962C8B-B14F-4D97-AF65-F5344CB8AC3E}">
        <p14:creationId xmlns:p14="http://schemas.microsoft.com/office/powerpoint/2010/main" val="1838656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9" y="1340729"/>
            <a:ext cx="8153929" cy="5352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CA" altLang="en-US" dirty="0"/>
              <a:t>HPG Categories</a:t>
            </a:r>
            <a:br>
              <a:rPr lang="en-CA" altLang="en-US" dirty="0"/>
            </a:br>
            <a:r>
              <a:rPr lang="en-CA" altLang="en-US" sz="3000" dirty="0">
                <a:solidFill>
                  <a:schemeClr val="accent6">
                    <a:lumMod val="60000"/>
                    <a:lumOff val="40000"/>
                  </a:schemeClr>
                </a:solidFill>
              </a:rPr>
              <a:t>Costs per person versus population count</a:t>
            </a:r>
            <a:endParaRPr lang="en-CA" dirty="0">
              <a:solidFill>
                <a:schemeClr val="accent6">
                  <a:lumMod val="60000"/>
                  <a:lumOff val="40000"/>
                </a:schemeClr>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969" y="1508787"/>
            <a:ext cx="5830977" cy="3432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FC8A113F-78D3-4E53-971B-9B41B772CCA3}"/>
              </a:ext>
            </a:extLst>
          </p:cNvPr>
          <p:cNvSpPr>
            <a:spLocks noGrp="1"/>
          </p:cNvSpPr>
          <p:nvPr>
            <p:ph type="sldNum" sz="quarter" idx="4"/>
          </p:nvPr>
        </p:nvSpPr>
        <p:spPr/>
        <p:txBody>
          <a:bodyPr/>
          <a:lstStyle/>
          <a:p>
            <a:fld id="{AF00BBCC-5065-4A36-818C-AAE84D4248A3}" type="slidenum">
              <a:rPr lang="en-CA" smtClean="0"/>
              <a:t>25</a:t>
            </a:fld>
            <a:endParaRPr lang="en-CA"/>
          </a:p>
        </p:txBody>
      </p:sp>
    </p:spTree>
    <p:extLst>
      <p:ext uri="{BB962C8B-B14F-4D97-AF65-F5344CB8AC3E}">
        <p14:creationId xmlns:p14="http://schemas.microsoft.com/office/powerpoint/2010/main" val="3553067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E3ED-EF44-47CD-8FAD-24A5A109C1DF}"/>
              </a:ext>
            </a:extLst>
          </p:cNvPr>
          <p:cNvSpPr>
            <a:spLocks noGrp="1"/>
          </p:cNvSpPr>
          <p:nvPr>
            <p:ph type="title"/>
          </p:nvPr>
        </p:nvSpPr>
        <p:spPr>
          <a:xfrm>
            <a:off x="609600" y="77755"/>
            <a:ext cx="10972800" cy="1143000"/>
          </a:xfrm>
        </p:spPr>
        <p:txBody>
          <a:bodyPr/>
          <a:lstStyle/>
          <a:p>
            <a:r>
              <a:rPr lang="en-CA" dirty="0"/>
              <a:t>Derived dataset applications</a:t>
            </a:r>
          </a:p>
        </p:txBody>
      </p:sp>
      <p:sp>
        <p:nvSpPr>
          <p:cNvPr id="3" name="Content Placeholder 2">
            <a:extLst>
              <a:ext uri="{FF2B5EF4-FFF2-40B4-BE49-F238E27FC236}">
                <a16:creationId xmlns:a16="http://schemas.microsoft.com/office/drawing/2014/main" id="{8ED133E5-FCB4-4838-B95E-7B91BB2E691C}"/>
              </a:ext>
            </a:extLst>
          </p:cNvPr>
          <p:cNvSpPr>
            <a:spLocks noGrp="1"/>
          </p:cNvSpPr>
          <p:nvPr>
            <p:ph idx="1"/>
          </p:nvPr>
        </p:nvSpPr>
        <p:spPr/>
        <p:txBody>
          <a:bodyPr>
            <a:normAutofit fontScale="92500" lnSpcReduction="10000"/>
          </a:bodyPr>
          <a:lstStyle/>
          <a:p>
            <a:r>
              <a:rPr lang="en-CA" sz="3200" dirty="0"/>
              <a:t>Information </a:t>
            </a:r>
            <a:r>
              <a:rPr lang="en-CA" sz="3200" b="1" dirty="0">
                <a:solidFill>
                  <a:srgbClr val="FF0000"/>
                </a:solidFill>
              </a:rPr>
              <a:t>summation</a:t>
            </a:r>
            <a:r>
              <a:rPr lang="en-CA" sz="3200" dirty="0"/>
              <a:t>, allowing for digestible high-level analysis of trends in patient population across the province, e.g., health monitoring, epidemiology, cost trends</a:t>
            </a:r>
          </a:p>
          <a:p>
            <a:r>
              <a:rPr lang="en-CA" sz="3200" b="1" dirty="0">
                <a:solidFill>
                  <a:srgbClr val="FF0000"/>
                </a:solidFill>
              </a:rPr>
              <a:t>Risk adjustment</a:t>
            </a:r>
            <a:r>
              <a:rPr lang="en-CA" sz="3200" dirty="0"/>
              <a:t>, enabling analysis, comparison and forecasting of relative health need and probable cost</a:t>
            </a:r>
          </a:p>
          <a:p>
            <a:r>
              <a:rPr lang="en-CA" sz="3200" b="1" dirty="0">
                <a:solidFill>
                  <a:srgbClr val="FF0000"/>
                </a:solidFill>
              </a:rPr>
              <a:t>Funding</a:t>
            </a:r>
            <a:r>
              <a:rPr lang="en-CA" sz="3200" dirty="0"/>
              <a:t>, i.e., capitation and population-based models</a:t>
            </a:r>
          </a:p>
          <a:p>
            <a:r>
              <a:rPr lang="en-CA" sz="3200" dirty="0"/>
              <a:t>Targeted service </a:t>
            </a:r>
            <a:r>
              <a:rPr lang="en-CA" sz="3200" b="1" dirty="0">
                <a:solidFill>
                  <a:srgbClr val="FF0000"/>
                </a:solidFill>
              </a:rPr>
              <a:t>planning</a:t>
            </a:r>
            <a:r>
              <a:rPr lang="en-CA" sz="3200" dirty="0"/>
              <a:t>, i.e., to create programs that meet specific health needs and avoid more costly </a:t>
            </a:r>
            <a:r>
              <a:rPr lang="en-US" sz="3200" dirty="0"/>
              <a:t>health problems</a:t>
            </a:r>
          </a:p>
          <a:p>
            <a:r>
              <a:rPr lang="en-US" sz="3200" dirty="0"/>
              <a:t>Identification of target </a:t>
            </a:r>
            <a:r>
              <a:rPr lang="en-US" sz="3200" b="1" dirty="0">
                <a:solidFill>
                  <a:srgbClr val="FF0000"/>
                </a:solidFill>
              </a:rPr>
              <a:t>cohorts</a:t>
            </a:r>
            <a:r>
              <a:rPr lang="en-US" sz="3200" dirty="0"/>
              <a:t> of patients for interventions</a:t>
            </a:r>
          </a:p>
          <a:p>
            <a:r>
              <a:rPr lang="en-US" sz="3200" dirty="0"/>
              <a:t>Other application to </a:t>
            </a:r>
            <a:r>
              <a:rPr lang="en-US" sz="3200" b="1" dirty="0">
                <a:solidFill>
                  <a:srgbClr val="FF0000"/>
                </a:solidFill>
              </a:rPr>
              <a:t>specific research questions </a:t>
            </a:r>
            <a:r>
              <a:rPr lang="en-US" sz="3200" dirty="0"/>
              <a:t>and population modeling projects, including evaluation</a:t>
            </a:r>
          </a:p>
          <a:p>
            <a:endParaRPr lang="en-CA" sz="3200" dirty="0"/>
          </a:p>
          <a:p>
            <a:pPr marL="0" indent="0">
              <a:buNone/>
            </a:pPr>
            <a:endParaRPr lang="en-CA" dirty="0"/>
          </a:p>
        </p:txBody>
      </p:sp>
      <p:sp>
        <p:nvSpPr>
          <p:cNvPr id="4" name="Slide Number Placeholder 3">
            <a:extLst>
              <a:ext uri="{FF2B5EF4-FFF2-40B4-BE49-F238E27FC236}">
                <a16:creationId xmlns:a16="http://schemas.microsoft.com/office/drawing/2014/main" id="{7B6D1DEC-8748-46EE-B116-83ABAFD10CED}"/>
              </a:ext>
            </a:extLst>
          </p:cNvPr>
          <p:cNvSpPr>
            <a:spLocks noGrp="1"/>
          </p:cNvSpPr>
          <p:nvPr>
            <p:ph type="sldNum" sz="quarter" idx="4"/>
          </p:nvPr>
        </p:nvSpPr>
        <p:spPr/>
        <p:txBody>
          <a:bodyPr/>
          <a:lstStyle/>
          <a:p>
            <a:fld id="{AF00BBCC-5065-4A36-818C-AAE84D4248A3}" type="slidenum">
              <a:rPr lang="en-CA" smtClean="0"/>
              <a:t>26</a:t>
            </a:fld>
            <a:endParaRPr lang="en-CA"/>
          </a:p>
        </p:txBody>
      </p:sp>
    </p:spTree>
    <p:extLst>
      <p:ext uri="{BB962C8B-B14F-4D97-AF65-F5344CB8AC3E}">
        <p14:creationId xmlns:p14="http://schemas.microsoft.com/office/powerpoint/2010/main" val="1008614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844D0-2F2C-4507-9CC5-14A27B38CF0D}"/>
              </a:ext>
            </a:extLst>
          </p:cNvPr>
          <p:cNvSpPr>
            <a:spLocks noGrp="1"/>
          </p:cNvSpPr>
          <p:nvPr>
            <p:ph type="title"/>
          </p:nvPr>
        </p:nvSpPr>
        <p:spPr/>
        <p:txBody>
          <a:bodyPr>
            <a:noAutofit/>
          </a:bodyPr>
          <a:lstStyle/>
          <a:p>
            <a:r>
              <a:rPr lang="en-CA" sz="3600" dirty="0"/>
              <a:t>COVID-19 daily hospitalization forecasts </a:t>
            </a:r>
            <a:br>
              <a:rPr lang="en-CA" sz="3600" dirty="0"/>
            </a:br>
            <a:r>
              <a:rPr lang="en-CA" sz="2800" dirty="0"/>
              <a:t>based on a logistic model </a:t>
            </a:r>
            <a:endParaRPr lang="en-CA" sz="3600" dirty="0"/>
          </a:p>
        </p:txBody>
      </p:sp>
      <p:graphicFrame>
        <p:nvGraphicFramePr>
          <p:cNvPr id="5" name="Content Placeholder 2">
            <a:extLst>
              <a:ext uri="{FF2B5EF4-FFF2-40B4-BE49-F238E27FC236}">
                <a16:creationId xmlns:a16="http://schemas.microsoft.com/office/drawing/2014/main" id="{1A37DF16-AF93-456B-8658-9034B8239923}"/>
              </a:ext>
            </a:extLst>
          </p:cNvPr>
          <p:cNvGraphicFramePr>
            <a:graphicFrameLocks noGrp="1"/>
          </p:cNvGraphicFramePr>
          <p:nvPr>
            <p:ph sz="half" idx="1"/>
            <p:extLst>
              <p:ext uri="{D42A27DB-BD31-4B8C-83A1-F6EECF244321}">
                <p14:modId xmlns:p14="http://schemas.microsoft.com/office/powerpoint/2010/main" val="64718331"/>
              </p:ext>
            </p:extLst>
          </p:nvPr>
        </p:nvGraphicFramePr>
        <p:xfrm>
          <a:off x="609600" y="2109562"/>
          <a:ext cx="11088914" cy="3231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a:extLst>
              <a:ext uri="{FF2B5EF4-FFF2-40B4-BE49-F238E27FC236}">
                <a16:creationId xmlns:a16="http://schemas.microsoft.com/office/drawing/2014/main" id="{9DCB3A9B-EF8C-4AAE-9C58-DE081A2EF580}"/>
              </a:ext>
            </a:extLst>
          </p:cNvPr>
          <p:cNvSpPr txBox="1">
            <a:spLocks/>
          </p:cNvSpPr>
          <p:nvPr/>
        </p:nvSpPr>
        <p:spPr>
          <a:xfrm>
            <a:off x="609600" y="4130000"/>
            <a:ext cx="4223657" cy="2751066"/>
          </a:xfrm>
          <a:prstGeom prst="rect">
            <a:avLst/>
          </a:prstGeom>
        </p:spPr>
        <p:txBody>
          <a:bodyPr vert="horz" lIns="91440" tIns="45720" rIns="91440" bIns="45720" rtlCol="0">
            <a:normAutofit/>
          </a:bodyPr>
          <a:lstStyle>
            <a:lvl1pPr marL="457189" indent="-457189" algn="l" defTabSz="1219170" rtl="0" eaLnBrk="1" latinLnBrk="0" hangingPunct="1">
              <a:spcBef>
                <a:spcPct val="20000"/>
              </a:spcBef>
              <a:buFont typeface="Arial" panose="020B0604020202020204" pitchFamily="34" charset="0"/>
              <a:buChar char="•"/>
              <a:defRPr sz="3733" kern="1200">
                <a:solidFill>
                  <a:schemeClr val="tx2"/>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667" kern="1200">
                <a:solidFill>
                  <a:schemeClr val="tx2"/>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CA" sz="2800" dirty="0">
                <a:solidFill>
                  <a:schemeClr val="tx1"/>
                </a:solidFill>
              </a:rPr>
              <a:t>Methodology</a:t>
            </a:r>
          </a:p>
          <a:p>
            <a:pPr lvl="1">
              <a:buFont typeface="Arial" panose="020B0604020202020204" pitchFamily="34" charset="0"/>
              <a:buChar char="•"/>
            </a:pPr>
            <a:r>
              <a:rPr lang="en-CA" sz="2000" dirty="0">
                <a:solidFill>
                  <a:schemeClr val="tx1"/>
                </a:solidFill>
              </a:rPr>
              <a:t>Data Source</a:t>
            </a:r>
          </a:p>
          <a:p>
            <a:pPr lvl="1">
              <a:buFont typeface="Arial" panose="020B0604020202020204" pitchFamily="34" charset="0"/>
              <a:buChar char="•"/>
            </a:pPr>
            <a:r>
              <a:rPr lang="en-CA" sz="2000" dirty="0">
                <a:solidFill>
                  <a:schemeClr val="tx1"/>
                </a:solidFill>
              </a:rPr>
              <a:t>Clinical Characteristics</a:t>
            </a:r>
          </a:p>
          <a:p>
            <a:pPr lvl="1">
              <a:buFont typeface="Arial" panose="020B0604020202020204" pitchFamily="34" charset="0"/>
              <a:buChar char="•"/>
            </a:pPr>
            <a:r>
              <a:rPr lang="en-CA" sz="2000" dirty="0">
                <a:solidFill>
                  <a:schemeClr val="tx1"/>
                </a:solidFill>
              </a:rPr>
              <a:t>Logistic regression</a:t>
            </a:r>
          </a:p>
          <a:p>
            <a:endParaRPr lang="en-CA" sz="2000" dirty="0">
              <a:solidFill>
                <a:schemeClr val="tx1"/>
              </a:solidFill>
            </a:endParaRPr>
          </a:p>
        </p:txBody>
      </p:sp>
      <p:sp>
        <p:nvSpPr>
          <p:cNvPr id="7" name="Rectangle 6">
            <a:extLst>
              <a:ext uri="{FF2B5EF4-FFF2-40B4-BE49-F238E27FC236}">
                <a16:creationId xmlns:a16="http://schemas.microsoft.com/office/drawing/2014/main" id="{AA805CD3-D3CE-4B7F-8E92-4B80C305B707}"/>
              </a:ext>
            </a:extLst>
          </p:cNvPr>
          <p:cNvSpPr/>
          <p:nvPr/>
        </p:nvSpPr>
        <p:spPr>
          <a:xfrm>
            <a:off x="4833257" y="4130000"/>
            <a:ext cx="3526973" cy="1754326"/>
          </a:xfrm>
          <a:prstGeom prst="rect">
            <a:avLst/>
          </a:prstGeom>
        </p:spPr>
        <p:txBody>
          <a:bodyPr wrap="square">
            <a:spAutoFit/>
          </a:bodyPr>
          <a:lstStyle/>
          <a:p>
            <a:r>
              <a:rPr lang="en-CA" sz="2800" dirty="0"/>
              <a:t>Results</a:t>
            </a:r>
          </a:p>
          <a:p>
            <a:pPr marL="800100" lvl="1" indent="-342900">
              <a:buFont typeface="Arial" panose="020B0604020202020204" pitchFamily="34" charset="0"/>
              <a:buChar char="•"/>
            </a:pPr>
            <a:r>
              <a:rPr lang="en-CA" sz="2000" dirty="0"/>
              <a:t>Goodness of fit</a:t>
            </a:r>
          </a:p>
          <a:p>
            <a:pPr marL="800100" lvl="1" indent="-342900">
              <a:buFont typeface="Arial" panose="020B0604020202020204" pitchFamily="34" charset="0"/>
              <a:buChar char="•"/>
            </a:pPr>
            <a:r>
              <a:rPr lang="en-CA" sz="2000" dirty="0"/>
              <a:t>Positive cohort vs. population cohort</a:t>
            </a:r>
          </a:p>
          <a:p>
            <a:pPr marL="800100" lvl="1" indent="-342900">
              <a:buFont typeface="Arial" panose="020B0604020202020204" pitchFamily="34" charset="0"/>
              <a:buChar char="•"/>
            </a:pPr>
            <a:r>
              <a:rPr lang="en-CA" sz="2000" dirty="0"/>
              <a:t>Validation</a:t>
            </a:r>
          </a:p>
        </p:txBody>
      </p:sp>
      <p:sp>
        <p:nvSpPr>
          <p:cNvPr id="8" name="Rectangle 7">
            <a:extLst>
              <a:ext uri="{FF2B5EF4-FFF2-40B4-BE49-F238E27FC236}">
                <a16:creationId xmlns:a16="http://schemas.microsoft.com/office/drawing/2014/main" id="{FC5B7125-2BB7-4E00-90E4-EC23D92EC1AF}"/>
              </a:ext>
            </a:extLst>
          </p:cNvPr>
          <p:cNvSpPr/>
          <p:nvPr/>
        </p:nvSpPr>
        <p:spPr>
          <a:xfrm>
            <a:off x="8360230" y="4130000"/>
            <a:ext cx="3222170" cy="1446550"/>
          </a:xfrm>
          <a:prstGeom prst="rect">
            <a:avLst/>
          </a:prstGeom>
        </p:spPr>
        <p:txBody>
          <a:bodyPr wrap="square">
            <a:spAutoFit/>
          </a:bodyPr>
          <a:lstStyle/>
          <a:p>
            <a:r>
              <a:rPr lang="en-CA" sz="2800" dirty="0"/>
              <a:t>Application</a:t>
            </a:r>
          </a:p>
          <a:p>
            <a:pPr marL="800100" lvl="1" indent="-342900">
              <a:buFont typeface="Arial" panose="020B0604020202020204" pitchFamily="34" charset="0"/>
              <a:buChar char="•"/>
            </a:pPr>
            <a:r>
              <a:rPr lang="en-CA" sz="2000" dirty="0"/>
              <a:t>CHSA profile</a:t>
            </a:r>
          </a:p>
          <a:p>
            <a:pPr marL="800100" lvl="1" indent="-342900">
              <a:buFont typeface="Arial" panose="020B0604020202020204" pitchFamily="34" charset="0"/>
              <a:buChar char="•"/>
            </a:pPr>
            <a:r>
              <a:rPr lang="en-CA" sz="2000" dirty="0"/>
              <a:t>Hospitalization forecast</a:t>
            </a:r>
            <a:endParaRPr lang="en-CA" sz="1600" dirty="0"/>
          </a:p>
        </p:txBody>
      </p:sp>
      <p:sp>
        <p:nvSpPr>
          <p:cNvPr id="3" name="Slide Number Placeholder 2">
            <a:extLst>
              <a:ext uri="{FF2B5EF4-FFF2-40B4-BE49-F238E27FC236}">
                <a16:creationId xmlns:a16="http://schemas.microsoft.com/office/drawing/2014/main" id="{0C0151F7-E799-4DAD-A1A7-BF8BCE5ECDB3}"/>
              </a:ext>
            </a:extLst>
          </p:cNvPr>
          <p:cNvSpPr>
            <a:spLocks noGrp="1"/>
          </p:cNvSpPr>
          <p:nvPr>
            <p:ph type="sldNum" sz="quarter" idx="4"/>
          </p:nvPr>
        </p:nvSpPr>
        <p:spPr/>
        <p:txBody>
          <a:bodyPr/>
          <a:lstStyle/>
          <a:p>
            <a:fld id="{AF00BBCC-5065-4A36-818C-AAE84D4248A3}" type="slidenum">
              <a:rPr lang="en-CA" smtClean="0"/>
              <a:t>27</a:t>
            </a:fld>
            <a:endParaRPr lang="en-CA"/>
          </a:p>
        </p:txBody>
      </p:sp>
    </p:spTree>
    <p:extLst>
      <p:ext uri="{BB962C8B-B14F-4D97-AF65-F5344CB8AC3E}">
        <p14:creationId xmlns:p14="http://schemas.microsoft.com/office/powerpoint/2010/main" val="2734644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AD0EF-C389-4B02-91BF-2C02C3CAF2EB}"/>
              </a:ext>
            </a:extLst>
          </p:cNvPr>
          <p:cNvSpPr>
            <a:spLocks noGrp="1"/>
          </p:cNvSpPr>
          <p:nvPr>
            <p:ph type="title"/>
          </p:nvPr>
        </p:nvSpPr>
        <p:spPr/>
        <p:txBody>
          <a:bodyPr/>
          <a:lstStyle/>
          <a:p>
            <a:r>
              <a:rPr lang="en-CA" dirty="0"/>
              <a:t>Data Sources</a:t>
            </a:r>
          </a:p>
        </p:txBody>
      </p:sp>
      <p:graphicFrame>
        <p:nvGraphicFramePr>
          <p:cNvPr id="9" name="Table 9">
            <a:extLst>
              <a:ext uri="{FF2B5EF4-FFF2-40B4-BE49-F238E27FC236}">
                <a16:creationId xmlns:a16="http://schemas.microsoft.com/office/drawing/2014/main" id="{A792ED5F-6315-4FBA-85CD-5705804B71F1}"/>
              </a:ext>
            </a:extLst>
          </p:cNvPr>
          <p:cNvGraphicFramePr>
            <a:graphicFrameLocks noGrp="1"/>
          </p:cNvGraphicFramePr>
          <p:nvPr>
            <p:extLst>
              <p:ext uri="{D42A27DB-BD31-4B8C-83A1-F6EECF244321}">
                <p14:modId xmlns:p14="http://schemas.microsoft.com/office/powerpoint/2010/main" val="2640724772"/>
              </p:ext>
            </p:extLst>
          </p:nvPr>
        </p:nvGraphicFramePr>
        <p:xfrm>
          <a:off x="1019770" y="1515543"/>
          <a:ext cx="10056270" cy="4114800"/>
        </p:xfrm>
        <a:graphic>
          <a:graphicData uri="http://schemas.openxmlformats.org/drawingml/2006/table">
            <a:tbl>
              <a:tblPr firstRow="1" bandRow="1">
                <a:tableStyleId>{5C22544A-7EE6-4342-B048-85BDC9FD1C3A}</a:tableStyleId>
              </a:tblPr>
              <a:tblGrid>
                <a:gridCol w="4559837">
                  <a:extLst>
                    <a:ext uri="{9D8B030D-6E8A-4147-A177-3AD203B41FA5}">
                      <a16:colId xmlns:a16="http://schemas.microsoft.com/office/drawing/2014/main" val="3762077363"/>
                    </a:ext>
                  </a:extLst>
                </a:gridCol>
                <a:gridCol w="5496433">
                  <a:extLst>
                    <a:ext uri="{9D8B030D-6E8A-4147-A177-3AD203B41FA5}">
                      <a16:colId xmlns:a16="http://schemas.microsoft.com/office/drawing/2014/main" val="3969414393"/>
                    </a:ext>
                  </a:extLst>
                </a:gridCol>
              </a:tblGrid>
              <a:tr h="0">
                <a:tc>
                  <a:txBody>
                    <a:bodyPr/>
                    <a:lstStyle/>
                    <a:p>
                      <a:r>
                        <a:rPr lang="en-CA" dirty="0"/>
                        <a:t>Information</a:t>
                      </a:r>
                    </a:p>
                  </a:txBody>
                  <a:tcPr/>
                </a:tc>
                <a:tc>
                  <a:txBody>
                    <a:bodyPr/>
                    <a:lstStyle/>
                    <a:p>
                      <a:r>
                        <a:rPr lang="en-CA" dirty="0"/>
                        <a:t>Source</a:t>
                      </a:r>
                    </a:p>
                  </a:txBody>
                  <a:tcPr/>
                </a:tc>
                <a:extLst>
                  <a:ext uri="{0D108BD9-81ED-4DB2-BD59-A6C34878D82A}">
                    <a16:rowId xmlns:a16="http://schemas.microsoft.com/office/drawing/2014/main" val="1440507256"/>
                  </a:ext>
                </a:extLst>
              </a:tr>
              <a:tr h="0">
                <a:tc>
                  <a:txBody>
                    <a:bodyPr/>
                    <a:lstStyle/>
                    <a:p>
                      <a:r>
                        <a:rPr lang="en-CA" sz="1800" dirty="0"/>
                        <a:t>COVID-19 Positive cases</a:t>
                      </a:r>
                    </a:p>
                  </a:txBody>
                  <a:tcPr/>
                </a:tc>
                <a:tc>
                  <a:txBody>
                    <a:bodyPr/>
                    <a:lstStyle/>
                    <a:p>
                      <a:r>
                        <a:rPr lang="en-US" sz="1800" dirty="0"/>
                        <a:t>BC Centre for Disease Control COVID-19 Data in Health</a:t>
                      </a:r>
                      <a:r>
                        <a:rPr lang="en-US" sz="1800" i="1" dirty="0"/>
                        <a:t>ideas</a:t>
                      </a:r>
                      <a:endParaRPr lang="en-CA" sz="1800" i="1" dirty="0"/>
                    </a:p>
                  </a:txBody>
                  <a:tcPr/>
                </a:tc>
                <a:extLst>
                  <a:ext uri="{0D108BD9-81ED-4DB2-BD59-A6C34878D82A}">
                    <a16:rowId xmlns:a16="http://schemas.microsoft.com/office/drawing/2014/main" val="1312108546"/>
                  </a:ext>
                </a:extLst>
              </a:tr>
              <a:tr h="0">
                <a:tc>
                  <a:txBody>
                    <a:bodyPr/>
                    <a:lstStyle/>
                    <a:p>
                      <a:r>
                        <a:rPr lang="en-CA" sz="1800" dirty="0"/>
                        <a:t>Patient demographics (age, sex, location)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Client Roster</a:t>
                      </a:r>
                      <a:r>
                        <a:rPr lang="en-CA" sz="1800" i="1" dirty="0"/>
                        <a:t> </a:t>
                      </a:r>
                      <a:r>
                        <a:rPr lang="en-CA" sz="1800" i="0" u="none" dirty="0"/>
                        <a:t>(2019/20)</a:t>
                      </a:r>
                      <a:endParaRPr lang="en-US" sz="1800" dirty="0"/>
                    </a:p>
                  </a:txBody>
                  <a:tcPr/>
                </a:tc>
                <a:extLst>
                  <a:ext uri="{0D108BD9-81ED-4DB2-BD59-A6C34878D82A}">
                    <a16:rowId xmlns:a16="http://schemas.microsoft.com/office/drawing/2014/main" val="3424163836"/>
                  </a:ext>
                </a:extLst>
              </a:tr>
              <a:tr h="0">
                <a:tc>
                  <a:txBody>
                    <a:bodyPr/>
                    <a:lstStyle/>
                    <a:p>
                      <a:r>
                        <a:rPr lang="en-CA" sz="1800" dirty="0"/>
                        <a:t>Health conditions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CIHI’s Population Grouping Methodology (2019/20)</a:t>
                      </a:r>
                    </a:p>
                  </a:txBody>
                  <a:tcPr/>
                </a:tc>
                <a:extLst>
                  <a:ext uri="{0D108BD9-81ED-4DB2-BD59-A6C34878D82A}">
                    <a16:rowId xmlns:a16="http://schemas.microsoft.com/office/drawing/2014/main" val="3073548109"/>
                  </a:ext>
                </a:extLst>
              </a:tr>
              <a:tr h="0">
                <a:tc>
                  <a:txBody>
                    <a:bodyPr/>
                    <a:lstStyle/>
                    <a:p>
                      <a:r>
                        <a:rPr lang="en-CA" sz="1800" dirty="0"/>
                        <a:t>COVID-19  Hospitalizations and Deaths</a:t>
                      </a:r>
                    </a:p>
                  </a:txBody>
                  <a:tcPr/>
                </a:tc>
                <a:tc>
                  <a:txBody>
                    <a:bodyPr/>
                    <a:lstStyle/>
                    <a:p>
                      <a:r>
                        <a:rPr lang="en-US" sz="1800" dirty="0"/>
                        <a:t>BC Centre for Disease Control COVID-19 Data in </a:t>
                      </a:r>
                      <a:r>
                        <a:rPr lang="en-US" sz="1800" dirty="0" err="1"/>
                        <a:t>Health</a:t>
                      </a:r>
                      <a:r>
                        <a:rPr lang="en-US" sz="1800" i="1" dirty="0" err="1"/>
                        <a:t>ideas</a:t>
                      </a:r>
                      <a:endParaRPr lang="en-CA" sz="1800" i="1" dirty="0"/>
                    </a:p>
                  </a:txBody>
                  <a:tcPr/>
                </a:tc>
                <a:extLst>
                  <a:ext uri="{0D108BD9-81ED-4DB2-BD59-A6C34878D82A}">
                    <a16:rowId xmlns:a16="http://schemas.microsoft.com/office/drawing/2014/main" val="239402745"/>
                  </a:ext>
                </a:extLst>
              </a:tr>
              <a:tr h="0">
                <a:tc>
                  <a:txBody>
                    <a:bodyPr/>
                    <a:lstStyle/>
                    <a:p>
                      <a:r>
                        <a:rPr lang="en-CA" sz="1800" dirty="0"/>
                        <a:t>BC Population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Client Roster</a:t>
                      </a:r>
                      <a:r>
                        <a:rPr lang="en-CA" sz="1800" i="1" dirty="0"/>
                        <a:t> </a:t>
                      </a:r>
                      <a:r>
                        <a:rPr lang="en-CA" sz="1800" i="0" u="none" dirty="0"/>
                        <a:t>(2019/20)</a:t>
                      </a:r>
                      <a:endParaRPr lang="en-US" sz="1800" dirty="0"/>
                    </a:p>
                  </a:txBody>
                  <a:tcPr/>
                </a:tc>
                <a:extLst>
                  <a:ext uri="{0D108BD9-81ED-4DB2-BD59-A6C34878D82A}">
                    <a16:rowId xmlns:a16="http://schemas.microsoft.com/office/drawing/2014/main" val="3279435231"/>
                  </a:ext>
                </a:extLst>
              </a:tr>
              <a:tr h="0">
                <a:tc>
                  <a:txBody>
                    <a:bodyPr/>
                    <a:lstStyle/>
                    <a:p>
                      <a:r>
                        <a:rPr lang="en-US" sz="1800" dirty="0"/>
                        <a:t>Long-Term Care (LTC)</a:t>
                      </a:r>
                      <a:endParaRPr lang="en-CA"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PharmaNet Plan B (Long-Term Care Drug Plan) and HCC MRR </a:t>
                      </a:r>
                    </a:p>
                  </a:txBody>
                  <a:tcPr/>
                </a:tc>
                <a:extLst>
                  <a:ext uri="{0D108BD9-81ED-4DB2-BD59-A6C34878D82A}">
                    <a16:rowId xmlns:a16="http://schemas.microsoft.com/office/drawing/2014/main" val="209822586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Social economic status (SES)</a:t>
                      </a:r>
                      <a:endParaRPr lang="en-CA"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Canadian Index of Multiple Deprivation (CIMD) (not significant)</a:t>
                      </a:r>
                    </a:p>
                  </a:txBody>
                  <a:tcPr/>
                </a:tc>
                <a:extLst>
                  <a:ext uri="{0D108BD9-81ED-4DB2-BD59-A6C34878D82A}">
                    <a16:rowId xmlns:a16="http://schemas.microsoft.com/office/drawing/2014/main" val="4211641049"/>
                  </a:ext>
                </a:extLst>
              </a:tr>
            </a:tbl>
          </a:graphicData>
        </a:graphic>
      </p:graphicFrame>
      <p:sp>
        <p:nvSpPr>
          <p:cNvPr id="3" name="Slide Number Placeholder 2">
            <a:extLst>
              <a:ext uri="{FF2B5EF4-FFF2-40B4-BE49-F238E27FC236}">
                <a16:creationId xmlns:a16="http://schemas.microsoft.com/office/drawing/2014/main" id="{0F0B7C3B-ECA0-4822-8F6B-468CD405DC2D}"/>
              </a:ext>
            </a:extLst>
          </p:cNvPr>
          <p:cNvSpPr>
            <a:spLocks noGrp="1"/>
          </p:cNvSpPr>
          <p:nvPr>
            <p:ph type="sldNum" sz="quarter" idx="4"/>
          </p:nvPr>
        </p:nvSpPr>
        <p:spPr/>
        <p:txBody>
          <a:bodyPr/>
          <a:lstStyle/>
          <a:p>
            <a:fld id="{AF00BBCC-5065-4A36-818C-AAE84D4248A3}" type="slidenum">
              <a:rPr lang="en-CA" smtClean="0"/>
              <a:t>28</a:t>
            </a:fld>
            <a:endParaRPr lang="en-CA"/>
          </a:p>
        </p:txBody>
      </p:sp>
    </p:spTree>
    <p:extLst>
      <p:ext uri="{BB962C8B-B14F-4D97-AF65-F5344CB8AC3E}">
        <p14:creationId xmlns:p14="http://schemas.microsoft.com/office/powerpoint/2010/main" val="3164318378"/>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6921-ECF1-4047-9CA5-AD957061807F}"/>
              </a:ext>
            </a:extLst>
          </p:cNvPr>
          <p:cNvSpPr>
            <a:spLocks noGrp="1"/>
          </p:cNvSpPr>
          <p:nvPr>
            <p:ph type="title"/>
          </p:nvPr>
        </p:nvSpPr>
        <p:spPr/>
        <p:txBody>
          <a:bodyPr>
            <a:normAutofit/>
          </a:bodyPr>
          <a:lstStyle/>
          <a:p>
            <a:r>
              <a:rPr lang="en-CA" dirty="0"/>
              <a:t>Clinical Characteristic for COVID-19</a:t>
            </a:r>
          </a:p>
        </p:txBody>
      </p:sp>
      <p:sp>
        <p:nvSpPr>
          <p:cNvPr id="6" name="TextBox 5">
            <a:extLst>
              <a:ext uri="{FF2B5EF4-FFF2-40B4-BE49-F238E27FC236}">
                <a16:creationId xmlns:a16="http://schemas.microsoft.com/office/drawing/2014/main" id="{F31CBB1B-E9A5-4BB4-B552-202F0876CB25}"/>
              </a:ext>
            </a:extLst>
          </p:cNvPr>
          <p:cNvSpPr txBox="1"/>
          <p:nvPr/>
        </p:nvSpPr>
        <p:spPr>
          <a:xfrm>
            <a:off x="1063673" y="1432219"/>
            <a:ext cx="9884757" cy="461665"/>
          </a:xfrm>
          <a:prstGeom prst="rect">
            <a:avLst/>
          </a:prstGeom>
          <a:noFill/>
        </p:spPr>
        <p:txBody>
          <a:bodyPr wrap="none" rtlCol="0">
            <a:spAutoFit/>
          </a:bodyPr>
          <a:lstStyle/>
          <a:p>
            <a:r>
              <a:rPr lang="en-CA" sz="2400" dirty="0"/>
              <a:t>At-risk health conditions from </a:t>
            </a:r>
            <a:r>
              <a:rPr lang="en-US" sz="2400" dirty="0"/>
              <a:t>Canadian Institute for Health Information (CIHI)</a:t>
            </a:r>
            <a:endParaRPr lang="en-CA" sz="2400" dirty="0"/>
          </a:p>
        </p:txBody>
      </p:sp>
      <p:graphicFrame>
        <p:nvGraphicFramePr>
          <p:cNvPr id="7" name="Table 6">
            <a:extLst>
              <a:ext uri="{FF2B5EF4-FFF2-40B4-BE49-F238E27FC236}">
                <a16:creationId xmlns:a16="http://schemas.microsoft.com/office/drawing/2014/main" id="{56758F7E-88F4-466A-B4A6-E793BD99920A}"/>
              </a:ext>
            </a:extLst>
          </p:cNvPr>
          <p:cNvGraphicFramePr>
            <a:graphicFrameLocks noGrp="1"/>
          </p:cNvGraphicFramePr>
          <p:nvPr>
            <p:extLst>
              <p:ext uri="{D42A27DB-BD31-4B8C-83A1-F6EECF244321}">
                <p14:modId xmlns:p14="http://schemas.microsoft.com/office/powerpoint/2010/main" val="581176706"/>
              </p:ext>
            </p:extLst>
          </p:nvPr>
        </p:nvGraphicFramePr>
        <p:xfrm>
          <a:off x="1063673" y="2105348"/>
          <a:ext cx="9487096" cy="4053840"/>
        </p:xfrm>
        <a:graphic>
          <a:graphicData uri="http://schemas.openxmlformats.org/drawingml/2006/table">
            <a:tbl>
              <a:tblPr>
                <a:tableStyleId>{3B4B98B0-60AC-42C2-AFA5-B58CD77FA1E5}</a:tableStyleId>
              </a:tblPr>
              <a:tblGrid>
                <a:gridCol w="3011355">
                  <a:extLst>
                    <a:ext uri="{9D8B030D-6E8A-4147-A177-3AD203B41FA5}">
                      <a16:colId xmlns:a16="http://schemas.microsoft.com/office/drawing/2014/main" val="3314070489"/>
                    </a:ext>
                  </a:extLst>
                </a:gridCol>
                <a:gridCol w="6475741">
                  <a:extLst>
                    <a:ext uri="{9D8B030D-6E8A-4147-A177-3AD203B41FA5}">
                      <a16:colId xmlns:a16="http://schemas.microsoft.com/office/drawing/2014/main" val="3419173822"/>
                    </a:ext>
                  </a:extLst>
                </a:gridCol>
              </a:tblGrid>
              <a:tr h="142875">
                <a:tc>
                  <a:txBody>
                    <a:bodyPr/>
                    <a:lstStyle/>
                    <a:p>
                      <a:pPr algn="ctr" rtl="0" fontAlgn="ctr"/>
                      <a:r>
                        <a:rPr lang="en-CA" sz="1600" b="1" u="none" strike="noStrike" dirty="0">
                          <a:effectLst/>
                        </a:rPr>
                        <a:t>Code</a:t>
                      </a:r>
                      <a:endParaRPr lang="en-CA" sz="1600" b="1" i="0" u="none" strike="noStrike" dirty="0">
                        <a:solidFill>
                          <a:srgbClr val="000000"/>
                        </a:solidFill>
                        <a:effectLst/>
                        <a:latin typeface="Calibri" panose="020F0502020204030204" pitchFamily="34" charset="0"/>
                      </a:endParaRPr>
                    </a:p>
                  </a:txBody>
                  <a:tcPr marL="5715" marR="5715" marT="5715" marB="0"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CA" sz="1600" b="1" u="none" strike="noStrike" dirty="0">
                          <a:effectLst/>
                        </a:rPr>
                        <a:t>At-risk condition</a:t>
                      </a:r>
                      <a:endParaRPr lang="en-CA" sz="1600" b="1" i="0" u="none" strike="noStrike" dirty="0">
                        <a:solidFill>
                          <a:srgbClr val="000000"/>
                        </a:solidFill>
                        <a:effectLst/>
                        <a:latin typeface="Calibri" panose="020F0502020204030204" pitchFamily="34" charset="0"/>
                      </a:endParaRPr>
                    </a:p>
                  </a:txBody>
                  <a:tcPr marL="5715" marR="5715" marT="5715" marB="0" anchor="ctr">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389230206"/>
                  </a:ext>
                </a:extLst>
              </a:tr>
              <a:tr h="142875">
                <a:tc>
                  <a:txBody>
                    <a:bodyPr/>
                    <a:lstStyle/>
                    <a:p>
                      <a:pPr algn="ctr" rtl="0" fontAlgn="b"/>
                      <a:r>
                        <a:rPr lang="en-CA" sz="1600" u="none" strike="noStrike" dirty="0">
                          <a:effectLst/>
                        </a:rPr>
                        <a:t>HC1</a:t>
                      </a:r>
                      <a:endParaRPr lang="en-CA" sz="1600" b="0" i="0" u="none" strike="noStrike" dirty="0">
                        <a:solidFill>
                          <a:srgbClr val="000000"/>
                        </a:solidFill>
                        <a:effectLst/>
                        <a:latin typeface="Calibri" panose="020F0502020204030204" pitchFamily="34" charset="0"/>
                      </a:endParaRPr>
                    </a:p>
                  </a:txBody>
                  <a:tcPr marL="5715" marR="5715" marT="5715" marB="0" anchor="b">
                    <a:lnT w="12700" cap="flat" cmpd="sng" algn="ctr">
                      <a:solidFill>
                        <a:schemeClr val="tx1"/>
                      </a:solidFill>
                      <a:prstDash val="solid"/>
                      <a:round/>
                      <a:headEnd type="none" w="med" len="med"/>
                      <a:tailEnd type="none" w="med" len="med"/>
                    </a:lnT>
                  </a:tcPr>
                </a:tc>
                <a:tc>
                  <a:txBody>
                    <a:bodyPr/>
                    <a:lstStyle/>
                    <a:p>
                      <a:pPr algn="l" rtl="0" fontAlgn="ctr"/>
                      <a:r>
                        <a:rPr lang="en-CA" sz="1600" u="none" strike="noStrike" dirty="0">
                          <a:effectLst/>
                        </a:rPr>
                        <a:t>Chronic lung/respiratory diseases</a:t>
                      </a:r>
                      <a:endParaRPr lang="en-CA" sz="1600" b="0" i="0" u="none" strike="noStrike" dirty="0">
                        <a:solidFill>
                          <a:srgbClr val="000000"/>
                        </a:solidFill>
                        <a:effectLst/>
                        <a:latin typeface="Calibri" panose="020F0502020204030204" pitchFamily="34" charset="0"/>
                      </a:endParaRPr>
                    </a:p>
                  </a:txBody>
                  <a:tcPr marL="5715" marR="5715" marT="571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26034788"/>
                  </a:ext>
                </a:extLst>
              </a:tr>
              <a:tr h="142875">
                <a:tc>
                  <a:txBody>
                    <a:bodyPr/>
                    <a:lstStyle/>
                    <a:p>
                      <a:pPr algn="ctr" rtl="0" fontAlgn="b"/>
                      <a:r>
                        <a:rPr lang="en-CA" sz="1600" u="none" strike="noStrike" dirty="0">
                          <a:effectLst/>
                        </a:rPr>
                        <a:t>HC2</a:t>
                      </a:r>
                      <a:endParaRPr lang="en-CA"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rtl="0" fontAlgn="ctr"/>
                      <a:r>
                        <a:rPr lang="en-CA" sz="1600" u="none" strike="noStrike" dirty="0">
                          <a:effectLst/>
                        </a:rPr>
                        <a:t>Severe chest conditions</a:t>
                      </a:r>
                      <a:endParaRPr lang="en-CA" sz="1600" b="0"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1713273726"/>
                  </a:ext>
                </a:extLst>
              </a:tr>
              <a:tr h="142875">
                <a:tc>
                  <a:txBody>
                    <a:bodyPr/>
                    <a:lstStyle/>
                    <a:p>
                      <a:pPr algn="ctr" rtl="0" fontAlgn="b"/>
                      <a:r>
                        <a:rPr lang="en-CA" sz="1600" u="none" strike="noStrike" dirty="0">
                          <a:effectLst/>
                        </a:rPr>
                        <a:t>HC3</a:t>
                      </a:r>
                      <a:endParaRPr lang="en-CA"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rtl="0" fontAlgn="ctr"/>
                      <a:r>
                        <a:rPr lang="en-CA" sz="1600" u="none" strike="noStrike" dirty="0">
                          <a:effectLst/>
                        </a:rPr>
                        <a:t>Serious heart conditions</a:t>
                      </a:r>
                      <a:endParaRPr lang="en-CA" sz="1600" b="0"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1925660164"/>
                  </a:ext>
                </a:extLst>
              </a:tr>
              <a:tr h="142875">
                <a:tc>
                  <a:txBody>
                    <a:bodyPr/>
                    <a:lstStyle/>
                    <a:p>
                      <a:pPr algn="ctr" rtl="0" fontAlgn="b"/>
                      <a:r>
                        <a:rPr lang="en-CA" sz="1600" u="none" strike="noStrike" dirty="0">
                          <a:effectLst/>
                        </a:rPr>
                        <a:t>HC4</a:t>
                      </a:r>
                      <a:endParaRPr lang="en-CA"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rtl="0" fontAlgn="ctr"/>
                      <a:r>
                        <a:rPr lang="en-CA" sz="1600" u="none" strike="noStrike" dirty="0">
                          <a:effectLst/>
                        </a:rPr>
                        <a:t>Immunocompromised (exclude transplant)</a:t>
                      </a:r>
                      <a:endParaRPr lang="en-CA" sz="1600" b="0"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1382791893"/>
                  </a:ext>
                </a:extLst>
              </a:tr>
              <a:tr h="142875">
                <a:tc>
                  <a:txBody>
                    <a:bodyPr/>
                    <a:lstStyle/>
                    <a:p>
                      <a:pPr algn="ctr" rtl="0" fontAlgn="b"/>
                      <a:r>
                        <a:rPr lang="en-CA" sz="1600" u="none" strike="noStrike" dirty="0">
                          <a:effectLst/>
                        </a:rPr>
                        <a:t>HC5</a:t>
                      </a:r>
                      <a:endParaRPr lang="en-CA"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rtl="0" fontAlgn="ctr"/>
                      <a:r>
                        <a:rPr lang="en-CA" sz="1600" u="none" strike="noStrike" dirty="0">
                          <a:effectLst/>
                        </a:rPr>
                        <a:t>Severe obesity</a:t>
                      </a:r>
                      <a:endParaRPr lang="en-CA" sz="1600" b="0"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364225048"/>
                  </a:ext>
                </a:extLst>
              </a:tr>
              <a:tr h="142875">
                <a:tc>
                  <a:txBody>
                    <a:bodyPr/>
                    <a:lstStyle/>
                    <a:p>
                      <a:pPr algn="ctr" rtl="0" fontAlgn="b"/>
                      <a:r>
                        <a:rPr lang="en-CA" sz="1600" u="none" strike="noStrike" dirty="0">
                          <a:effectLst/>
                        </a:rPr>
                        <a:t>HC6</a:t>
                      </a:r>
                      <a:endParaRPr lang="en-CA"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rtl="0" fontAlgn="ctr"/>
                      <a:r>
                        <a:rPr lang="en-CA" sz="1600" u="none" strike="noStrike" dirty="0">
                          <a:effectLst/>
                        </a:rPr>
                        <a:t>Diabetes</a:t>
                      </a:r>
                      <a:endParaRPr lang="en-CA" sz="1600" b="0"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646416184"/>
                  </a:ext>
                </a:extLst>
              </a:tr>
              <a:tr h="142875">
                <a:tc>
                  <a:txBody>
                    <a:bodyPr/>
                    <a:lstStyle/>
                    <a:p>
                      <a:pPr algn="ctr" rtl="0" fontAlgn="b"/>
                      <a:r>
                        <a:rPr lang="en-CA" sz="1600" u="none" strike="noStrike" dirty="0">
                          <a:effectLst/>
                        </a:rPr>
                        <a:t>HC7</a:t>
                      </a:r>
                      <a:endParaRPr lang="en-CA"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rtl="0" fontAlgn="ctr"/>
                      <a:r>
                        <a:rPr lang="en-CA" sz="1600" u="none" strike="noStrike" dirty="0">
                          <a:effectLst/>
                        </a:rPr>
                        <a:t>Chronic kidney disease </a:t>
                      </a:r>
                      <a:endParaRPr lang="en-CA" sz="1600" b="0"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563059476"/>
                  </a:ext>
                </a:extLst>
              </a:tr>
              <a:tr h="142875">
                <a:tc>
                  <a:txBody>
                    <a:bodyPr/>
                    <a:lstStyle/>
                    <a:p>
                      <a:pPr algn="ctr" rtl="0" fontAlgn="b"/>
                      <a:r>
                        <a:rPr lang="en-CA" sz="1600" u="none" strike="noStrike" dirty="0">
                          <a:effectLst/>
                        </a:rPr>
                        <a:t>HC8</a:t>
                      </a:r>
                      <a:endParaRPr lang="en-CA"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rtl="0" fontAlgn="ctr"/>
                      <a:r>
                        <a:rPr lang="en-CA" sz="1600" u="none" strike="noStrike" dirty="0">
                          <a:effectLst/>
                        </a:rPr>
                        <a:t>Liver disease</a:t>
                      </a:r>
                      <a:endParaRPr lang="en-CA" sz="1600" b="0"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225359793"/>
                  </a:ext>
                </a:extLst>
              </a:tr>
              <a:tr h="142875">
                <a:tc>
                  <a:txBody>
                    <a:bodyPr/>
                    <a:lstStyle/>
                    <a:p>
                      <a:pPr algn="ctr" rtl="0" fontAlgn="b"/>
                      <a:r>
                        <a:rPr lang="en-CA" sz="1600" u="none" strike="noStrike" dirty="0">
                          <a:effectLst/>
                        </a:rPr>
                        <a:t>HC9</a:t>
                      </a:r>
                      <a:endParaRPr lang="en-CA"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rtl="0" fontAlgn="ctr"/>
                      <a:r>
                        <a:rPr lang="en-CA" sz="1600" u="none" strike="noStrike" dirty="0">
                          <a:effectLst/>
                        </a:rPr>
                        <a:t>Pregnancy</a:t>
                      </a:r>
                      <a:endParaRPr lang="en-CA" sz="1600" b="0"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1558788977"/>
                  </a:ext>
                </a:extLst>
              </a:tr>
              <a:tr h="142875">
                <a:tc>
                  <a:txBody>
                    <a:bodyPr/>
                    <a:lstStyle/>
                    <a:p>
                      <a:pPr algn="ctr" rtl="0" fontAlgn="b"/>
                      <a:r>
                        <a:rPr lang="en-CA" sz="1600" u="none" strike="noStrike" dirty="0">
                          <a:effectLst/>
                        </a:rPr>
                        <a:t>HC10</a:t>
                      </a:r>
                      <a:endParaRPr lang="en-CA"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rtl="0" fontAlgn="ctr"/>
                      <a:r>
                        <a:rPr lang="en-CA" sz="1600" u="none" strike="noStrike" dirty="0">
                          <a:effectLst/>
                        </a:rPr>
                        <a:t>Hypertension</a:t>
                      </a:r>
                      <a:endParaRPr lang="en-CA" sz="1600" b="0"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733061289"/>
                  </a:ext>
                </a:extLst>
              </a:tr>
              <a:tr h="142875">
                <a:tc>
                  <a:txBody>
                    <a:bodyPr/>
                    <a:lstStyle/>
                    <a:p>
                      <a:pPr algn="ctr" rtl="0" fontAlgn="b"/>
                      <a:r>
                        <a:rPr lang="en-CA" sz="1600" u="none" strike="noStrike" dirty="0">
                          <a:effectLst/>
                        </a:rPr>
                        <a:t>HC11</a:t>
                      </a:r>
                      <a:endParaRPr lang="en-CA"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rtl="0" fontAlgn="ctr"/>
                      <a:r>
                        <a:rPr lang="en-CA" sz="1600" u="none" strike="noStrike">
                          <a:effectLst/>
                        </a:rPr>
                        <a:t>Cancer</a:t>
                      </a:r>
                      <a:endParaRPr lang="en-CA" sz="1600" b="0" i="0" u="none" strike="noStrike">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930571876"/>
                  </a:ext>
                </a:extLst>
              </a:tr>
              <a:tr h="280035">
                <a:tc>
                  <a:txBody>
                    <a:bodyPr/>
                    <a:lstStyle/>
                    <a:p>
                      <a:pPr algn="ctr" rtl="0" fontAlgn="b"/>
                      <a:r>
                        <a:rPr lang="en-CA" sz="1600" u="none" strike="noStrike" dirty="0">
                          <a:effectLst/>
                        </a:rPr>
                        <a:t>HC12</a:t>
                      </a:r>
                      <a:endParaRPr lang="en-CA"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rtl="0" fontAlgn="ctr"/>
                      <a:r>
                        <a:rPr lang="en-US" sz="1600" u="none" strike="noStrike">
                          <a:effectLst/>
                        </a:rPr>
                        <a:t>Chronic neurological conditions (include Dementia and Alzheimer's)</a:t>
                      </a:r>
                      <a:endParaRPr lang="en-US" sz="1600" b="0" i="0" u="none" strike="noStrike">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824167939"/>
                  </a:ext>
                </a:extLst>
              </a:tr>
              <a:tr h="142875">
                <a:tc>
                  <a:txBody>
                    <a:bodyPr/>
                    <a:lstStyle/>
                    <a:p>
                      <a:pPr algn="ctr" rtl="0" fontAlgn="b"/>
                      <a:r>
                        <a:rPr lang="en-CA" sz="1600" u="none" strike="noStrike" dirty="0">
                          <a:effectLst/>
                        </a:rPr>
                        <a:t>HC13</a:t>
                      </a:r>
                      <a:endParaRPr lang="en-CA"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rtl="0" fontAlgn="ctr"/>
                      <a:r>
                        <a:rPr lang="en-CA" sz="1600" u="none" strike="noStrike">
                          <a:effectLst/>
                        </a:rPr>
                        <a:t>Problems with spleen</a:t>
                      </a:r>
                      <a:endParaRPr lang="en-CA" sz="1600" b="0" i="0" u="none" strike="noStrike">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1555743314"/>
                  </a:ext>
                </a:extLst>
              </a:tr>
              <a:tr h="142875">
                <a:tc>
                  <a:txBody>
                    <a:bodyPr/>
                    <a:lstStyle/>
                    <a:p>
                      <a:pPr algn="ctr" rtl="0" fontAlgn="b"/>
                      <a:r>
                        <a:rPr lang="en-CA" sz="1600" u="none" strike="noStrike" dirty="0">
                          <a:effectLst/>
                        </a:rPr>
                        <a:t>HC14</a:t>
                      </a:r>
                      <a:endParaRPr lang="en-CA"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rtl="0" fontAlgn="ctr"/>
                      <a:r>
                        <a:rPr lang="en-CA" sz="1600" u="none" strike="noStrike" dirty="0">
                          <a:effectLst/>
                        </a:rPr>
                        <a:t>Transplant Recipient and complication</a:t>
                      </a:r>
                      <a:endParaRPr lang="en-CA" sz="1600" b="0"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075909567"/>
                  </a:ext>
                </a:extLst>
              </a:tr>
              <a:tr h="280035">
                <a:tc>
                  <a:txBody>
                    <a:bodyPr/>
                    <a:lstStyle/>
                    <a:p>
                      <a:pPr algn="ctr" rtl="0" fontAlgn="b"/>
                      <a:r>
                        <a:rPr lang="en-CA" sz="1600" u="none" strike="noStrike" dirty="0">
                          <a:effectLst/>
                        </a:rPr>
                        <a:t>HC15</a:t>
                      </a:r>
                      <a:endParaRPr lang="en-CA"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rtl="0" fontAlgn="ctr"/>
                      <a:r>
                        <a:rPr lang="en-US" sz="1600" u="none" strike="noStrike" dirty="0">
                          <a:effectLst/>
                        </a:rPr>
                        <a:t>Rheumatoid &amp; Other Inflammatory Arthropathy (excl. Gout)</a:t>
                      </a:r>
                      <a:endParaRPr lang="en-US" sz="1600" b="0"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1496617766"/>
                  </a:ext>
                </a:extLst>
              </a:tr>
            </a:tbl>
          </a:graphicData>
        </a:graphic>
      </p:graphicFrame>
      <p:sp>
        <p:nvSpPr>
          <p:cNvPr id="3" name="Slide Number Placeholder 2">
            <a:extLst>
              <a:ext uri="{FF2B5EF4-FFF2-40B4-BE49-F238E27FC236}">
                <a16:creationId xmlns:a16="http://schemas.microsoft.com/office/drawing/2014/main" id="{D6B45760-40EE-4B2D-A7E6-734EA1F0910B}"/>
              </a:ext>
            </a:extLst>
          </p:cNvPr>
          <p:cNvSpPr>
            <a:spLocks noGrp="1"/>
          </p:cNvSpPr>
          <p:nvPr>
            <p:ph type="sldNum" sz="quarter" idx="4"/>
          </p:nvPr>
        </p:nvSpPr>
        <p:spPr/>
        <p:txBody>
          <a:bodyPr/>
          <a:lstStyle/>
          <a:p>
            <a:fld id="{AF00BBCC-5065-4A36-818C-AAE84D4248A3}" type="slidenum">
              <a:rPr lang="en-CA" smtClean="0"/>
              <a:t>29</a:t>
            </a:fld>
            <a:endParaRPr lang="en-CA"/>
          </a:p>
        </p:txBody>
      </p:sp>
    </p:spTree>
    <p:extLst>
      <p:ext uri="{BB962C8B-B14F-4D97-AF65-F5344CB8AC3E}">
        <p14:creationId xmlns:p14="http://schemas.microsoft.com/office/powerpoint/2010/main" val="158728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C830-DBD4-4CC5-B08F-1226795C92AC}"/>
              </a:ext>
            </a:extLst>
          </p:cNvPr>
          <p:cNvSpPr>
            <a:spLocks noGrp="1"/>
          </p:cNvSpPr>
          <p:nvPr>
            <p:ph type="title"/>
          </p:nvPr>
        </p:nvSpPr>
        <p:spPr>
          <a:xfrm>
            <a:off x="5486399" y="874511"/>
            <a:ext cx="5596933" cy="1143000"/>
          </a:xfrm>
        </p:spPr>
        <p:txBody>
          <a:bodyPr>
            <a:normAutofit fontScale="90000"/>
          </a:bodyPr>
          <a:lstStyle/>
          <a:p>
            <a:pPr algn="ctr"/>
            <a:r>
              <a:rPr lang="en-CA" dirty="0"/>
              <a:t>Territorial Acknowledgement</a:t>
            </a:r>
          </a:p>
        </p:txBody>
      </p:sp>
      <p:pic>
        <p:nvPicPr>
          <p:cNvPr id="2050" name="Picture 2" descr="Image result for parliament buildings bc">
            <a:extLst>
              <a:ext uri="{FF2B5EF4-FFF2-40B4-BE49-F238E27FC236}">
                <a16:creationId xmlns:a16="http://schemas.microsoft.com/office/drawing/2014/main" id="{3D012AD7-117A-4B32-B135-ABB6CC7A8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359308"/>
            <a:ext cx="4399711" cy="34734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related image detail">
            <a:extLst>
              <a:ext uri="{FF2B5EF4-FFF2-40B4-BE49-F238E27FC236}">
                <a16:creationId xmlns:a16="http://schemas.microsoft.com/office/drawing/2014/main" id="{843CA207-CAFC-4536-A9FF-34049761A4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354" y="540217"/>
            <a:ext cx="2198044" cy="29867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onghees nation">
            <a:extLst>
              <a:ext uri="{FF2B5EF4-FFF2-40B4-BE49-F238E27FC236}">
                <a16:creationId xmlns:a16="http://schemas.microsoft.com/office/drawing/2014/main" id="{AD5293CF-3551-468C-8C3E-09AB95C2EF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3169" y="945948"/>
            <a:ext cx="2105025" cy="2143125"/>
          </a:xfrm>
          <a:prstGeom prst="ellipse">
            <a:avLst/>
          </a:prstGeom>
          <a:noFill/>
          <a:extLst>
            <a:ext uri="{909E8E84-426E-40DD-AFC4-6F175D3DCCD1}">
              <a14:hiddenFill xmlns:a14="http://schemas.microsoft.com/office/drawing/2010/main">
                <a:solidFill>
                  <a:srgbClr val="FFFFFF"/>
                </a:solidFill>
              </a14:hiddenFill>
            </a:ext>
          </a:extLst>
        </p:spPr>
      </p:pic>
      <p:pic>
        <p:nvPicPr>
          <p:cNvPr id="2056" name="Picture 8" descr="See the source image">
            <a:extLst>
              <a:ext uri="{FF2B5EF4-FFF2-40B4-BE49-F238E27FC236}">
                <a16:creationId xmlns:a16="http://schemas.microsoft.com/office/drawing/2014/main" id="{99FB83B4-1068-4D17-8A81-E8B697D42C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5599" y="3768928"/>
            <a:ext cx="2990851" cy="25601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A857F76-DBC1-44A7-A1E6-B5887D1B0AFD}"/>
              </a:ext>
            </a:extLst>
          </p:cNvPr>
          <p:cNvSpPr/>
          <p:nvPr/>
        </p:nvSpPr>
        <p:spPr>
          <a:xfrm>
            <a:off x="1603759" y="6309443"/>
            <a:ext cx="3882640" cy="523220"/>
          </a:xfrm>
          <a:prstGeom prst="rect">
            <a:avLst/>
          </a:prstGeom>
        </p:spPr>
        <p:txBody>
          <a:bodyPr wrap="square">
            <a:spAutoFit/>
          </a:bodyPr>
          <a:lstStyle/>
          <a:p>
            <a:r>
              <a:rPr lang="en-US" sz="1400" dirty="0" err="1">
                <a:solidFill>
                  <a:schemeClr val="bg1"/>
                </a:solidFill>
                <a:latin typeface="Montserrat"/>
              </a:rPr>
              <a:t>Songhees</a:t>
            </a:r>
            <a:r>
              <a:rPr lang="en-US" sz="1400" dirty="0">
                <a:solidFill>
                  <a:schemeClr val="bg1"/>
                </a:solidFill>
                <a:latin typeface="Montserrat"/>
              </a:rPr>
              <a:t> drummer, Victoria Day parade, 2015</a:t>
            </a:r>
          </a:p>
          <a:p>
            <a:r>
              <a:rPr lang="en-US" sz="1400" dirty="0">
                <a:solidFill>
                  <a:schemeClr val="bg1"/>
                </a:solidFill>
                <a:latin typeface="Montserrat"/>
              </a:rPr>
              <a:t>Photo credit: Lotus Johnson</a:t>
            </a:r>
            <a:endParaRPr lang="en-CA" sz="1400" dirty="0">
              <a:solidFill>
                <a:schemeClr val="bg1"/>
              </a:solidFill>
            </a:endParaRPr>
          </a:p>
        </p:txBody>
      </p:sp>
      <p:sp>
        <p:nvSpPr>
          <p:cNvPr id="3" name="Slide Number Placeholder 2">
            <a:extLst>
              <a:ext uri="{FF2B5EF4-FFF2-40B4-BE49-F238E27FC236}">
                <a16:creationId xmlns:a16="http://schemas.microsoft.com/office/drawing/2014/main" id="{0934DC3B-8763-4B44-826E-D72530FD9027}"/>
              </a:ext>
            </a:extLst>
          </p:cNvPr>
          <p:cNvSpPr>
            <a:spLocks noGrp="1"/>
          </p:cNvSpPr>
          <p:nvPr>
            <p:ph type="sldNum" sz="quarter" idx="4"/>
          </p:nvPr>
        </p:nvSpPr>
        <p:spPr/>
        <p:txBody>
          <a:bodyPr/>
          <a:lstStyle/>
          <a:p>
            <a:fld id="{AF00BBCC-5065-4A36-818C-AAE84D4248A3}" type="slidenum">
              <a:rPr lang="en-CA" smtClean="0"/>
              <a:t>3</a:t>
            </a:fld>
            <a:endParaRPr lang="en-CA"/>
          </a:p>
        </p:txBody>
      </p:sp>
    </p:spTree>
    <p:extLst>
      <p:ext uri="{BB962C8B-B14F-4D97-AF65-F5344CB8AC3E}">
        <p14:creationId xmlns:p14="http://schemas.microsoft.com/office/powerpoint/2010/main" val="4024579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BB95529-E449-41C3-BBD6-515952A04A02}"/>
              </a:ext>
            </a:extLst>
          </p:cNvPr>
          <p:cNvGraphicFramePr/>
          <p:nvPr>
            <p:extLst>
              <p:ext uri="{D42A27DB-BD31-4B8C-83A1-F6EECF244321}">
                <p14:modId xmlns:p14="http://schemas.microsoft.com/office/powerpoint/2010/main" val="1396789197"/>
              </p:ext>
            </p:extLst>
          </p:nvPr>
        </p:nvGraphicFramePr>
        <p:xfrm>
          <a:off x="1145895" y="3718367"/>
          <a:ext cx="10284105" cy="2986548"/>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a:extLst>
              <a:ext uri="{FF2B5EF4-FFF2-40B4-BE49-F238E27FC236}">
                <a16:creationId xmlns:a16="http://schemas.microsoft.com/office/drawing/2014/main" id="{858E6C3F-D942-448E-BC30-D1BC90AC7BAC}"/>
              </a:ext>
            </a:extLst>
          </p:cNvPr>
          <p:cNvSpPr>
            <a:spLocks noGrp="1"/>
          </p:cNvSpPr>
          <p:nvPr>
            <p:ph type="title"/>
          </p:nvPr>
        </p:nvSpPr>
        <p:spPr>
          <a:xfrm>
            <a:off x="457200" y="0"/>
            <a:ext cx="10972800" cy="1143000"/>
          </a:xfrm>
        </p:spPr>
        <p:txBody>
          <a:bodyPr>
            <a:normAutofit/>
          </a:bodyPr>
          <a:lstStyle/>
          <a:p>
            <a:r>
              <a:rPr lang="en-US" sz="4000" dirty="0"/>
              <a:t>BC COVID-19 seven-day moving average</a:t>
            </a:r>
            <a:endParaRPr lang="en-CA" sz="4000" dirty="0"/>
          </a:p>
        </p:txBody>
      </p:sp>
      <p:pic>
        <p:nvPicPr>
          <p:cNvPr id="3" name="Picture 2">
            <a:extLst>
              <a:ext uri="{FF2B5EF4-FFF2-40B4-BE49-F238E27FC236}">
                <a16:creationId xmlns:a16="http://schemas.microsoft.com/office/drawing/2014/main" id="{63322B89-C92A-488F-A7DF-96A179A83370}"/>
              </a:ext>
            </a:extLst>
          </p:cNvPr>
          <p:cNvPicPr>
            <a:picLocks noChangeAspect="1"/>
          </p:cNvPicPr>
          <p:nvPr/>
        </p:nvPicPr>
        <p:blipFill>
          <a:blip r:embed="rId4"/>
          <a:stretch>
            <a:fillRect/>
          </a:stretch>
        </p:blipFill>
        <p:spPr>
          <a:xfrm>
            <a:off x="3376254" y="1622575"/>
            <a:ext cx="5134692" cy="2095792"/>
          </a:xfrm>
          <a:prstGeom prst="rect">
            <a:avLst/>
          </a:prstGeom>
        </p:spPr>
      </p:pic>
      <p:sp>
        <p:nvSpPr>
          <p:cNvPr id="4" name="TextBox 3">
            <a:extLst>
              <a:ext uri="{FF2B5EF4-FFF2-40B4-BE49-F238E27FC236}">
                <a16:creationId xmlns:a16="http://schemas.microsoft.com/office/drawing/2014/main" id="{A88D66B2-1786-4877-B2C4-D094EDC94A80}"/>
              </a:ext>
            </a:extLst>
          </p:cNvPr>
          <p:cNvSpPr txBox="1"/>
          <p:nvPr/>
        </p:nvSpPr>
        <p:spPr>
          <a:xfrm>
            <a:off x="4950488" y="1278987"/>
            <a:ext cx="2291024" cy="338554"/>
          </a:xfrm>
          <a:prstGeom prst="rect">
            <a:avLst/>
          </a:prstGeom>
          <a:noFill/>
        </p:spPr>
        <p:txBody>
          <a:bodyPr wrap="square" rtlCol="0">
            <a:spAutoFit/>
          </a:bodyPr>
          <a:lstStyle/>
          <a:p>
            <a:r>
              <a:rPr lang="en-CA" sz="1600" dirty="0"/>
              <a:t>COVID-19 total cases</a:t>
            </a:r>
          </a:p>
        </p:txBody>
      </p:sp>
      <p:sp>
        <p:nvSpPr>
          <p:cNvPr id="2" name="Slide Number Placeholder 1">
            <a:extLst>
              <a:ext uri="{FF2B5EF4-FFF2-40B4-BE49-F238E27FC236}">
                <a16:creationId xmlns:a16="http://schemas.microsoft.com/office/drawing/2014/main" id="{3B05A190-85B6-4C33-BF8A-B8F682F6FB55}"/>
              </a:ext>
            </a:extLst>
          </p:cNvPr>
          <p:cNvSpPr>
            <a:spLocks noGrp="1"/>
          </p:cNvSpPr>
          <p:nvPr>
            <p:ph type="sldNum" sz="quarter" idx="4"/>
          </p:nvPr>
        </p:nvSpPr>
        <p:spPr/>
        <p:txBody>
          <a:bodyPr/>
          <a:lstStyle/>
          <a:p>
            <a:fld id="{AF00BBCC-5065-4A36-818C-AAE84D4248A3}" type="slidenum">
              <a:rPr lang="en-CA" smtClean="0"/>
              <a:t>30</a:t>
            </a:fld>
            <a:endParaRPr lang="en-CA"/>
          </a:p>
        </p:txBody>
      </p:sp>
    </p:spTree>
    <p:extLst>
      <p:ext uri="{BB962C8B-B14F-4D97-AF65-F5344CB8AC3E}">
        <p14:creationId xmlns:p14="http://schemas.microsoft.com/office/powerpoint/2010/main" val="555470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8C966-95F5-42AB-822B-2ADFAF47B417}"/>
              </a:ext>
            </a:extLst>
          </p:cNvPr>
          <p:cNvSpPr>
            <a:spLocks noGrp="1"/>
          </p:cNvSpPr>
          <p:nvPr>
            <p:ph type="title"/>
          </p:nvPr>
        </p:nvSpPr>
        <p:spPr/>
        <p:txBody>
          <a:bodyPr/>
          <a:lstStyle/>
          <a:p>
            <a:r>
              <a:rPr lang="en-CA" dirty="0"/>
              <a:t>Why Logit? </a:t>
            </a:r>
          </a:p>
        </p:txBody>
      </p:sp>
      <p:sp>
        <p:nvSpPr>
          <p:cNvPr id="3" name="Content Placeholder 2">
            <a:extLst>
              <a:ext uri="{FF2B5EF4-FFF2-40B4-BE49-F238E27FC236}">
                <a16:creationId xmlns:a16="http://schemas.microsoft.com/office/drawing/2014/main" id="{4821C691-26FF-41A1-BFD6-66866FDEA23B}"/>
              </a:ext>
            </a:extLst>
          </p:cNvPr>
          <p:cNvSpPr>
            <a:spLocks noGrp="1"/>
          </p:cNvSpPr>
          <p:nvPr>
            <p:ph idx="1"/>
          </p:nvPr>
        </p:nvSpPr>
        <p:spPr/>
        <p:txBody>
          <a:bodyPr>
            <a:normAutofit fontScale="55000" lnSpcReduction="20000"/>
          </a:bodyPr>
          <a:lstStyle/>
          <a:p>
            <a:pPr marL="0" indent="0">
              <a:buNone/>
            </a:pPr>
            <a:r>
              <a:rPr lang="en-CA" b="1" dirty="0">
                <a:solidFill>
                  <a:schemeClr val="tx1"/>
                </a:solidFill>
              </a:rPr>
              <a:t>Focus on severe outcomes and consider the balance between model complexity and accuracy</a:t>
            </a:r>
          </a:p>
          <a:p>
            <a:r>
              <a:rPr lang="en-CA" dirty="0">
                <a:solidFill>
                  <a:schemeClr val="tx1"/>
                </a:solidFill>
              </a:rPr>
              <a:t> Simulation model: whole timeline, aggregated level mainly</a:t>
            </a:r>
          </a:p>
          <a:p>
            <a:r>
              <a:rPr lang="en-CA" dirty="0">
                <a:solidFill>
                  <a:schemeClr val="tx1"/>
                </a:solidFill>
              </a:rPr>
              <a:t> Compartmental model: </a:t>
            </a:r>
            <a:r>
              <a:rPr lang="en-CA" b="1" dirty="0"/>
              <a:t>S</a:t>
            </a:r>
            <a:r>
              <a:rPr lang="en-CA" dirty="0"/>
              <a:t>usceptible, </a:t>
            </a:r>
            <a:r>
              <a:rPr lang="en-CA" b="1" dirty="0"/>
              <a:t>E</a:t>
            </a:r>
            <a:r>
              <a:rPr lang="en-CA" dirty="0"/>
              <a:t>xposed, </a:t>
            </a:r>
            <a:r>
              <a:rPr lang="en-CA" b="1" dirty="0"/>
              <a:t>I</a:t>
            </a:r>
            <a:r>
              <a:rPr lang="en-CA" dirty="0"/>
              <a:t>nfectious, </a:t>
            </a:r>
            <a:r>
              <a:rPr lang="en-CA" b="1" dirty="0"/>
              <a:t>R</a:t>
            </a:r>
            <a:r>
              <a:rPr lang="en-CA" dirty="0"/>
              <a:t>ecovered/</a:t>
            </a:r>
            <a:r>
              <a:rPr lang="en-CA" b="1" dirty="0"/>
              <a:t>D</a:t>
            </a:r>
            <a:r>
              <a:rPr lang="en-CA" dirty="0"/>
              <a:t>eceased</a:t>
            </a:r>
            <a:endParaRPr lang="en-CA" dirty="0">
              <a:solidFill>
                <a:schemeClr val="tx1"/>
              </a:solidFill>
            </a:endParaRPr>
          </a:p>
          <a:p>
            <a:r>
              <a:rPr lang="en-CA" dirty="0">
                <a:solidFill>
                  <a:schemeClr val="tx1"/>
                </a:solidFill>
              </a:rPr>
              <a:t> Full spatial model: rely on availability and accuracy of data and parameters</a:t>
            </a:r>
          </a:p>
          <a:p>
            <a:r>
              <a:rPr lang="en-CA" dirty="0">
                <a:solidFill>
                  <a:schemeClr val="tx1"/>
                </a:solidFill>
              </a:rPr>
              <a:t> Difficult to model COVID-19 positive cases</a:t>
            </a:r>
          </a:p>
          <a:p>
            <a:pPr lvl="1"/>
            <a:r>
              <a:rPr lang="en-CA" sz="3300" i="1" dirty="0">
                <a:solidFill>
                  <a:schemeClr val="tx1"/>
                </a:solidFill>
              </a:rPr>
              <a:t>Non symptoms, personal endurance, accessibility, test popularity</a:t>
            </a:r>
          </a:p>
          <a:p>
            <a:r>
              <a:rPr lang="en-CA" dirty="0">
                <a:solidFill>
                  <a:schemeClr val="tx1"/>
                </a:solidFill>
              </a:rPr>
              <a:t> Our work</a:t>
            </a:r>
          </a:p>
          <a:p>
            <a:pPr lvl="1"/>
            <a:r>
              <a:rPr lang="en-CA" dirty="0">
                <a:solidFill>
                  <a:schemeClr val="tx1"/>
                </a:solidFill>
              </a:rPr>
              <a:t>Hospitalizations or deaths if contracting COVID-19</a:t>
            </a:r>
          </a:p>
          <a:p>
            <a:pPr lvl="1"/>
            <a:r>
              <a:rPr lang="en-CA" dirty="0">
                <a:solidFill>
                  <a:schemeClr val="tx1"/>
                </a:solidFill>
              </a:rPr>
              <a:t>Cohort: either people tested COVID-19 positive or BC whole population</a:t>
            </a:r>
          </a:p>
          <a:p>
            <a:pPr lvl="1"/>
            <a:r>
              <a:rPr lang="en-CA" dirty="0">
                <a:solidFill>
                  <a:schemeClr val="tx1"/>
                </a:solidFill>
              </a:rPr>
              <a:t>References: </a:t>
            </a:r>
            <a:r>
              <a:rPr lang="en-US" sz="2900" dirty="0"/>
              <a:t>Alina S, Marcy C, Gerardo S, Toyin A. Identifying Patients with Increased Risk of Severe COVID-19 Complications: Building an Actionable Rules-Based Model for Care Teams. </a:t>
            </a:r>
            <a:r>
              <a:rPr lang="en-US" sz="2900" dirty="0">
                <a:hlinkClick r:id="rId2"/>
              </a:rPr>
              <a:t>https://catalyst.nejm.org/doi/full/10.1056/CAT.20.0116 </a:t>
            </a:r>
            <a:endParaRPr lang="en-CA" sz="2900" dirty="0">
              <a:solidFill>
                <a:schemeClr val="tx1"/>
              </a:solidFill>
            </a:endParaRPr>
          </a:p>
        </p:txBody>
      </p:sp>
      <p:pic>
        <p:nvPicPr>
          <p:cNvPr id="4" name="Picture 3">
            <a:extLst>
              <a:ext uri="{FF2B5EF4-FFF2-40B4-BE49-F238E27FC236}">
                <a16:creationId xmlns:a16="http://schemas.microsoft.com/office/drawing/2014/main" id="{8BC92C68-100C-47CC-9AE4-256E6F61F7A0}"/>
              </a:ext>
            </a:extLst>
          </p:cNvPr>
          <p:cNvPicPr>
            <a:picLocks noChangeAspect="1"/>
          </p:cNvPicPr>
          <p:nvPr/>
        </p:nvPicPr>
        <p:blipFill>
          <a:blip r:embed="rId3"/>
          <a:stretch>
            <a:fillRect/>
          </a:stretch>
        </p:blipFill>
        <p:spPr>
          <a:xfrm>
            <a:off x="9589369" y="3106056"/>
            <a:ext cx="1576860" cy="1530276"/>
          </a:xfrm>
          <a:prstGeom prst="rect">
            <a:avLst/>
          </a:prstGeom>
        </p:spPr>
      </p:pic>
      <p:sp>
        <p:nvSpPr>
          <p:cNvPr id="5" name="Slide Number Placeholder 4">
            <a:extLst>
              <a:ext uri="{FF2B5EF4-FFF2-40B4-BE49-F238E27FC236}">
                <a16:creationId xmlns:a16="http://schemas.microsoft.com/office/drawing/2014/main" id="{994951A0-8947-459D-B0CB-CF9CBDB26888}"/>
              </a:ext>
            </a:extLst>
          </p:cNvPr>
          <p:cNvSpPr>
            <a:spLocks noGrp="1"/>
          </p:cNvSpPr>
          <p:nvPr>
            <p:ph type="sldNum" sz="quarter" idx="4"/>
          </p:nvPr>
        </p:nvSpPr>
        <p:spPr/>
        <p:txBody>
          <a:bodyPr/>
          <a:lstStyle/>
          <a:p>
            <a:fld id="{AF00BBCC-5065-4A36-818C-AAE84D4248A3}" type="slidenum">
              <a:rPr lang="en-CA" smtClean="0"/>
              <a:t>31</a:t>
            </a:fld>
            <a:endParaRPr lang="en-CA"/>
          </a:p>
        </p:txBody>
      </p:sp>
    </p:spTree>
    <p:extLst>
      <p:ext uri="{BB962C8B-B14F-4D97-AF65-F5344CB8AC3E}">
        <p14:creationId xmlns:p14="http://schemas.microsoft.com/office/powerpoint/2010/main" val="4137057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B8F91-D5A3-480F-8CDC-A2569D8C47D8}"/>
              </a:ext>
            </a:extLst>
          </p:cNvPr>
          <p:cNvSpPr>
            <a:spLocks noGrp="1"/>
          </p:cNvSpPr>
          <p:nvPr>
            <p:ph type="title"/>
          </p:nvPr>
        </p:nvSpPr>
        <p:spPr/>
        <p:txBody>
          <a:bodyPr>
            <a:normAutofit/>
          </a:bodyPr>
          <a:lstStyle/>
          <a:p>
            <a:r>
              <a:rPr lang="en-CA" dirty="0"/>
              <a:t>Logistic regression methodology</a:t>
            </a:r>
          </a:p>
        </p:txBody>
      </p:sp>
      <p:sp>
        <p:nvSpPr>
          <p:cNvPr id="3" name="Content Placeholder 2">
            <a:extLst>
              <a:ext uri="{FF2B5EF4-FFF2-40B4-BE49-F238E27FC236}">
                <a16:creationId xmlns:a16="http://schemas.microsoft.com/office/drawing/2014/main" id="{931AF8AF-EFBD-46D2-8FA8-EFBC7131893A}"/>
              </a:ext>
            </a:extLst>
          </p:cNvPr>
          <p:cNvSpPr>
            <a:spLocks noGrp="1"/>
          </p:cNvSpPr>
          <p:nvPr>
            <p:ph sz="half" idx="1"/>
          </p:nvPr>
        </p:nvSpPr>
        <p:spPr>
          <a:xfrm>
            <a:off x="609599" y="1412776"/>
            <a:ext cx="10626969" cy="5184576"/>
          </a:xfrm>
        </p:spPr>
        <p:txBody>
          <a:bodyPr>
            <a:normAutofit/>
          </a:bodyPr>
          <a:lstStyle/>
          <a:p>
            <a:r>
              <a:rPr lang="en-CA" sz="2400" b="1" dirty="0">
                <a:solidFill>
                  <a:schemeClr val="tx1"/>
                </a:solidFill>
              </a:rPr>
              <a:t>Dependent variable</a:t>
            </a:r>
            <a:r>
              <a:rPr lang="en-CA" sz="2400" dirty="0">
                <a:solidFill>
                  <a:schemeClr val="tx1"/>
                </a:solidFill>
              </a:rPr>
              <a:t>: hospitalization; death; or both</a:t>
            </a:r>
          </a:p>
          <a:p>
            <a:r>
              <a:rPr lang="en-CA" sz="2400" b="1" dirty="0">
                <a:solidFill>
                  <a:schemeClr val="tx1"/>
                </a:solidFill>
              </a:rPr>
              <a:t>Cohorts</a:t>
            </a:r>
            <a:r>
              <a:rPr lang="en-CA" sz="2400" dirty="0">
                <a:solidFill>
                  <a:schemeClr val="tx1"/>
                </a:solidFill>
              </a:rPr>
              <a:t>: positive only; whole population; with or without Long Term Care</a:t>
            </a:r>
          </a:p>
          <a:p>
            <a:r>
              <a:rPr lang="en-CA" sz="2400" b="1" dirty="0">
                <a:solidFill>
                  <a:schemeClr val="tx1"/>
                </a:solidFill>
              </a:rPr>
              <a:t>Independent variable (predictors): </a:t>
            </a:r>
            <a:r>
              <a:rPr lang="en-CA" sz="2400" dirty="0">
                <a:solidFill>
                  <a:schemeClr val="tx1"/>
                </a:solidFill>
              </a:rPr>
              <a:t>age, sex, at-risk health conditions and interactions, risk  group, long term care indicator, and combinations; social economic status (area-</a:t>
            </a:r>
            <a:r>
              <a:rPr lang="en-CA" sz="2400" dirty="0" err="1">
                <a:solidFill>
                  <a:schemeClr val="tx1"/>
                </a:solidFill>
              </a:rPr>
              <a:t>baed</a:t>
            </a:r>
            <a:r>
              <a:rPr lang="en-CA" sz="2400" dirty="0">
                <a:solidFill>
                  <a:schemeClr val="tx1"/>
                </a:solidFill>
              </a:rPr>
              <a:t>)</a:t>
            </a:r>
          </a:p>
          <a:p>
            <a:r>
              <a:rPr lang="en-CA" sz="2400" b="1" dirty="0">
                <a:solidFill>
                  <a:schemeClr val="tx1"/>
                </a:solidFill>
              </a:rPr>
              <a:t>Interactions: </a:t>
            </a:r>
            <a:r>
              <a:rPr lang="en-CA" sz="2400" dirty="0">
                <a:solidFill>
                  <a:schemeClr val="tx1"/>
                </a:solidFill>
              </a:rPr>
              <a:t>examined in positive cohort but not in population cohort</a:t>
            </a:r>
          </a:p>
          <a:p>
            <a:r>
              <a:rPr lang="en-CA" sz="2400" b="1" dirty="0">
                <a:solidFill>
                  <a:schemeClr val="tx1"/>
                </a:solidFill>
              </a:rPr>
              <a:t>Model selection</a:t>
            </a:r>
            <a:r>
              <a:rPr lang="en-CA" sz="2400" dirty="0">
                <a:solidFill>
                  <a:schemeClr val="tx1"/>
                </a:solidFill>
              </a:rPr>
              <a:t>: backward selection </a:t>
            </a:r>
          </a:p>
          <a:p>
            <a:r>
              <a:rPr lang="en-CA" sz="2400" b="1" dirty="0">
                <a:solidFill>
                  <a:schemeClr val="tx1"/>
                </a:solidFill>
              </a:rPr>
              <a:t>P-value cut-off</a:t>
            </a:r>
            <a:r>
              <a:rPr lang="en-CA" sz="2400" dirty="0">
                <a:solidFill>
                  <a:schemeClr val="tx1"/>
                </a:solidFill>
              </a:rPr>
              <a:t>: 0.1</a:t>
            </a:r>
          </a:p>
          <a:p>
            <a:r>
              <a:rPr lang="en-CA" sz="2400" b="1" dirty="0">
                <a:solidFill>
                  <a:schemeClr val="tx1"/>
                </a:solidFill>
              </a:rPr>
              <a:t>Model evaluation</a:t>
            </a:r>
            <a:r>
              <a:rPr lang="en-CA" sz="2400" dirty="0">
                <a:solidFill>
                  <a:schemeClr val="tx1"/>
                </a:solidFill>
              </a:rPr>
              <a:t>: C-statistic; 70/30 percent split; 10% resampling</a:t>
            </a:r>
          </a:p>
          <a:p>
            <a:endParaRPr lang="en-CA" sz="2400" dirty="0">
              <a:solidFill>
                <a:schemeClr val="tx1"/>
              </a:solidFill>
            </a:endParaRPr>
          </a:p>
        </p:txBody>
      </p:sp>
      <p:sp>
        <p:nvSpPr>
          <p:cNvPr id="4" name="Slide Number Placeholder 3">
            <a:extLst>
              <a:ext uri="{FF2B5EF4-FFF2-40B4-BE49-F238E27FC236}">
                <a16:creationId xmlns:a16="http://schemas.microsoft.com/office/drawing/2014/main" id="{D6866387-665C-4F82-991D-D7E6DC9C2467}"/>
              </a:ext>
            </a:extLst>
          </p:cNvPr>
          <p:cNvSpPr>
            <a:spLocks noGrp="1"/>
          </p:cNvSpPr>
          <p:nvPr>
            <p:ph type="sldNum" sz="quarter" idx="4"/>
          </p:nvPr>
        </p:nvSpPr>
        <p:spPr/>
        <p:txBody>
          <a:bodyPr/>
          <a:lstStyle/>
          <a:p>
            <a:fld id="{AF00BBCC-5065-4A36-818C-AAE84D4248A3}" type="slidenum">
              <a:rPr lang="en-CA" smtClean="0"/>
              <a:t>32</a:t>
            </a:fld>
            <a:endParaRPr lang="en-CA"/>
          </a:p>
        </p:txBody>
      </p:sp>
    </p:spTree>
    <p:extLst>
      <p:ext uri="{BB962C8B-B14F-4D97-AF65-F5344CB8AC3E}">
        <p14:creationId xmlns:p14="http://schemas.microsoft.com/office/powerpoint/2010/main" val="335286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A141-5E5B-4743-8806-66912F4AE04E}"/>
              </a:ext>
            </a:extLst>
          </p:cNvPr>
          <p:cNvSpPr>
            <a:spLocks noGrp="1"/>
          </p:cNvSpPr>
          <p:nvPr>
            <p:ph type="title"/>
          </p:nvPr>
        </p:nvSpPr>
        <p:spPr>
          <a:xfrm>
            <a:off x="5115698" y="5694629"/>
            <a:ext cx="6351372" cy="876619"/>
          </a:xfrm>
        </p:spPr>
        <p:txBody>
          <a:bodyPr anchor="b">
            <a:normAutofit fontScale="90000"/>
          </a:bodyPr>
          <a:lstStyle/>
          <a:p>
            <a:pPr algn="r"/>
            <a:r>
              <a:rPr lang="en-CA" sz="6000" dirty="0"/>
              <a:t>Explanatory Analysis</a:t>
            </a:r>
          </a:p>
        </p:txBody>
      </p:sp>
      <p:sp>
        <p:nvSpPr>
          <p:cNvPr id="3" name="Content Placeholder 2">
            <a:extLst>
              <a:ext uri="{FF2B5EF4-FFF2-40B4-BE49-F238E27FC236}">
                <a16:creationId xmlns:a16="http://schemas.microsoft.com/office/drawing/2014/main" id="{E46B5BFA-A4AB-4AE7-82AB-73478F75C5CE}"/>
              </a:ext>
            </a:extLst>
          </p:cNvPr>
          <p:cNvSpPr>
            <a:spLocks noGrp="1"/>
          </p:cNvSpPr>
          <p:nvPr>
            <p:ph idx="1"/>
          </p:nvPr>
        </p:nvSpPr>
        <p:spPr>
          <a:xfrm>
            <a:off x="965199" y="1509486"/>
            <a:ext cx="10025530" cy="4137552"/>
          </a:xfrm>
        </p:spPr>
        <p:txBody>
          <a:bodyPr>
            <a:normAutofit fontScale="55000" lnSpcReduction="20000"/>
          </a:bodyPr>
          <a:lstStyle/>
          <a:p>
            <a:r>
              <a:rPr lang="en-CA" dirty="0">
                <a:solidFill>
                  <a:schemeClr val="tx1"/>
                </a:solidFill>
              </a:rPr>
              <a:t>COVID-19 positive cohort</a:t>
            </a:r>
          </a:p>
          <a:p>
            <a:pPr lvl="1"/>
            <a:r>
              <a:rPr lang="en-CA" i="0" dirty="0">
                <a:solidFill>
                  <a:schemeClr val="tx1"/>
                </a:solidFill>
              </a:rPr>
              <a:t>Better accuracy</a:t>
            </a:r>
          </a:p>
          <a:p>
            <a:pPr lvl="1"/>
            <a:r>
              <a:rPr lang="en-CA" i="0" dirty="0">
                <a:solidFill>
                  <a:schemeClr val="tx1"/>
                </a:solidFill>
              </a:rPr>
              <a:t>Fast run</a:t>
            </a:r>
          </a:p>
          <a:p>
            <a:pPr lvl="1"/>
            <a:r>
              <a:rPr lang="en-CA" dirty="0">
                <a:solidFill>
                  <a:schemeClr val="tx1"/>
                </a:solidFill>
              </a:rPr>
              <a:t>May be biased when extrapolated to whole population</a:t>
            </a:r>
          </a:p>
          <a:p>
            <a:r>
              <a:rPr lang="en-CA" dirty="0">
                <a:solidFill>
                  <a:schemeClr val="tx1"/>
                </a:solidFill>
              </a:rPr>
              <a:t> Population cohort</a:t>
            </a:r>
          </a:p>
          <a:p>
            <a:pPr lvl="1"/>
            <a:r>
              <a:rPr lang="en-CA" i="0" dirty="0">
                <a:solidFill>
                  <a:schemeClr val="tx1"/>
                </a:solidFill>
              </a:rPr>
              <a:t>Obtaining population estimates directly</a:t>
            </a:r>
          </a:p>
          <a:p>
            <a:pPr lvl="1"/>
            <a:r>
              <a:rPr lang="en-CA" dirty="0">
                <a:solidFill>
                  <a:schemeClr val="tx1"/>
                </a:solidFill>
              </a:rPr>
              <a:t>Slow run</a:t>
            </a:r>
          </a:p>
          <a:p>
            <a:pPr lvl="1"/>
            <a:r>
              <a:rPr lang="en-CA" dirty="0">
                <a:solidFill>
                  <a:schemeClr val="tx1"/>
                </a:solidFill>
              </a:rPr>
              <a:t>May be limited by data availability and model accuracy</a:t>
            </a:r>
          </a:p>
          <a:p>
            <a:r>
              <a:rPr lang="en-CA" dirty="0">
                <a:solidFill>
                  <a:schemeClr val="tx1"/>
                </a:solidFill>
              </a:rPr>
              <a:t> Factor analysis: either cohort is good</a:t>
            </a:r>
          </a:p>
          <a:p>
            <a:r>
              <a:rPr lang="en-CA" dirty="0">
                <a:solidFill>
                  <a:schemeClr val="tx1"/>
                </a:solidFill>
              </a:rPr>
              <a:t> Population estimates: using population cohort when feasible/available</a:t>
            </a:r>
          </a:p>
          <a:p>
            <a:r>
              <a:rPr lang="en-CA" dirty="0">
                <a:solidFill>
                  <a:schemeClr val="tx1"/>
                </a:solidFill>
              </a:rPr>
              <a:t> Suggestion: using both for a comparison</a:t>
            </a:r>
          </a:p>
          <a:p>
            <a:pPr marL="0" indent="0">
              <a:buNone/>
            </a:pPr>
            <a:endParaRPr lang="en-CA" dirty="0">
              <a:solidFill>
                <a:schemeClr val="tx1"/>
              </a:solidFill>
            </a:endParaRPr>
          </a:p>
        </p:txBody>
      </p:sp>
      <p:sp>
        <p:nvSpPr>
          <p:cNvPr id="6" name="Title 1">
            <a:extLst>
              <a:ext uri="{FF2B5EF4-FFF2-40B4-BE49-F238E27FC236}">
                <a16:creationId xmlns:a16="http://schemas.microsoft.com/office/drawing/2014/main" id="{E0F51945-8951-48BE-8E62-7CCBD1C41032}"/>
              </a:ext>
            </a:extLst>
          </p:cNvPr>
          <p:cNvSpPr txBox="1">
            <a:spLocks/>
          </p:cNvSpPr>
          <p:nvPr/>
        </p:nvSpPr>
        <p:spPr>
          <a:xfrm>
            <a:off x="609600" y="77755"/>
            <a:ext cx="10972800" cy="1143000"/>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4800" kern="1200">
                <a:solidFill>
                  <a:schemeClr val="bg1"/>
                </a:solidFill>
                <a:latin typeface="+mj-lt"/>
                <a:ea typeface="+mj-ea"/>
                <a:cs typeface="+mj-cs"/>
              </a:defRPr>
            </a:lvl1pPr>
          </a:lstStyle>
          <a:p>
            <a:r>
              <a:rPr lang="en-US" sz="2800" dirty="0"/>
              <a:t>Model cohort</a:t>
            </a:r>
          </a:p>
          <a:p>
            <a:r>
              <a:rPr lang="en-US" sz="2800" dirty="0"/>
              <a:t>COVID-19 positive cohort versus whole population cohort</a:t>
            </a:r>
          </a:p>
        </p:txBody>
      </p:sp>
      <p:sp>
        <p:nvSpPr>
          <p:cNvPr id="4" name="Slide Number Placeholder 3">
            <a:extLst>
              <a:ext uri="{FF2B5EF4-FFF2-40B4-BE49-F238E27FC236}">
                <a16:creationId xmlns:a16="http://schemas.microsoft.com/office/drawing/2014/main" id="{81F45812-257C-4780-A604-557E32B911AF}"/>
              </a:ext>
            </a:extLst>
          </p:cNvPr>
          <p:cNvSpPr>
            <a:spLocks noGrp="1"/>
          </p:cNvSpPr>
          <p:nvPr>
            <p:ph type="sldNum" sz="quarter" idx="4"/>
          </p:nvPr>
        </p:nvSpPr>
        <p:spPr/>
        <p:txBody>
          <a:bodyPr/>
          <a:lstStyle/>
          <a:p>
            <a:fld id="{AF00BBCC-5065-4A36-818C-AAE84D4248A3}" type="slidenum">
              <a:rPr lang="en-CA" smtClean="0"/>
              <a:t>33</a:t>
            </a:fld>
            <a:endParaRPr lang="en-CA"/>
          </a:p>
        </p:txBody>
      </p:sp>
    </p:spTree>
    <p:extLst>
      <p:ext uri="{BB962C8B-B14F-4D97-AF65-F5344CB8AC3E}">
        <p14:creationId xmlns:p14="http://schemas.microsoft.com/office/powerpoint/2010/main" val="3207917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E57F25D-6BE8-462F-9BEC-C4C870A3462D}"/>
              </a:ext>
            </a:extLst>
          </p:cNvPr>
          <p:cNvSpPr txBox="1"/>
          <p:nvPr/>
        </p:nvSpPr>
        <p:spPr>
          <a:xfrm>
            <a:off x="665328" y="5587489"/>
            <a:ext cx="4120810" cy="646331"/>
          </a:xfrm>
          <a:prstGeom prst="rect">
            <a:avLst/>
          </a:prstGeom>
          <a:noFill/>
        </p:spPr>
        <p:txBody>
          <a:bodyPr wrap="square" rtlCol="0">
            <a:spAutoFit/>
          </a:bodyPr>
          <a:lstStyle/>
          <a:p>
            <a:pPr marL="342900" indent="-342900">
              <a:buFont typeface="Wingdings" panose="05000000000000000000" pitchFamily="2" charset="2"/>
              <a:buChar char="§"/>
            </a:pPr>
            <a:r>
              <a:rPr lang="en-US" dirty="0"/>
              <a:t>C statistic &gt; 0.7: good model</a:t>
            </a:r>
          </a:p>
          <a:p>
            <a:pPr marL="342900" indent="-342900">
              <a:buFont typeface="Wingdings" panose="05000000000000000000" pitchFamily="2" charset="2"/>
              <a:buChar char="§"/>
            </a:pPr>
            <a:r>
              <a:rPr lang="en-US" dirty="0"/>
              <a:t>C statistic &gt; 0.8: strong model</a:t>
            </a:r>
          </a:p>
        </p:txBody>
      </p:sp>
      <p:graphicFrame>
        <p:nvGraphicFramePr>
          <p:cNvPr id="6" name="Table 5">
            <a:extLst>
              <a:ext uri="{FF2B5EF4-FFF2-40B4-BE49-F238E27FC236}">
                <a16:creationId xmlns:a16="http://schemas.microsoft.com/office/drawing/2014/main" id="{F0C6AEF8-699B-4AAC-A083-8FE9E7DB5906}"/>
              </a:ext>
            </a:extLst>
          </p:cNvPr>
          <p:cNvGraphicFramePr>
            <a:graphicFrameLocks noGrp="1"/>
          </p:cNvGraphicFramePr>
          <p:nvPr>
            <p:extLst>
              <p:ext uri="{D42A27DB-BD31-4B8C-83A1-F6EECF244321}">
                <p14:modId xmlns:p14="http://schemas.microsoft.com/office/powerpoint/2010/main" val="2145130196"/>
              </p:ext>
            </p:extLst>
          </p:nvPr>
        </p:nvGraphicFramePr>
        <p:xfrm>
          <a:off x="762000" y="1737486"/>
          <a:ext cx="10464801" cy="3762950"/>
        </p:xfrm>
        <a:graphic>
          <a:graphicData uri="http://schemas.openxmlformats.org/drawingml/2006/table">
            <a:tbl>
              <a:tblPr firstRow="1" firstCol="1" bandRow="1">
                <a:tableStyleId>{2D5ABB26-0587-4C30-8999-92F81FD0307C}</a:tableStyleId>
              </a:tblPr>
              <a:tblGrid>
                <a:gridCol w="2717180">
                  <a:extLst>
                    <a:ext uri="{9D8B030D-6E8A-4147-A177-3AD203B41FA5}">
                      <a16:colId xmlns:a16="http://schemas.microsoft.com/office/drawing/2014/main" val="3041720206"/>
                    </a:ext>
                  </a:extLst>
                </a:gridCol>
                <a:gridCol w="2710605">
                  <a:extLst>
                    <a:ext uri="{9D8B030D-6E8A-4147-A177-3AD203B41FA5}">
                      <a16:colId xmlns:a16="http://schemas.microsoft.com/office/drawing/2014/main" val="311577422"/>
                    </a:ext>
                  </a:extLst>
                </a:gridCol>
                <a:gridCol w="1973602">
                  <a:extLst>
                    <a:ext uri="{9D8B030D-6E8A-4147-A177-3AD203B41FA5}">
                      <a16:colId xmlns:a16="http://schemas.microsoft.com/office/drawing/2014/main" val="289870214"/>
                    </a:ext>
                  </a:extLst>
                </a:gridCol>
                <a:gridCol w="972691">
                  <a:extLst>
                    <a:ext uri="{9D8B030D-6E8A-4147-A177-3AD203B41FA5}">
                      <a16:colId xmlns:a16="http://schemas.microsoft.com/office/drawing/2014/main" val="2673601123"/>
                    </a:ext>
                  </a:extLst>
                </a:gridCol>
                <a:gridCol w="2090723">
                  <a:extLst>
                    <a:ext uri="{9D8B030D-6E8A-4147-A177-3AD203B41FA5}">
                      <a16:colId xmlns:a16="http://schemas.microsoft.com/office/drawing/2014/main" val="263154343"/>
                    </a:ext>
                  </a:extLst>
                </a:gridCol>
              </a:tblGrid>
              <a:tr h="0">
                <a:tc gridSpan="5">
                  <a:txBody>
                    <a:bodyPr/>
                    <a:lstStyle/>
                    <a:p>
                      <a:pPr algn="ctr">
                        <a:lnSpc>
                          <a:spcPct val="115000"/>
                        </a:lnSpc>
                        <a:spcBef>
                          <a:spcPts val="600"/>
                        </a:spcBef>
                        <a:spcAft>
                          <a:spcPts val="600"/>
                        </a:spcAft>
                      </a:pPr>
                      <a:r>
                        <a:rPr lang="en-CA" sz="1800" b="1" dirty="0">
                          <a:solidFill>
                            <a:schemeClr val="tx1"/>
                          </a:solidFill>
                          <a:effectLst/>
                        </a:rPr>
                        <a:t> C-statistic of Predicted Variable</a:t>
                      </a:r>
                      <a:endParaRPr lang="en-CA"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tc hMerge="1">
                  <a:txBody>
                    <a:bodyPr/>
                    <a:lstStyle/>
                    <a:p>
                      <a:pPr>
                        <a:lnSpc>
                          <a:spcPct val="115000"/>
                        </a:lnSpc>
                        <a:spcBef>
                          <a:spcPts val="600"/>
                        </a:spcBef>
                        <a:spcAft>
                          <a:spcPts val="600"/>
                        </a:spcAft>
                      </a:pPr>
                      <a:endParaRPr lang="en-C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lnT w="12700" cap="flat" cmpd="sng" algn="ctr">
                      <a:solidFill>
                        <a:schemeClr val="tx1"/>
                      </a:solidFill>
                      <a:prstDash val="solid"/>
                      <a:round/>
                      <a:headEnd type="none" w="med" len="med"/>
                      <a:tailEnd type="none" w="med" len="med"/>
                    </a:lnT>
                  </a:tcPr>
                </a:tc>
                <a:tc hMerge="1">
                  <a:txBody>
                    <a:bodyPr/>
                    <a:lstStyle/>
                    <a:p>
                      <a:pPr algn="ctr">
                        <a:lnSpc>
                          <a:spcPct val="115000"/>
                        </a:lnSpc>
                        <a:spcBef>
                          <a:spcPts val="600"/>
                        </a:spcBef>
                        <a:spcAft>
                          <a:spcPts val="600"/>
                        </a:spcAft>
                      </a:pPr>
                      <a:endParaRPr lang="en-C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lnT w="12700" cap="flat" cmpd="sng" algn="ctr">
                      <a:solidFill>
                        <a:schemeClr val="tx1"/>
                      </a:solidFill>
                      <a:prstDash val="solid"/>
                      <a:round/>
                      <a:headEnd type="none" w="med" len="med"/>
                      <a:tailEnd type="none" w="med" len="med"/>
                    </a:lnT>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539193946"/>
                  </a:ext>
                </a:extLst>
              </a:tr>
              <a:tr h="0">
                <a:tc>
                  <a:txBody>
                    <a:bodyPr/>
                    <a:lstStyle/>
                    <a:p>
                      <a:pPr algn="ctr">
                        <a:lnSpc>
                          <a:spcPct val="115000"/>
                        </a:lnSpc>
                        <a:spcBef>
                          <a:spcPts val="600"/>
                        </a:spcBef>
                        <a:spcAft>
                          <a:spcPts val="600"/>
                        </a:spcAft>
                      </a:pPr>
                      <a:r>
                        <a:rPr lang="en-CA" sz="1800" b="1" dirty="0">
                          <a:solidFill>
                            <a:schemeClr val="tx1"/>
                          </a:solidFill>
                          <a:effectLst/>
                        </a:rPr>
                        <a:t>Cohort</a:t>
                      </a:r>
                      <a:endParaRPr lang="en-CA"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600"/>
                        </a:spcBef>
                        <a:spcAft>
                          <a:spcPts val="600"/>
                        </a:spcAft>
                      </a:pPr>
                      <a:r>
                        <a:rPr lang="en-CA" sz="1800" b="1" dirty="0">
                          <a:solidFill>
                            <a:schemeClr val="tx1"/>
                          </a:solidFill>
                          <a:effectLst/>
                        </a:rPr>
                        <a:t>Risk factors</a:t>
                      </a:r>
                      <a:endParaRPr lang="en-CA"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600"/>
                        </a:spcBef>
                        <a:spcAft>
                          <a:spcPts val="600"/>
                        </a:spcAft>
                      </a:pPr>
                      <a:r>
                        <a:rPr lang="en-CA" sz="1800" b="1" dirty="0">
                          <a:solidFill>
                            <a:schemeClr val="tx1"/>
                          </a:solidFill>
                          <a:effectLst/>
                        </a:rPr>
                        <a:t>Hospitalization</a:t>
                      </a:r>
                      <a:endParaRPr lang="en-CA"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600"/>
                        </a:spcBef>
                        <a:spcAft>
                          <a:spcPts val="600"/>
                        </a:spcAft>
                      </a:pPr>
                      <a:r>
                        <a:rPr lang="en-CA" sz="1800" b="1" dirty="0">
                          <a:solidFill>
                            <a:schemeClr val="tx1"/>
                          </a:solidFill>
                          <a:effectLst/>
                        </a:rPr>
                        <a:t>Death</a:t>
                      </a:r>
                      <a:endParaRPr lang="en-CA"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600"/>
                        </a:spcBef>
                        <a:spcAft>
                          <a:spcPts val="600"/>
                        </a:spcAft>
                      </a:pPr>
                      <a:r>
                        <a:rPr lang="en-CA" sz="1800" b="1" dirty="0">
                          <a:solidFill>
                            <a:schemeClr val="tx1"/>
                          </a:solidFill>
                          <a:effectLst/>
                        </a:rPr>
                        <a:t>Hospitalization or death</a:t>
                      </a:r>
                      <a:endParaRPr lang="en-CA"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250838032"/>
                  </a:ext>
                </a:extLst>
              </a:tr>
              <a:tr h="220526">
                <a:tc rowSpan="4">
                  <a:txBody>
                    <a:bodyPr/>
                    <a:lstStyle/>
                    <a:p>
                      <a:pPr>
                        <a:lnSpc>
                          <a:spcPct val="115000"/>
                        </a:lnSpc>
                        <a:spcBef>
                          <a:spcPts val="600"/>
                        </a:spcBef>
                        <a:spcAft>
                          <a:spcPts val="600"/>
                        </a:spcAft>
                      </a:pPr>
                      <a:r>
                        <a:rPr lang="en-CA" sz="1800" b="1" dirty="0">
                          <a:effectLst/>
                        </a:rPr>
                        <a:t>Positive-cohort models</a:t>
                      </a:r>
                    </a:p>
                    <a:p>
                      <a:pPr>
                        <a:lnSpc>
                          <a:spcPct val="115000"/>
                        </a:lnSpc>
                        <a:spcBef>
                          <a:spcPts val="600"/>
                        </a:spcBef>
                        <a:spcAft>
                          <a:spcPts val="600"/>
                        </a:spcAft>
                      </a:pPr>
                      <a:r>
                        <a:rPr lang="en-CA" sz="1800" dirty="0">
                          <a:effectLst/>
                        </a:rPr>
                        <a:t>(incl. all positive diagnoses; </a:t>
                      </a:r>
                      <a:r>
                        <a:rPr lang="en-CA" sz="1600" dirty="0">
                          <a:effectLst/>
                        </a:rPr>
                        <a:t>n = 48,989 as of Dec 31, 2020</a:t>
                      </a:r>
                      <a:r>
                        <a:rPr lang="en-CA" sz="1800" dirty="0">
                          <a:effectLst/>
                        </a:rPr>
                        <a:t>)</a:t>
                      </a:r>
                      <a:endParaRPr lang="en-C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ctr">
                    <a:lnT w="12700" cap="flat" cmpd="sng" algn="ctr">
                      <a:solidFill>
                        <a:schemeClr val="tx1"/>
                      </a:solidFill>
                      <a:prstDash val="solid"/>
                      <a:round/>
                      <a:headEnd type="none" w="med" len="med"/>
                      <a:tailEnd type="none" w="med" len="med"/>
                    </a:lnT>
                  </a:tcPr>
                </a:tc>
                <a:tc>
                  <a:txBody>
                    <a:bodyPr/>
                    <a:lstStyle/>
                    <a:p>
                      <a:pPr>
                        <a:lnSpc>
                          <a:spcPct val="115000"/>
                        </a:lnSpc>
                        <a:spcBef>
                          <a:spcPts val="600"/>
                        </a:spcBef>
                        <a:spcAft>
                          <a:spcPts val="600"/>
                        </a:spcAft>
                      </a:pPr>
                      <a:r>
                        <a:rPr lang="en-CA" sz="1800" dirty="0">
                          <a:effectLst/>
                        </a:rPr>
                        <a:t>Age &amp; sex only</a:t>
                      </a:r>
                      <a:endParaRPr lang="en-C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lnT w="12700" cap="flat" cmpd="sng" algn="ctr">
                      <a:solidFill>
                        <a:schemeClr val="tx1"/>
                      </a:solidFill>
                      <a:prstDash val="solid"/>
                      <a:round/>
                      <a:headEnd type="none" w="med" len="med"/>
                      <a:tailEnd type="none" w="med" len="med"/>
                    </a:lnT>
                  </a:tcPr>
                </a:tc>
                <a:tc>
                  <a:txBody>
                    <a:bodyPr/>
                    <a:lstStyle/>
                    <a:p>
                      <a:pPr algn="r">
                        <a:lnSpc>
                          <a:spcPct val="115000"/>
                        </a:lnSpc>
                        <a:spcBef>
                          <a:spcPts val="600"/>
                        </a:spcBef>
                        <a:spcAft>
                          <a:spcPts val="600"/>
                        </a:spcAft>
                      </a:pPr>
                      <a:r>
                        <a:rPr lang="en-CA" sz="1800" dirty="0">
                          <a:effectLst/>
                        </a:rPr>
                        <a:t>.80</a:t>
                      </a:r>
                      <a:endParaRPr lang="en-C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lnT w="12700" cap="flat" cmpd="sng" algn="ctr">
                      <a:solidFill>
                        <a:schemeClr val="tx1"/>
                      </a:solidFill>
                      <a:prstDash val="solid"/>
                      <a:round/>
                      <a:headEnd type="none" w="med" len="med"/>
                      <a:tailEnd type="none" w="med" len="med"/>
                    </a:lnT>
                  </a:tcPr>
                </a:tc>
                <a:tc>
                  <a:txBody>
                    <a:bodyPr/>
                    <a:lstStyle/>
                    <a:p>
                      <a:pPr algn="r">
                        <a:lnSpc>
                          <a:spcPct val="115000"/>
                        </a:lnSpc>
                        <a:spcBef>
                          <a:spcPts val="600"/>
                        </a:spcBef>
                        <a:spcAft>
                          <a:spcPts val="600"/>
                        </a:spcAft>
                      </a:pPr>
                      <a:r>
                        <a:rPr lang="en-CA" sz="1800" dirty="0">
                          <a:effectLst/>
                        </a:rPr>
                        <a:t>.96</a:t>
                      </a:r>
                      <a:endParaRPr lang="en-C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lnT w="12700" cap="flat" cmpd="sng" algn="ctr">
                      <a:solidFill>
                        <a:schemeClr val="tx1"/>
                      </a:solidFill>
                      <a:prstDash val="solid"/>
                      <a:round/>
                      <a:headEnd type="none" w="med" len="med"/>
                      <a:tailEnd type="none" w="med" len="med"/>
                    </a:lnT>
                  </a:tcPr>
                </a:tc>
                <a:tc>
                  <a:txBody>
                    <a:bodyPr/>
                    <a:lstStyle/>
                    <a:p>
                      <a:pPr algn="r">
                        <a:lnSpc>
                          <a:spcPct val="115000"/>
                        </a:lnSpc>
                        <a:spcBef>
                          <a:spcPts val="600"/>
                        </a:spcBef>
                        <a:spcAft>
                          <a:spcPts val="600"/>
                        </a:spcAft>
                      </a:pPr>
                      <a:r>
                        <a:rPr lang="en-CA" sz="1800" dirty="0">
                          <a:effectLst/>
                        </a:rPr>
                        <a:t>.84</a:t>
                      </a:r>
                      <a:endParaRPr lang="en-C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73256618"/>
                  </a:ext>
                </a:extLst>
              </a:tr>
              <a:tr h="220526">
                <a:tc vMerge="1">
                  <a:txBody>
                    <a:bodyPr/>
                    <a:lstStyle/>
                    <a:p>
                      <a:endParaRPr lang="en-CA"/>
                    </a:p>
                  </a:txBody>
                  <a:tcPr/>
                </a:tc>
                <a:tc>
                  <a:txBody>
                    <a:bodyPr/>
                    <a:lstStyle/>
                    <a:p>
                      <a:pPr>
                        <a:lnSpc>
                          <a:spcPct val="115000"/>
                        </a:lnSpc>
                        <a:spcBef>
                          <a:spcPts val="600"/>
                        </a:spcBef>
                        <a:spcAft>
                          <a:spcPts val="600"/>
                        </a:spcAft>
                      </a:pPr>
                      <a:r>
                        <a:rPr lang="en-CA" sz="1800" dirty="0">
                          <a:effectLst/>
                        </a:rPr>
                        <a:t>HC only</a:t>
                      </a:r>
                      <a:endParaRPr lang="en-C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tc>
                <a:tc>
                  <a:txBody>
                    <a:bodyPr/>
                    <a:lstStyle/>
                    <a:p>
                      <a:pPr algn="r">
                        <a:lnSpc>
                          <a:spcPct val="115000"/>
                        </a:lnSpc>
                        <a:spcBef>
                          <a:spcPts val="600"/>
                        </a:spcBef>
                        <a:spcAft>
                          <a:spcPts val="600"/>
                        </a:spcAft>
                      </a:pPr>
                      <a:r>
                        <a:rPr lang="en-CA" sz="1800" dirty="0">
                          <a:effectLst/>
                        </a:rPr>
                        <a:t>.73</a:t>
                      </a:r>
                      <a:endParaRPr lang="en-C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tc>
                <a:tc>
                  <a:txBody>
                    <a:bodyPr/>
                    <a:lstStyle/>
                    <a:p>
                      <a:pPr algn="r">
                        <a:lnSpc>
                          <a:spcPct val="115000"/>
                        </a:lnSpc>
                        <a:spcBef>
                          <a:spcPts val="600"/>
                        </a:spcBef>
                        <a:spcAft>
                          <a:spcPts val="600"/>
                        </a:spcAft>
                      </a:pPr>
                      <a:r>
                        <a:rPr lang="en-CA" sz="1800" dirty="0">
                          <a:effectLst/>
                        </a:rPr>
                        <a:t>.90</a:t>
                      </a:r>
                      <a:endParaRPr lang="en-C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tc>
                <a:tc>
                  <a:txBody>
                    <a:bodyPr/>
                    <a:lstStyle/>
                    <a:p>
                      <a:pPr algn="r">
                        <a:lnSpc>
                          <a:spcPct val="115000"/>
                        </a:lnSpc>
                        <a:spcBef>
                          <a:spcPts val="600"/>
                        </a:spcBef>
                        <a:spcAft>
                          <a:spcPts val="600"/>
                        </a:spcAft>
                      </a:pPr>
                      <a:r>
                        <a:rPr lang="en-CA" sz="1800">
                          <a:effectLst/>
                        </a:rPr>
                        <a:t>.77</a:t>
                      </a:r>
                      <a:endParaRPr lang="en-C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tc>
                <a:extLst>
                  <a:ext uri="{0D108BD9-81ED-4DB2-BD59-A6C34878D82A}">
                    <a16:rowId xmlns:a16="http://schemas.microsoft.com/office/drawing/2014/main" val="2406726908"/>
                  </a:ext>
                </a:extLst>
              </a:tr>
              <a:tr h="220526">
                <a:tc vMerge="1">
                  <a:txBody>
                    <a:bodyPr/>
                    <a:lstStyle/>
                    <a:p>
                      <a:endParaRPr lang="en-CA"/>
                    </a:p>
                  </a:txBody>
                  <a:tcPr/>
                </a:tc>
                <a:tc>
                  <a:txBody>
                    <a:bodyPr/>
                    <a:lstStyle/>
                    <a:p>
                      <a:pPr>
                        <a:lnSpc>
                          <a:spcPct val="115000"/>
                        </a:lnSpc>
                        <a:spcBef>
                          <a:spcPts val="600"/>
                        </a:spcBef>
                        <a:spcAft>
                          <a:spcPts val="600"/>
                        </a:spcAft>
                      </a:pPr>
                      <a:r>
                        <a:rPr lang="en-CA" sz="1800" dirty="0">
                          <a:effectLst/>
                        </a:rPr>
                        <a:t>Age, sex, LTC, HC</a:t>
                      </a:r>
                      <a:endParaRPr lang="en-C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tc>
                <a:tc>
                  <a:txBody>
                    <a:bodyPr/>
                    <a:lstStyle/>
                    <a:p>
                      <a:pPr algn="r">
                        <a:lnSpc>
                          <a:spcPct val="115000"/>
                        </a:lnSpc>
                        <a:spcBef>
                          <a:spcPts val="600"/>
                        </a:spcBef>
                        <a:spcAft>
                          <a:spcPts val="600"/>
                        </a:spcAft>
                      </a:pPr>
                      <a:r>
                        <a:rPr lang="en-CA" sz="1800">
                          <a:effectLst/>
                        </a:rPr>
                        <a:t>.83</a:t>
                      </a:r>
                      <a:endParaRPr lang="en-C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tc>
                <a:tc>
                  <a:txBody>
                    <a:bodyPr/>
                    <a:lstStyle/>
                    <a:p>
                      <a:pPr algn="r">
                        <a:lnSpc>
                          <a:spcPct val="115000"/>
                        </a:lnSpc>
                        <a:spcBef>
                          <a:spcPts val="600"/>
                        </a:spcBef>
                        <a:spcAft>
                          <a:spcPts val="600"/>
                        </a:spcAft>
                      </a:pPr>
                      <a:r>
                        <a:rPr lang="en-CA" sz="1800" dirty="0">
                          <a:effectLst/>
                        </a:rPr>
                        <a:t>.96</a:t>
                      </a:r>
                      <a:endParaRPr lang="en-C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tc>
                <a:tc>
                  <a:txBody>
                    <a:bodyPr/>
                    <a:lstStyle/>
                    <a:p>
                      <a:pPr algn="r">
                        <a:lnSpc>
                          <a:spcPct val="115000"/>
                        </a:lnSpc>
                        <a:spcBef>
                          <a:spcPts val="600"/>
                        </a:spcBef>
                        <a:spcAft>
                          <a:spcPts val="600"/>
                        </a:spcAft>
                      </a:pPr>
                      <a:r>
                        <a:rPr lang="en-CA" sz="1800">
                          <a:effectLst/>
                        </a:rPr>
                        <a:t>.85</a:t>
                      </a:r>
                      <a:endParaRPr lang="en-C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tc>
                <a:extLst>
                  <a:ext uri="{0D108BD9-81ED-4DB2-BD59-A6C34878D82A}">
                    <a16:rowId xmlns:a16="http://schemas.microsoft.com/office/drawing/2014/main" val="3477780873"/>
                  </a:ext>
                </a:extLst>
              </a:tr>
              <a:tr h="484642">
                <a:tc vMerge="1">
                  <a:txBody>
                    <a:bodyPr/>
                    <a:lstStyle/>
                    <a:p>
                      <a:endParaRPr lang="en-CA"/>
                    </a:p>
                  </a:txBody>
                  <a:tcPr/>
                </a:tc>
                <a:tc>
                  <a:txBody>
                    <a:bodyPr/>
                    <a:lstStyle/>
                    <a:p>
                      <a:pPr>
                        <a:lnSpc>
                          <a:spcPct val="115000"/>
                        </a:lnSpc>
                        <a:spcBef>
                          <a:spcPts val="600"/>
                        </a:spcBef>
                        <a:spcAft>
                          <a:spcPts val="600"/>
                        </a:spcAft>
                      </a:pPr>
                      <a:r>
                        <a:rPr lang="en-CA" sz="1800" dirty="0">
                          <a:effectLst/>
                        </a:rPr>
                        <a:t>Age, sex, LTC, HC, 2-way interaction</a:t>
                      </a:r>
                      <a:endParaRPr lang="en-C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tc>
                <a:tc>
                  <a:txBody>
                    <a:bodyPr/>
                    <a:lstStyle/>
                    <a:p>
                      <a:pPr algn="r">
                        <a:lnSpc>
                          <a:spcPct val="115000"/>
                        </a:lnSpc>
                        <a:spcBef>
                          <a:spcPts val="600"/>
                        </a:spcBef>
                        <a:spcAft>
                          <a:spcPts val="600"/>
                        </a:spcAft>
                      </a:pPr>
                      <a:r>
                        <a:rPr lang="en-CA" sz="1800">
                          <a:effectLst/>
                        </a:rPr>
                        <a:t>.73</a:t>
                      </a:r>
                      <a:endParaRPr lang="en-C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tc>
                <a:tc>
                  <a:txBody>
                    <a:bodyPr/>
                    <a:lstStyle/>
                    <a:p>
                      <a:pPr algn="r">
                        <a:lnSpc>
                          <a:spcPct val="115000"/>
                        </a:lnSpc>
                        <a:spcBef>
                          <a:spcPts val="600"/>
                        </a:spcBef>
                        <a:spcAft>
                          <a:spcPts val="600"/>
                        </a:spcAft>
                      </a:pPr>
                      <a:r>
                        <a:rPr lang="en-CA" sz="1800" dirty="0">
                          <a:effectLst/>
                        </a:rPr>
                        <a:t>.97</a:t>
                      </a:r>
                      <a:endParaRPr lang="en-C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tc>
                <a:tc>
                  <a:txBody>
                    <a:bodyPr/>
                    <a:lstStyle/>
                    <a:p>
                      <a:pPr algn="r">
                        <a:lnSpc>
                          <a:spcPct val="115000"/>
                        </a:lnSpc>
                        <a:spcBef>
                          <a:spcPts val="600"/>
                        </a:spcBef>
                        <a:spcAft>
                          <a:spcPts val="600"/>
                        </a:spcAft>
                      </a:pPr>
                      <a:r>
                        <a:rPr lang="en-CA" sz="1800" dirty="0">
                          <a:effectLst/>
                        </a:rPr>
                        <a:t>.85</a:t>
                      </a:r>
                      <a:endParaRPr lang="en-C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tc>
                <a:extLst>
                  <a:ext uri="{0D108BD9-81ED-4DB2-BD59-A6C34878D82A}">
                    <a16:rowId xmlns:a16="http://schemas.microsoft.com/office/drawing/2014/main" val="3929253167"/>
                  </a:ext>
                </a:extLst>
              </a:tr>
              <a:tr h="220526">
                <a:tc rowSpan="3">
                  <a:txBody>
                    <a:bodyPr/>
                    <a:lstStyle/>
                    <a:p>
                      <a:pPr>
                        <a:lnSpc>
                          <a:spcPct val="115000"/>
                        </a:lnSpc>
                        <a:spcBef>
                          <a:spcPts val="600"/>
                        </a:spcBef>
                        <a:spcAft>
                          <a:spcPts val="600"/>
                        </a:spcAft>
                      </a:pPr>
                      <a:r>
                        <a:rPr lang="en-CA" sz="1800" b="1" dirty="0">
                          <a:effectLst/>
                        </a:rPr>
                        <a:t>Population-cohort models</a:t>
                      </a:r>
                    </a:p>
                    <a:p>
                      <a:pPr>
                        <a:lnSpc>
                          <a:spcPct val="115000"/>
                        </a:lnSpc>
                        <a:spcBef>
                          <a:spcPts val="600"/>
                        </a:spcBef>
                        <a:spcAft>
                          <a:spcPts val="600"/>
                        </a:spcAft>
                      </a:pPr>
                      <a:r>
                        <a:rPr lang="en-CA" sz="1800" dirty="0">
                          <a:effectLst/>
                        </a:rPr>
                        <a:t>(incl. all B.C. residents; </a:t>
                      </a:r>
                      <a:r>
                        <a:rPr lang="en-CA" sz="1600" dirty="0">
                          <a:effectLst/>
                        </a:rPr>
                        <a:t>N = 5,200,204 for 2019/20 BC population</a:t>
                      </a:r>
                      <a:r>
                        <a:rPr lang="en-CA" sz="1800" dirty="0">
                          <a:effectLst/>
                        </a:rPr>
                        <a:t>)</a:t>
                      </a:r>
                      <a:endParaRPr lang="en-C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ctr">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CA" sz="1800" dirty="0">
                          <a:effectLst/>
                        </a:rPr>
                        <a:t>Age &amp; sex only</a:t>
                      </a:r>
                      <a:endParaRPr lang="en-C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tc>
                <a:tc>
                  <a:txBody>
                    <a:bodyPr/>
                    <a:lstStyle/>
                    <a:p>
                      <a:pPr algn="r">
                        <a:lnSpc>
                          <a:spcPct val="115000"/>
                        </a:lnSpc>
                        <a:spcBef>
                          <a:spcPts val="600"/>
                        </a:spcBef>
                        <a:spcAft>
                          <a:spcPts val="600"/>
                        </a:spcAft>
                      </a:pPr>
                      <a:r>
                        <a:rPr lang="en-CA" sz="1800" dirty="0">
                          <a:effectLst/>
                        </a:rPr>
                        <a:t>.76</a:t>
                      </a:r>
                      <a:endParaRPr lang="en-C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tc>
                <a:tc>
                  <a:txBody>
                    <a:bodyPr/>
                    <a:lstStyle/>
                    <a:p>
                      <a:pPr algn="r">
                        <a:lnSpc>
                          <a:spcPct val="115000"/>
                        </a:lnSpc>
                        <a:spcBef>
                          <a:spcPts val="600"/>
                        </a:spcBef>
                        <a:spcAft>
                          <a:spcPts val="600"/>
                        </a:spcAft>
                      </a:pPr>
                      <a:r>
                        <a:rPr lang="en-CA" sz="1800">
                          <a:effectLst/>
                        </a:rPr>
                        <a:t>.94</a:t>
                      </a:r>
                      <a:endParaRPr lang="en-C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tc>
                <a:tc>
                  <a:txBody>
                    <a:bodyPr/>
                    <a:lstStyle/>
                    <a:p>
                      <a:pPr algn="r">
                        <a:lnSpc>
                          <a:spcPct val="115000"/>
                        </a:lnSpc>
                        <a:spcBef>
                          <a:spcPts val="600"/>
                        </a:spcBef>
                        <a:spcAft>
                          <a:spcPts val="600"/>
                        </a:spcAft>
                      </a:pPr>
                      <a:r>
                        <a:rPr lang="en-CA" sz="1800" dirty="0">
                          <a:effectLst/>
                        </a:rPr>
                        <a:t>.79</a:t>
                      </a:r>
                      <a:endParaRPr lang="en-C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tc>
                <a:extLst>
                  <a:ext uri="{0D108BD9-81ED-4DB2-BD59-A6C34878D82A}">
                    <a16:rowId xmlns:a16="http://schemas.microsoft.com/office/drawing/2014/main" val="3958283123"/>
                  </a:ext>
                </a:extLst>
              </a:tr>
              <a:tr h="220526">
                <a:tc vMerge="1">
                  <a:txBody>
                    <a:bodyPr/>
                    <a:lstStyle/>
                    <a:p>
                      <a:endParaRPr lang="en-CA"/>
                    </a:p>
                  </a:txBody>
                  <a:tcPr/>
                </a:tc>
                <a:tc>
                  <a:txBody>
                    <a:bodyPr/>
                    <a:lstStyle/>
                    <a:p>
                      <a:pPr>
                        <a:lnSpc>
                          <a:spcPct val="115000"/>
                        </a:lnSpc>
                        <a:spcBef>
                          <a:spcPts val="600"/>
                        </a:spcBef>
                        <a:spcAft>
                          <a:spcPts val="600"/>
                        </a:spcAft>
                      </a:pPr>
                      <a:r>
                        <a:rPr lang="en-CA" sz="1800" dirty="0">
                          <a:effectLst/>
                        </a:rPr>
                        <a:t>HC only</a:t>
                      </a:r>
                      <a:endParaRPr lang="en-C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tc>
                <a:tc>
                  <a:txBody>
                    <a:bodyPr/>
                    <a:lstStyle/>
                    <a:p>
                      <a:pPr algn="r">
                        <a:lnSpc>
                          <a:spcPct val="115000"/>
                        </a:lnSpc>
                        <a:spcBef>
                          <a:spcPts val="600"/>
                        </a:spcBef>
                        <a:spcAft>
                          <a:spcPts val="600"/>
                        </a:spcAft>
                      </a:pPr>
                      <a:r>
                        <a:rPr lang="en-CA" sz="1800" dirty="0">
                          <a:effectLst/>
                        </a:rPr>
                        <a:t>.74</a:t>
                      </a:r>
                      <a:endParaRPr lang="en-C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tc>
                <a:tc>
                  <a:txBody>
                    <a:bodyPr/>
                    <a:lstStyle/>
                    <a:p>
                      <a:pPr algn="r">
                        <a:lnSpc>
                          <a:spcPct val="115000"/>
                        </a:lnSpc>
                        <a:spcBef>
                          <a:spcPts val="600"/>
                        </a:spcBef>
                        <a:spcAft>
                          <a:spcPts val="600"/>
                        </a:spcAft>
                      </a:pPr>
                      <a:r>
                        <a:rPr lang="en-CA" sz="1800">
                          <a:effectLst/>
                        </a:rPr>
                        <a:t>.91</a:t>
                      </a:r>
                      <a:endParaRPr lang="en-C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tc>
                <a:tc>
                  <a:txBody>
                    <a:bodyPr/>
                    <a:lstStyle/>
                    <a:p>
                      <a:pPr algn="r">
                        <a:lnSpc>
                          <a:spcPct val="115000"/>
                        </a:lnSpc>
                        <a:spcBef>
                          <a:spcPts val="600"/>
                        </a:spcBef>
                        <a:spcAft>
                          <a:spcPts val="600"/>
                        </a:spcAft>
                      </a:pPr>
                      <a:r>
                        <a:rPr lang="en-CA" sz="1800" dirty="0">
                          <a:effectLst/>
                        </a:rPr>
                        <a:t>.77</a:t>
                      </a:r>
                      <a:endParaRPr lang="en-C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tc>
                <a:extLst>
                  <a:ext uri="{0D108BD9-81ED-4DB2-BD59-A6C34878D82A}">
                    <a16:rowId xmlns:a16="http://schemas.microsoft.com/office/drawing/2014/main" val="1706469119"/>
                  </a:ext>
                </a:extLst>
              </a:tr>
              <a:tr h="705168">
                <a:tc vMerge="1">
                  <a:txBody>
                    <a:bodyPr/>
                    <a:lstStyle/>
                    <a:p>
                      <a:endParaRPr lang="en-CA"/>
                    </a:p>
                  </a:txBody>
                  <a:tcPr/>
                </a:tc>
                <a:tc>
                  <a:txBody>
                    <a:bodyPr/>
                    <a:lstStyle/>
                    <a:p>
                      <a:pPr>
                        <a:lnSpc>
                          <a:spcPct val="115000"/>
                        </a:lnSpc>
                        <a:spcBef>
                          <a:spcPts val="600"/>
                        </a:spcBef>
                        <a:spcAft>
                          <a:spcPts val="600"/>
                        </a:spcAft>
                      </a:pPr>
                      <a:r>
                        <a:rPr lang="en-CA" sz="1800" dirty="0">
                          <a:effectLst/>
                        </a:rPr>
                        <a:t>Age, sex, LTC, HC</a:t>
                      </a:r>
                      <a:endParaRPr lang="en-C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800" dirty="0">
                          <a:effectLst/>
                        </a:rPr>
                        <a:t>.79</a:t>
                      </a:r>
                      <a:endParaRPr lang="en-C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800" dirty="0">
                          <a:effectLst/>
                        </a:rPr>
                        <a:t>.97</a:t>
                      </a:r>
                      <a:endParaRPr lang="en-C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800" dirty="0">
                          <a:effectLst/>
                        </a:rPr>
                        <a:t>.82</a:t>
                      </a:r>
                      <a:endParaRPr lang="en-C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662" marR="61662"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4247129"/>
                  </a:ext>
                </a:extLst>
              </a:tr>
            </a:tbl>
          </a:graphicData>
        </a:graphic>
      </p:graphicFrame>
      <p:sp>
        <p:nvSpPr>
          <p:cNvPr id="18" name="Title 17">
            <a:extLst>
              <a:ext uri="{FF2B5EF4-FFF2-40B4-BE49-F238E27FC236}">
                <a16:creationId xmlns:a16="http://schemas.microsoft.com/office/drawing/2014/main" id="{B301CECB-1C67-456F-A185-4F5241A91D51}"/>
              </a:ext>
            </a:extLst>
          </p:cNvPr>
          <p:cNvSpPr>
            <a:spLocks noGrp="1"/>
          </p:cNvSpPr>
          <p:nvPr>
            <p:ph type="title"/>
          </p:nvPr>
        </p:nvSpPr>
        <p:spPr/>
        <p:txBody>
          <a:bodyPr/>
          <a:lstStyle/>
          <a:p>
            <a:r>
              <a:rPr lang="en-CA" dirty="0"/>
              <a:t>Model goodness of fit</a:t>
            </a:r>
          </a:p>
        </p:txBody>
      </p:sp>
      <p:sp>
        <p:nvSpPr>
          <p:cNvPr id="2" name="Slide Number Placeholder 1">
            <a:extLst>
              <a:ext uri="{FF2B5EF4-FFF2-40B4-BE49-F238E27FC236}">
                <a16:creationId xmlns:a16="http://schemas.microsoft.com/office/drawing/2014/main" id="{4E8985FE-9D43-41FA-8563-823DD88A3F50}"/>
              </a:ext>
            </a:extLst>
          </p:cNvPr>
          <p:cNvSpPr>
            <a:spLocks noGrp="1"/>
          </p:cNvSpPr>
          <p:nvPr>
            <p:ph type="sldNum" sz="quarter" idx="4"/>
          </p:nvPr>
        </p:nvSpPr>
        <p:spPr/>
        <p:txBody>
          <a:bodyPr/>
          <a:lstStyle/>
          <a:p>
            <a:fld id="{AF00BBCC-5065-4A36-818C-AAE84D4248A3}" type="slidenum">
              <a:rPr lang="en-CA" smtClean="0"/>
              <a:t>34</a:t>
            </a:fld>
            <a:endParaRPr lang="en-CA"/>
          </a:p>
        </p:txBody>
      </p:sp>
    </p:spTree>
    <p:extLst>
      <p:ext uri="{BB962C8B-B14F-4D97-AF65-F5344CB8AC3E}">
        <p14:creationId xmlns:p14="http://schemas.microsoft.com/office/powerpoint/2010/main" val="3801796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C65FD-318F-44F5-B9F8-5F2ED2BFF6B6}"/>
              </a:ext>
            </a:extLst>
          </p:cNvPr>
          <p:cNvSpPr>
            <a:spLocks noGrp="1"/>
          </p:cNvSpPr>
          <p:nvPr>
            <p:ph type="title"/>
          </p:nvPr>
        </p:nvSpPr>
        <p:spPr/>
        <p:txBody>
          <a:bodyPr>
            <a:normAutofit/>
          </a:bodyPr>
          <a:lstStyle/>
          <a:p>
            <a:r>
              <a:rPr lang="en-CA" sz="3600" dirty="0"/>
              <a:t>Model results</a:t>
            </a:r>
            <a:br>
              <a:rPr lang="en-CA" sz="3200" dirty="0"/>
            </a:br>
            <a:r>
              <a:rPr lang="en-CA" sz="2800" dirty="0"/>
              <a:t>Age &amp; sex only for COVID-19 hospitalization/death</a:t>
            </a:r>
            <a:endParaRPr lang="en-CA" sz="3200" dirty="0"/>
          </a:p>
        </p:txBody>
      </p:sp>
      <p:sp>
        <p:nvSpPr>
          <p:cNvPr id="5" name="Content Placeholder 2">
            <a:extLst>
              <a:ext uri="{FF2B5EF4-FFF2-40B4-BE49-F238E27FC236}">
                <a16:creationId xmlns:a16="http://schemas.microsoft.com/office/drawing/2014/main" id="{4354BF7E-B70C-4CA4-9B95-E776D6FCE2B1}"/>
              </a:ext>
            </a:extLst>
          </p:cNvPr>
          <p:cNvSpPr>
            <a:spLocks noGrp="1"/>
          </p:cNvSpPr>
          <p:nvPr>
            <p:ph idx="1"/>
          </p:nvPr>
        </p:nvSpPr>
        <p:spPr>
          <a:xfrm>
            <a:off x="965199" y="1538514"/>
            <a:ext cx="10025530" cy="4108524"/>
          </a:xfrm>
        </p:spPr>
        <p:txBody>
          <a:bodyPr>
            <a:normAutofit/>
          </a:bodyPr>
          <a:lstStyle/>
          <a:p>
            <a:pPr marL="0" indent="0">
              <a:buNone/>
            </a:pPr>
            <a:r>
              <a:rPr lang="en-CA" sz="1800" b="1" dirty="0">
                <a:solidFill>
                  <a:schemeClr val="tx1"/>
                </a:solidFill>
              </a:rPr>
              <a:t>Age and sex alone are strong predictors</a:t>
            </a:r>
          </a:p>
          <a:p>
            <a:pPr marL="0" indent="0">
              <a:buNone/>
            </a:pPr>
            <a:endParaRPr lang="en-CA" sz="1200" b="1" dirty="0">
              <a:solidFill>
                <a:schemeClr val="tx1"/>
              </a:solidFill>
            </a:endParaRPr>
          </a:p>
          <a:p>
            <a:r>
              <a:rPr lang="en-CA" sz="1800" dirty="0">
                <a:solidFill>
                  <a:schemeClr val="tx1"/>
                </a:solidFill>
              </a:rPr>
              <a:t> Sex: males are </a:t>
            </a:r>
            <a:r>
              <a:rPr lang="en-CA" sz="1800" b="1" dirty="0">
                <a:solidFill>
                  <a:schemeClr val="tx1"/>
                </a:solidFill>
              </a:rPr>
              <a:t>30%</a:t>
            </a:r>
            <a:r>
              <a:rPr lang="en-CA" sz="1800" dirty="0">
                <a:solidFill>
                  <a:schemeClr val="tx1"/>
                </a:solidFill>
              </a:rPr>
              <a:t> more likely be hospitalized or resulting death than females</a:t>
            </a:r>
          </a:p>
          <a:p>
            <a:r>
              <a:rPr lang="en-CA" sz="1800" dirty="0">
                <a:solidFill>
                  <a:schemeClr val="tx1"/>
                </a:solidFill>
              </a:rPr>
              <a:t> Age: relative odds ratio compared to ages under 20 group</a:t>
            </a:r>
          </a:p>
          <a:p>
            <a:pPr>
              <a:buFontTx/>
              <a:buChar char="-"/>
            </a:pPr>
            <a:endParaRPr lang="en-CA" sz="1800" dirty="0">
              <a:solidFill>
                <a:schemeClr val="tx1"/>
              </a:solidFill>
            </a:endParaRPr>
          </a:p>
        </p:txBody>
      </p:sp>
      <p:graphicFrame>
        <p:nvGraphicFramePr>
          <p:cNvPr id="9" name="Chart 8">
            <a:extLst>
              <a:ext uri="{FF2B5EF4-FFF2-40B4-BE49-F238E27FC236}">
                <a16:creationId xmlns:a16="http://schemas.microsoft.com/office/drawing/2014/main" id="{1125062A-4A52-4AC2-8392-D18481613612}"/>
              </a:ext>
            </a:extLst>
          </p:cNvPr>
          <p:cNvGraphicFramePr>
            <a:graphicFrameLocks/>
          </p:cNvGraphicFramePr>
          <p:nvPr>
            <p:extLst>
              <p:ext uri="{D42A27DB-BD31-4B8C-83A1-F6EECF244321}">
                <p14:modId xmlns:p14="http://schemas.microsoft.com/office/powerpoint/2010/main" val="3130918733"/>
              </p:ext>
            </p:extLst>
          </p:nvPr>
        </p:nvGraphicFramePr>
        <p:xfrm>
          <a:off x="1906577" y="2846668"/>
          <a:ext cx="8142773" cy="280037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7E591646-5F3E-453B-9B55-92239B8D60A0}"/>
              </a:ext>
            </a:extLst>
          </p:cNvPr>
          <p:cNvSpPr>
            <a:spLocks noGrp="1"/>
          </p:cNvSpPr>
          <p:nvPr>
            <p:ph type="sldNum" sz="quarter" idx="4"/>
          </p:nvPr>
        </p:nvSpPr>
        <p:spPr/>
        <p:txBody>
          <a:bodyPr/>
          <a:lstStyle/>
          <a:p>
            <a:fld id="{AF00BBCC-5065-4A36-818C-AAE84D4248A3}" type="slidenum">
              <a:rPr lang="en-CA" smtClean="0"/>
              <a:t>35</a:t>
            </a:fld>
            <a:endParaRPr lang="en-CA"/>
          </a:p>
        </p:txBody>
      </p:sp>
      <p:sp>
        <p:nvSpPr>
          <p:cNvPr id="4" name="TextBox 3">
            <a:extLst>
              <a:ext uri="{FF2B5EF4-FFF2-40B4-BE49-F238E27FC236}">
                <a16:creationId xmlns:a16="http://schemas.microsoft.com/office/drawing/2014/main" id="{E8FEBCF2-F3AD-421A-B6DF-052BA557B72E}"/>
              </a:ext>
            </a:extLst>
          </p:cNvPr>
          <p:cNvSpPr txBox="1"/>
          <p:nvPr/>
        </p:nvSpPr>
        <p:spPr>
          <a:xfrm>
            <a:off x="2141034" y="5825841"/>
            <a:ext cx="3612995" cy="369332"/>
          </a:xfrm>
          <a:prstGeom prst="rect">
            <a:avLst/>
          </a:prstGeom>
          <a:noFill/>
        </p:spPr>
        <p:txBody>
          <a:bodyPr wrap="square" rtlCol="0">
            <a:spAutoFit/>
          </a:bodyPr>
          <a:lstStyle/>
          <a:p>
            <a:r>
              <a:rPr lang="en-CA" dirty="0"/>
              <a:t>* </a:t>
            </a:r>
            <a:r>
              <a:rPr lang="en-CA" sz="1200" dirty="0"/>
              <a:t>COVID positive cohort model as of Dec 31, 2020</a:t>
            </a:r>
          </a:p>
        </p:txBody>
      </p:sp>
    </p:spTree>
    <p:extLst>
      <p:ext uri="{BB962C8B-B14F-4D97-AF65-F5344CB8AC3E}">
        <p14:creationId xmlns:p14="http://schemas.microsoft.com/office/powerpoint/2010/main" val="1498410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C65FD-318F-44F5-B9F8-5F2ED2BFF6B6}"/>
              </a:ext>
            </a:extLst>
          </p:cNvPr>
          <p:cNvSpPr>
            <a:spLocks noGrp="1"/>
          </p:cNvSpPr>
          <p:nvPr>
            <p:ph type="title"/>
          </p:nvPr>
        </p:nvSpPr>
        <p:spPr/>
        <p:txBody>
          <a:bodyPr>
            <a:normAutofit/>
          </a:bodyPr>
          <a:lstStyle/>
          <a:p>
            <a:r>
              <a:rPr lang="en-CA" sz="3600" dirty="0"/>
              <a:t>Model results</a:t>
            </a:r>
            <a:br>
              <a:rPr lang="en-CA" sz="3200" dirty="0"/>
            </a:br>
            <a:r>
              <a:rPr lang="en-CA" sz="2800" dirty="0"/>
              <a:t>Health conditions only for </a:t>
            </a:r>
            <a:r>
              <a:rPr lang="en-US" sz="3200" dirty="0"/>
              <a:t>hospitalization or death</a:t>
            </a:r>
            <a:endParaRPr lang="en-CA" sz="3200" dirty="0"/>
          </a:p>
        </p:txBody>
      </p:sp>
      <p:sp>
        <p:nvSpPr>
          <p:cNvPr id="11" name="Content Placeholder 2">
            <a:extLst>
              <a:ext uri="{FF2B5EF4-FFF2-40B4-BE49-F238E27FC236}">
                <a16:creationId xmlns:a16="http://schemas.microsoft.com/office/drawing/2014/main" id="{64AA209A-3BA1-4679-B056-692767B32850}"/>
              </a:ext>
            </a:extLst>
          </p:cNvPr>
          <p:cNvSpPr txBox="1">
            <a:spLocks/>
          </p:cNvSpPr>
          <p:nvPr/>
        </p:nvSpPr>
        <p:spPr>
          <a:xfrm>
            <a:off x="448321" y="1421377"/>
            <a:ext cx="10474237" cy="369332"/>
          </a:xfrm>
          <a:prstGeom prst="rect">
            <a:avLst/>
          </a:prstGeom>
        </p:spPr>
        <p:txBody>
          <a:bodyPr vert="horz" lIns="91440" tIns="45720" rIns="91440" bIns="45720" rtlCol="0">
            <a:normAutofit fontScale="92500" lnSpcReduction="10000"/>
          </a:bodyPr>
          <a:lstStyle>
            <a:lvl1pPr marL="457189" indent="-457189" algn="l" defTabSz="1219170" rtl="0" eaLnBrk="1" latinLnBrk="0" hangingPunct="1">
              <a:spcBef>
                <a:spcPct val="20000"/>
              </a:spcBef>
              <a:buFont typeface="Arial" panose="020B0604020202020204" pitchFamily="34" charset="0"/>
              <a:buChar char="•"/>
              <a:defRPr sz="3733" kern="1200">
                <a:solidFill>
                  <a:schemeClr val="tx2"/>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667" kern="1200">
                <a:solidFill>
                  <a:schemeClr val="tx2"/>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sz="2000" b="1" dirty="0"/>
              <a:t>HC05</a:t>
            </a:r>
            <a:r>
              <a:rPr lang="en-US" sz="2000" dirty="0"/>
              <a:t>: insignificant in BC; </a:t>
            </a:r>
            <a:r>
              <a:rPr lang="en-US" sz="2000" b="1" dirty="0"/>
              <a:t>HC09</a:t>
            </a:r>
            <a:r>
              <a:rPr lang="en-US" sz="2000" dirty="0"/>
              <a:t>: odds ratio &lt;1; </a:t>
            </a:r>
            <a:r>
              <a:rPr lang="en-US" sz="2000" b="1" dirty="0"/>
              <a:t>HC14</a:t>
            </a:r>
            <a:r>
              <a:rPr lang="en-US" sz="2000" dirty="0"/>
              <a:t>: significant; </a:t>
            </a:r>
            <a:r>
              <a:rPr lang="en-US" sz="2000" b="1" dirty="0"/>
              <a:t>HC11</a:t>
            </a:r>
            <a:r>
              <a:rPr lang="en-US" sz="2000" dirty="0"/>
              <a:t>: different in the 2 models </a:t>
            </a:r>
          </a:p>
        </p:txBody>
      </p:sp>
      <p:graphicFrame>
        <p:nvGraphicFramePr>
          <p:cNvPr id="4" name="Table 3">
            <a:extLst>
              <a:ext uri="{FF2B5EF4-FFF2-40B4-BE49-F238E27FC236}">
                <a16:creationId xmlns:a16="http://schemas.microsoft.com/office/drawing/2014/main" id="{E105E808-CCD3-4749-8729-39148D8F64AF}"/>
              </a:ext>
            </a:extLst>
          </p:cNvPr>
          <p:cNvGraphicFramePr>
            <a:graphicFrameLocks noGrp="1"/>
          </p:cNvGraphicFramePr>
          <p:nvPr>
            <p:extLst>
              <p:ext uri="{D42A27DB-BD31-4B8C-83A1-F6EECF244321}">
                <p14:modId xmlns:p14="http://schemas.microsoft.com/office/powerpoint/2010/main" val="681895823"/>
              </p:ext>
            </p:extLst>
          </p:nvPr>
        </p:nvGraphicFramePr>
        <p:xfrm>
          <a:off x="613458" y="1790709"/>
          <a:ext cx="10740342" cy="4381890"/>
        </p:xfrm>
        <a:graphic>
          <a:graphicData uri="http://schemas.openxmlformats.org/drawingml/2006/table">
            <a:tbl>
              <a:tblPr firstRow="1" firstCol="1" bandRow="1">
                <a:tableStyleId>{2D5ABB26-0587-4C30-8999-92F81FD0307C}</a:tableStyleId>
              </a:tblPr>
              <a:tblGrid>
                <a:gridCol w="3272955">
                  <a:extLst>
                    <a:ext uri="{9D8B030D-6E8A-4147-A177-3AD203B41FA5}">
                      <a16:colId xmlns:a16="http://schemas.microsoft.com/office/drawing/2014/main" val="3388608625"/>
                    </a:ext>
                  </a:extLst>
                </a:gridCol>
                <a:gridCol w="1466939">
                  <a:extLst>
                    <a:ext uri="{9D8B030D-6E8A-4147-A177-3AD203B41FA5}">
                      <a16:colId xmlns:a16="http://schemas.microsoft.com/office/drawing/2014/main" val="1440590987"/>
                    </a:ext>
                  </a:extLst>
                </a:gridCol>
                <a:gridCol w="321733">
                  <a:extLst>
                    <a:ext uri="{9D8B030D-6E8A-4147-A177-3AD203B41FA5}">
                      <a16:colId xmlns:a16="http://schemas.microsoft.com/office/drawing/2014/main" val="1742082877"/>
                    </a:ext>
                  </a:extLst>
                </a:gridCol>
                <a:gridCol w="534610">
                  <a:extLst>
                    <a:ext uri="{9D8B030D-6E8A-4147-A177-3AD203B41FA5}">
                      <a16:colId xmlns:a16="http://schemas.microsoft.com/office/drawing/2014/main" val="727473384"/>
                    </a:ext>
                  </a:extLst>
                </a:gridCol>
                <a:gridCol w="551542">
                  <a:extLst>
                    <a:ext uri="{9D8B030D-6E8A-4147-A177-3AD203B41FA5}">
                      <a16:colId xmlns:a16="http://schemas.microsoft.com/office/drawing/2014/main" val="204711091"/>
                    </a:ext>
                  </a:extLst>
                </a:gridCol>
                <a:gridCol w="1615925">
                  <a:extLst>
                    <a:ext uri="{9D8B030D-6E8A-4147-A177-3AD203B41FA5}">
                      <a16:colId xmlns:a16="http://schemas.microsoft.com/office/drawing/2014/main" val="1785795080"/>
                    </a:ext>
                  </a:extLst>
                </a:gridCol>
                <a:gridCol w="309639">
                  <a:extLst>
                    <a:ext uri="{9D8B030D-6E8A-4147-A177-3AD203B41FA5}">
                      <a16:colId xmlns:a16="http://schemas.microsoft.com/office/drawing/2014/main" val="2670817159"/>
                    </a:ext>
                  </a:extLst>
                </a:gridCol>
                <a:gridCol w="437848">
                  <a:extLst>
                    <a:ext uri="{9D8B030D-6E8A-4147-A177-3AD203B41FA5}">
                      <a16:colId xmlns:a16="http://schemas.microsoft.com/office/drawing/2014/main" val="1411271893"/>
                    </a:ext>
                  </a:extLst>
                </a:gridCol>
                <a:gridCol w="551542">
                  <a:extLst>
                    <a:ext uri="{9D8B030D-6E8A-4147-A177-3AD203B41FA5}">
                      <a16:colId xmlns:a16="http://schemas.microsoft.com/office/drawing/2014/main" val="3230127006"/>
                    </a:ext>
                  </a:extLst>
                </a:gridCol>
                <a:gridCol w="1677609">
                  <a:extLst>
                    <a:ext uri="{9D8B030D-6E8A-4147-A177-3AD203B41FA5}">
                      <a16:colId xmlns:a16="http://schemas.microsoft.com/office/drawing/2014/main" val="2384985643"/>
                    </a:ext>
                  </a:extLst>
                </a:gridCol>
              </a:tblGrid>
              <a:tr h="184228">
                <a:tc rowSpan="3">
                  <a:txBody>
                    <a:bodyPr/>
                    <a:lstStyle/>
                    <a:p>
                      <a:pPr algn="ctr">
                        <a:lnSpc>
                          <a:spcPct val="115000"/>
                        </a:lnSpc>
                        <a:spcBef>
                          <a:spcPts val="600"/>
                        </a:spcBef>
                        <a:spcAft>
                          <a:spcPts val="600"/>
                        </a:spcAft>
                      </a:pPr>
                      <a:r>
                        <a:rPr lang="en-CA" sz="1400" b="1" dirty="0">
                          <a:solidFill>
                            <a:schemeClr val="tx1"/>
                          </a:solidFill>
                          <a:effectLst/>
                        </a:rPr>
                        <a:t> Parameter</a:t>
                      </a:r>
                      <a:endParaRPr lang="en-CA"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600"/>
                        </a:spcBef>
                        <a:spcAft>
                          <a:spcPts val="600"/>
                        </a:spcAft>
                      </a:pPr>
                      <a:r>
                        <a:rPr lang="en-CA" sz="1400" b="1" dirty="0">
                          <a:solidFill>
                            <a:schemeClr val="tx1"/>
                          </a:solidFill>
                          <a:effectLst/>
                        </a:rPr>
                        <a:t>Univariate model</a:t>
                      </a:r>
                      <a:endParaRPr lang="en-CA"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ct val="115000"/>
                        </a:lnSpc>
                        <a:spcBef>
                          <a:spcPts val="600"/>
                        </a:spcBef>
                        <a:spcAft>
                          <a:spcPts val="600"/>
                        </a:spcAft>
                      </a:pPr>
                      <a:r>
                        <a:rPr lang="en-CA" sz="1400" b="1" dirty="0">
                          <a:solidFill>
                            <a:schemeClr val="tx1"/>
                          </a:solidFill>
                          <a:effectLst/>
                        </a:rPr>
                        <a:t> </a:t>
                      </a:r>
                      <a:endParaRPr lang="en-CA"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tc gridSpan="3">
                  <a:txBody>
                    <a:bodyPr/>
                    <a:lstStyle/>
                    <a:p>
                      <a:pPr algn="ctr">
                        <a:lnSpc>
                          <a:spcPct val="115000"/>
                        </a:lnSpc>
                        <a:spcBef>
                          <a:spcPts val="600"/>
                        </a:spcBef>
                        <a:spcAft>
                          <a:spcPts val="600"/>
                        </a:spcAft>
                      </a:pPr>
                      <a:r>
                        <a:rPr lang="en-CA" sz="1400" b="1" dirty="0">
                          <a:solidFill>
                            <a:schemeClr val="tx1"/>
                          </a:solidFill>
                          <a:effectLst/>
                        </a:rPr>
                        <a:t>Positive model</a:t>
                      </a:r>
                      <a:endParaRPr lang="en-CA"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tc hMerge="1">
                  <a:txBody>
                    <a:bodyPr/>
                    <a:lstStyle/>
                    <a:p>
                      <a:endParaRPr lang="en-CA"/>
                    </a:p>
                  </a:txBody>
                  <a:tcPr/>
                </a:tc>
                <a:tc hMerge="1">
                  <a:txBody>
                    <a:bodyPr/>
                    <a:lstStyle/>
                    <a:p>
                      <a:endParaRPr lang="en-CA"/>
                    </a:p>
                  </a:txBody>
                  <a:tcPr/>
                </a:tc>
                <a:tc>
                  <a:txBody>
                    <a:bodyPr/>
                    <a:lstStyle/>
                    <a:p>
                      <a:pPr algn="ctr">
                        <a:lnSpc>
                          <a:spcPct val="115000"/>
                        </a:lnSpc>
                        <a:spcBef>
                          <a:spcPts val="600"/>
                        </a:spcBef>
                        <a:spcAft>
                          <a:spcPts val="600"/>
                        </a:spcAft>
                      </a:pPr>
                      <a:r>
                        <a:rPr lang="en-CA" sz="1400" b="1">
                          <a:solidFill>
                            <a:schemeClr val="tx1"/>
                          </a:solidFill>
                          <a:effectLst/>
                        </a:rPr>
                        <a:t> </a:t>
                      </a:r>
                      <a:endParaRPr lang="en-CA" sz="1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tc gridSpan="3">
                  <a:txBody>
                    <a:bodyPr/>
                    <a:lstStyle/>
                    <a:p>
                      <a:pPr algn="ctr">
                        <a:lnSpc>
                          <a:spcPct val="115000"/>
                        </a:lnSpc>
                        <a:spcBef>
                          <a:spcPts val="600"/>
                        </a:spcBef>
                        <a:spcAft>
                          <a:spcPts val="600"/>
                        </a:spcAft>
                      </a:pPr>
                      <a:r>
                        <a:rPr lang="en-CA" sz="1400" b="1" dirty="0">
                          <a:solidFill>
                            <a:schemeClr val="tx1"/>
                          </a:solidFill>
                          <a:effectLst/>
                        </a:rPr>
                        <a:t>Population model</a:t>
                      </a:r>
                      <a:endParaRPr lang="en-CA"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359885126"/>
                  </a:ext>
                </a:extLst>
              </a:tr>
              <a:tr h="184228">
                <a:tc vMerge="1">
                  <a:txBody>
                    <a:bodyPr/>
                    <a:lstStyle/>
                    <a:p>
                      <a:pPr algn="ctr">
                        <a:lnSpc>
                          <a:spcPct val="115000"/>
                        </a:lnSpc>
                        <a:spcBef>
                          <a:spcPts val="600"/>
                        </a:spcBef>
                        <a:spcAft>
                          <a:spcPts val="600"/>
                        </a:spcAft>
                      </a:pP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lnSpc>
                          <a:spcPct val="115000"/>
                        </a:lnSpc>
                        <a:spcBef>
                          <a:spcPts val="600"/>
                        </a:spcBef>
                        <a:spcAft>
                          <a:spcPts val="600"/>
                        </a:spcAft>
                      </a:pPr>
                      <a:r>
                        <a:rPr lang="en-CA" sz="1400" b="1" dirty="0">
                          <a:solidFill>
                            <a:schemeClr val="tx1"/>
                          </a:solidFill>
                          <a:effectLst/>
                        </a:rPr>
                        <a:t>(N=48,989)</a:t>
                      </a:r>
                      <a:endParaRPr lang="en-CA"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b">
                    <a:solidFill>
                      <a:schemeClr val="accent1">
                        <a:lumMod val="40000"/>
                        <a:lumOff val="60000"/>
                      </a:schemeClr>
                    </a:solidFill>
                  </a:tcPr>
                </a:tc>
                <a:tc>
                  <a:txBody>
                    <a:bodyPr/>
                    <a:lstStyle/>
                    <a:p>
                      <a:pPr algn="ctr">
                        <a:lnSpc>
                          <a:spcPct val="115000"/>
                        </a:lnSpc>
                        <a:spcBef>
                          <a:spcPts val="600"/>
                        </a:spcBef>
                        <a:spcAft>
                          <a:spcPts val="600"/>
                        </a:spcAft>
                      </a:pPr>
                      <a:r>
                        <a:rPr lang="en-CA" sz="1400" b="1" dirty="0">
                          <a:solidFill>
                            <a:schemeClr val="tx1"/>
                          </a:solidFill>
                          <a:effectLst/>
                        </a:rPr>
                        <a:t> </a:t>
                      </a:r>
                      <a:endParaRPr lang="en-CA"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b">
                    <a:solidFill>
                      <a:schemeClr val="accent1">
                        <a:lumMod val="40000"/>
                        <a:lumOff val="60000"/>
                      </a:schemeClr>
                    </a:solidFill>
                  </a:tcPr>
                </a:tc>
                <a:tc gridSpan="3">
                  <a:txBody>
                    <a:bodyPr/>
                    <a:lstStyle/>
                    <a:p>
                      <a:pPr algn="ctr">
                        <a:lnSpc>
                          <a:spcPct val="115000"/>
                        </a:lnSpc>
                        <a:spcBef>
                          <a:spcPts val="600"/>
                        </a:spcBef>
                        <a:spcAft>
                          <a:spcPts val="600"/>
                        </a:spcAft>
                      </a:pPr>
                      <a:r>
                        <a:rPr lang="en-CA" sz="1400" b="1" dirty="0">
                          <a:solidFill>
                            <a:schemeClr val="tx1"/>
                          </a:solidFill>
                          <a:effectLst/>
                        </a:rPr>
                        <a:t>(N=48,989)</a:t>
                      </a:r>
                      <a:endParaRPr lang="en-CA"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b">
                    <a:solidFill>
                      <a:schemeClr val="accent1">
                        <a:lumMod val="40000"/>
                        <a:lumOff val="60000"/>
                      </a:schemeClr>
                    </a:solidFill>
                  </a:tcPr>
                </a:tc>
                <a:tc hMerge="1">
                  <a:txBody>
                    <a:bodyPr/>
                    <a:lstStyle/>
                    <a:p>
                      <a:endParaRPr lang="en-CA"/>
                    </a:p>
                  </a:txBody>
                  <a:tcPr/>
                </a:tc>
                <a:tc hMerge="1">
                  <a:txBody>
                    <a:bodyPr/>
                    <a:lstStyle/>
                    <a:p>
                      <a:endParaRPr lang="en-CA"/>
                    </a:p>
                  </a:txBody>
                  <a:tcPr/>
                </a:tc>
                <a:tc>
                  <a:txBody>
                    <a:bodyPr/>
                    <a:lstStyle/>
                    <a:p>
                      <a:pPr algn="ctr">
                        <a:lnSpc>
                          <a:spcPct val="115000"/>
                        </a:lnSpc>
                        <a:spcBef>
                          <a:spcPts val="600"/>
                        </a:spcBef>
                        <a:spcAft>
                          <a:spcPts val="600"/>
                        </a:spcAft>
                      </a:pPr>
                      <a:r>
                        <a:rPr lang="en-CA" sz="1400" b="1" dirty="0">
                          <a:solidFill>
                            <a:schemeClr val="tx1"/>
                          </a:solidFill>
                          <a:effectLst/>
                        </a:rPr>
                        <a:t> </a:t>
                      </a:r>
                      <a:endParaRPr lang="en-CA"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b">
                    <a:solidFill>
                      <a:schemeClr val="accent1">
                        <a:lumMod val="40000"/>
                        <a:lumOff val="60000"/>
                      </a:schemeClr>
                    </a:solidFill>
                  </a:tcPr>
                </a:tc>
                <a:tc gridSpan="3">
                  <a:txBody>
                    <a:bodyPr/>
                    <a:lstStyle/>
                    <a:p>
                      <a:pPr algn="ctr">
                        <a:lnSpc>
                          <a:spcPct val="115000"/>
                        </a:lnSpc>
                        <a:spcBef>
                          <a:spcPts val="600"/>
                        </a:spcBef>
                        <a:spcAft>
                          <a:spcPts val="600"/>
                        </a:spcAft>
                      </a:pPr>
                      <a:r>
                        <a:rPr lang="en-CA" sz="1400" b="1" dirty="0">
                          <a:solidFill>
                            <a:schemeClr val="tx1"/>
                          </a:solidFill>
                          <a:effectLst/>
                        </a:rPr>
                        <a:t>(N=5,200,204)</a:t>
                      </a:r>
                      <a:endParaRPr lang="en-CA"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b">
                    <a:solidFill>
                      <a:schemeClr val="accent1">
                        <a:lumMod val="40000"/>
                        <a:lumOff val="60000"/>
                      </a:schemeClr>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897555047"/>
                  </a:ext>
                </a:extLst>
              </a:tr>
              <a:tr h="213700">
                <a:tc vMerge="1">
                  <a:txBody>
                    <a:bodyPr/>
                    <a:lstStyle/>
                    <a:p>
                      <a:pPr algn="ctr">
                        <a:lnSpc>
                          <a:spcPct val="115000"/>
                        </a:lnSpc>
                        <a:spcBef>
                          <a:spcPts val="600"/>
                        </a:spcBef>
                        <a:spcAft>
                          <a:spcPts val="600"/>
                        </a:spcAft>
                      </a:pP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b">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CA" sz="1400" b="1">
                          <a:solidFill>
                            <a:schemeClr val="tx1"/>
                          </a:solidFill>
                          <a:effectLst/>
                        </a:rPr>
                        <a:t>OR [95% CI]</a:t>
                      </a:r>
                      <a:endParaRPr lang="en-CA" sz="1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CA" sz="1400" b="1">
                        <a:solidFill>
                          <a:schemeClr val="tx1"/>
                        </a:solidFill>
                        <a:effectLst/>
                        <a:latin typeface="Times" panose="02020603050405020304" pitchFamily="18" charset="0"/>
                        <a:cs typeface="Times New Roman" panose="02020603050405020304" pitchFamily="18" charset="0"/>
                      </a:endParaRPr>
                    </a:p>
                  </a:txBody>
                  <a:tcPr marL="17780" marR="17780" marT="0"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lnSpc>
                          <a:spcPct val="115000"/>
                        </a:lnSpc>
                        <a:spcBef>
                          <a:spcPts val="600"/>
                        </a:spcBef>
                        <a:spcAft>
                          <a:spcPts val="600"/>
                        </a:spcAft>
                      </a:pPr>
                      <a:r>
                        <a:rPr lang="en-CA" sz="1400" b="1">
                          <a:solidFill>
                            <a:schemeClr val="tx1"/>
                          </a:solidFill>
                          <a:effectLst/>
                        </a:rPr>
                        <a:t>Estimate</a:t>
                      </a:r>
                      <a:endParaRPr lang="en-CA" sz="1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CA"/>
                    </a:p>
                  </a:txBody>
                  <a:tcPr/>
                </a:tc>
                <a:tc>
                  <a:txBody>
                    <a:bodyPr/>
                    <a:lstStyle/>
                    <a:p>
                      <a:pPr algn="ctr">
                        <a:lnSpc>
                          <a:spcPct val="115000"/>
                        </a:lnSpc>
                        <a:spcBef>
                          <a:spcPts val="600"/>
                        </a:spcBef>
                        <a:spcAft>
                          <a:spcPts val="600"/>
                        </a:spcAft>
                      </a:pPr>
                      <a:r>
                        <a:rPr lang="en-CA" sz="1400" b="1" dirty="0">
                          <a:solidFill>
                            <a:schemeClr val="tx1"/>
                          </a:solidFill>
                          <a:effectLst/>
                        </a:rPr>
                        <a:t>OR [95% CI]</a:t>
                      </a:r>
                      <a:endParaRPr lang="en-CA"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CA" sz="1400" b="1" dirty="0">
                        <a:solidFill>
                          <a:schemeClr val="tx1"/>
                        </a:solidFill>
                        <a:effectLst/>
                        <a:latin typeface="Times" panose="02020603050405020304" pitchFamily="18" charset="0"/>
                        <a:cs typeface="Times New Roman" panose="02020603050405020304" pitchFamily="18" charset="0"/>
                      </a:endParaRPr>
                    </a:p>
                  </a:txBody>
                  <a:tcPr marL="17780" marR="17780" marT="0"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lnSpc>
                          <a:spcPct val="115000"/>
                        </a:lnSpc>
                        <a:spcBef>
                          <a:spcPts val="600"/>
                        </a:spcBef>
                        <a:spcAft>
                          <a:spcPts val="600"/>
                        </a:spcAft>
                      </a:pPr>
                      <a:r>
                        <a:rPr lang="en-CA" sz="1400" b="1" dirty="0">
                          <a:solidFill>
                            <a:schemeClr val="tx1"/>
                          </a:solidFill>
                          <a:effectLst/>
                        </a:rPr>
                        <a:t>Estimate</a:t>
                      </a:r>
                      <a:endParaRPr lang="en-CA"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CA"/>
                    </a:p>
                  </a:txBody>
                  <a:tcPr/>
                </a:tc>
                <a:tc>
                  <a:txBody>
                    <a:bodyPr/>
                    <a:lstStyle/>
                    <a:p>
                      <a:pPr algn="ctr">
                        <a:lnSpc>
                          <a:spcPct val="115000"/>
                        </a:lnSpc>
                        <a:spcBef>
                          <a:spcPts val="600"/>
                        </a:spcBef>
                        <a:spcAft>
                          <a:spcPts val="600"/>
                        </a:spcAft>
                      </a:pPr>
                      <a:r>
                        <a:rPr lang="en-CA" sz="1400" b="1" dirty="0">
                          <a:solidFill>
                            <a:schemeClr val="tx1"/>
                          </a:solidFill>
                          <a:effectLst/>
                        </a:rPr>
                        <a:t>OR [95% CI]</a:t>
                      </a:r>
                      <a:endParaRPr lang="en-CA"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530280888"/>
                  </a:ext>
                </a:extLst>
              </a:tr>
              <a:tr h="184228">
                <a:tc>
                  <a:txBody>
                    <a:bodyPr/>
                    <a:lstStyle/>
                    <a:p>
                      <a:pPr marL="288290" indent="-288290">
                        <a:lnSpc>
                          <a:spcPct val="115000"/>
                        </a:lnSpc>
                        <a:spcBef>
                          <a:spcPts val="600"/>
                        </a:spcBef>
                        <a:spcAft>
                          <a:spcPts val="600"/>
                        </a:spcAft>
                      </a:pPr>
                      <a:r>
                        <a:rPr lang="en-CA" sz="1400">
                          <a:effectLst/>
                        </a:rPr>
                        <a:t>HC1 Respiratory diseases</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lnT w="12700" cap="flat" cmpd="sng" algn="ctr">
                      <a:solidFill>
                        <a:schemeClr val="tx1"/>
                      </a:solidFill>
                      <a:prstDash val="solid"/>
                      <a:round/>
                      <a:headEnd type="none" w="med" len="med"/>
                      <a:tailEnd type="none" w="med" len="med"/>
                    </a:lnT>
                  </a:tcPr>
                </a:tc>
                <a:tc>
                  <a:txBody>
                    <a:bodyPr/>
                    <a:lstStyle/>
                    <a:p>
                      <a:pPr algn="r">
                        <a:lnSpc>
                          <a:spcPct val="115000"/>
                        </a:lnSpc>
                        <a:spcBef>
                          <a:spcPts val="600"/>
                        </a:spcBef>
                        <a:spcAft>
                          <a:spcPts val="600"/>
                        </a:spcAft>
                      </a:pPr>
                      <a:r>
                        <a:rPr lang="en-CA" sz="1400">
                          <a:effectLst/>
                        </a:rPr>
                        <a:t>3.95 [3.54 - 4.42]</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lnT w="12700" cap="flat" cmpd="sng" algn="ctr">
                      <a:solidFill>
                        <a:schemeClr val="tx1"/>
                      </a:solidFill>
                      <a:prstDash val="solid"/>
                      <a:round/>
                      <a:headEnd type="none" w="med" len="med"/>
                      <a:tailEnd type="none" w="med" len="med"/>
                    </a:lnT>
                  </a:tcPr>
                </a:tc>
                <a:tc>
                  <a:txBody>
                    <a:bodyPr/>
                    <a:lstStyle/>
                    <a:p>
                      <a:pPr>
                        <a:lnSpc>
                          <a:spcPct val="115000"/>
                        </a:lnSpc>
                        <a:spcBef>
                          <a:spcPts val="600"/>
                        </a:spcBef>
                        <a:spcAft>
                          <a:spcPts val="600"/>
                        </a:spcAft>
                      </a:pPr>
                      <a:r>
                        <a:rPr lang="en-CA" sz="1400">
                          <a:effectLst/>
                        </a:rPr>
                        <a:t> </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lnT w="12700" cap="flat" cmpd="sng" algn="ctr">
                      <a:solidFill>
                        <a:schemeClr val="tx1"/>
                      </a:solidFill>
                      <a:prstDash val="solid"/>
                      <a:round/>
                      <a:headEnd type="none" w="med" len="med"/>
                      <a:tailEnd type="none" w="med" len="med"/>
                    </a:lnT>
                  </a:tcPr>
                </a:tc>
                <a:tc>
                  <a:txBody>
                    <a:bodyPr/>
                    <a:lstStyle/>
                    <a:p>
                      <a:pPr algn="r">
                        <a:lnSpc>
                          <a:spcPct val="115000"/>
                        </a:lnSpc>
                        <a:spcBef>
                          <a:spcPts val="600"/>
                        </a:spcBef>
                        <a:spcAft>
                          <a:spcPts val="600"/>
                        </a:spcAft>
                      </a:pPr>
                      <a:r>
                        <a:rPr lang="en-CA" sz="1400">
                          <a:effectLst/>
                        </a:rPr>
                        <a:t>0.78</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lnT w="12700" cap="flat" cmpd="sng" algn="ctr">
                      <a:solidFill>
                        <a:schemeClr val="tx1"/>
                      </a:solidFill>
                      <a:prstDash val="solid"/>
                      <a:round/>
                      <a:headEnd type="none" w="med" len="med"/>
                      <a:tailEnd type="none" w="med" len="med"/>
                    </a:lnT>
                  </a:tcPr>
                </a:tc>
                <a:tc>
                  <a:txBody>
                    <a:bodyPr/>
                    <a:lstStyle/>
                    <a:p>
                      <a:pPr>
                        <a:lnSpc>
                          <a:spcPct val="115000"/>
                        </a:lnSpc>
                        <a:spcBef>
                          <a:spcPts val="600"/>
                        </a:spcBef>
                        <a:spcAft>
                          <a:spcPts val="600"/>
                        </a:spcAft>
                      </a:pPr>
                      <a:r>
                        <a:rPr lang="en-CA" sz="1400">
                          <a:effectLst/>
                        </a:rPr>
                        <a:t>***</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lnT w="12700" cap="flat" cmpd="sng" algn="ctr">
                      <a:solidFill>
                        <a:schemeClr val="tx1"/>
                      </a:solidFill>
                      <a:prstDash val="solid"/>
                      <a:round/>
                      <a:headEnd type="none" w="med" len="med"/>
                      <a:tailEnd type="none" w="med" len="med"/>
                    </a:lnT>
                  </a:tcPr>
                </a:tc>
                <a:tc>
                  <a:txBody>
                    <a:bodyPr/>
                    <a:lstStyle/>
                    <a:p>
                      <a:pPr algn="r">
                        <a:lnSpc>
                          <a:spcPct val="115000"/>
                        </a:lnSpc>
                        <a:spcBef>
                          <a:spcPts val="600"/>
                        </a:spcBef>
                        <a:spcAft>
                          <a:spcPts val="600"/>
                        </a:spcAft>
                      </a:pPr>
                      <a:r>
                        <a:rPr lang="en-CA" sz="1400" dirty="0">
                          <a:effectLst/>
                        </a:rPr>
                        <a:t>2.19 [1.93 - 2.48]</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lnT w="12700" cap="flat" cmpd="sng" algn="ctr">
                      <a:solidFill>
                        <a:schemeClr val="tx1"/>
                      </a:solidFill>
                      <a:prstDash val="solid"/>
                      <a:round/>
                      <a:headEnd type="none" w="med" len="med"/>
                      <a:tailEnd type="none" w="med" len="med"/>
                    </a:lnT>
                  </a:tcPr>
                </a:tc>
                <a:tc>
                  <a:txBody>
                    <a:bodyPr/>
                    <a:lstStyle/>
                    <a:p>
                      <a:pPr>
                        <a:lnSpc>
                          <a:spcPct val="115000"/>
                        </a:lnSpc>
                        <a:spcBef>
                          <a:spcPts val="600"/>
                        </a:spcBef>
                        <a:spcAft>
                          <a:spcPts val="600"/>
                        </a:spcAft>
                      </a:pPr>
                      <a:r>
                        <a:rPr lang="en-CA" sz="1400" dirty="0">
                          <a:effectLst/>
                        </a:rPr>
                        <a:t> </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lnT w="12700" cap="flat" cmpd="sng" algn="ctr">
                      <a:solidFill>
                        <a:schemeClr val="tx1"/>
                      </a:solidFill>
                      <a:prstDash val="solid"/>
                      <a:round/>
                      <a:headEnd type="none" w="med" len="med"/>
                      <a:tailEnd type="none" w="med" len="med"/>
                    </a:lnT>
                  </a:tcPr>
                </a:tc>
                <a:tc>
                  <a:txBody>
                    <a:bodyPr/>
                    <a:lstStyle/>
                    <a:p>
                      <a:pPr algn="r">
                        <a:lnSpc>
                          <a:spcPct val="115000"/>
                        </a:lnSpc>
                        <a:spcBef>
                          <a:spcPts val="600"/>
                        </a:spcBef>
                        <a:spcAft>
                          <a:spcPts val="600"/>
                        </a:spcAft>
                      </a:pPr>
                      <a:r>
                        <a:rPr lang="en-CA" sz="1400">
                          <a:effectLst/>
                        </a:rPr>
                        <a:t>0.50</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lnT w="12700" cap="flat" cmpd="sng" algn="ctr">
                      <a:solidFill>
                        <a:schemeClr val="tx1"/>
                      </a:solidFill>
                      <a:prstDash val="solid"/>
                      <a:round/>
                      <a:headEnd type="none" w="med" len="med"/>
                      <a:tailEnd type="none" w="med" len="med"/>
                    </a:lnT>
                  </a:tcPr>
                </a:tc>
                <a:tc>
                  <a:txBody>
                    <a:bodyPr/>
                    <a:lstStyle/>
                    <a:p>
                      <a:pPr>
                        <a:lnSpc>
                          <a:spcPct val="115000"/>
                        </a:lnSpc>
                        <a:spcBef>
                          <a:spcPts val="600"/>
                        </a:spcBef>
                        <a:spcAft>
                          <a:spcPts val="600"/>
                        </a:spcAft>
                      </a:pPr>
                      <a:r>
                        <a:rPr lang="en-CA" sz="1400" dirty="0">
                          <a:effectLst/>
                        </a:rPr>
                        <a:t>***</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lnT w="12700" cap="flat" cmpd="sng" algn="ctr">
                      <a:solidFill>
                        <a:schemeClr val="tx1"/>
                      </a:solidFill>
                      <a:prstDash val="solid"/>
                      <a:round/>
                      <a:headEnd type="none" w="med" len="med"/>
                      <a:tailEnd type="none" w="med" len="med"/>
                    </a:lnT>
                  </a:tcPr>
                </a:tc>
                <a:tc>
                  <a:txBody>
                    <a:bodyPr/>
                    <a:lstStyle/>
                    <a:p>
                      <a:pPr algn="r">
                        <a:lnSpc>
                          <a:spcPct val="115000"/>
                        </a:lnSpc>
                        <a:spcBef>
                          <a:spcPts val="600"/>
                        </a:spcBef>
                        <a:spcAft>
                          <a:spcPts val="600"/>
                        </a:spcAft>
                      </a:pPr>
                      <a:r>
                        <a:rPr lang="en-CA" sz="1400" dirty="0">
                          <a:effectLst/>
                        </a:rPr>
                        <a:t>1.65 [1.46 - 1.87]</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5506544"/>
                  </a:ext>
                </a:extLst>
              </a:tr>
              <a:tr h="213700">
                <a:tc>
                  <a:txBody>
                    <a:bodyPr/>
                    <a:lstStyle/>
                    <a:p>
                      <a:pPr marL="288290" indent="-288290">
                        <a:lnSpc>
                          <a:spcPct val="115000"/>
                        </a:lnSpc>
                        <a:spcBef>
                          <a:spcPts val="600"/>
                        </a:spcBef>
                        <a:spcAft>
                          <a:spcPts val="600"/>
                        </a:spcAft>
                      </a:pPr>
                      <a:r>
                        <a:rPr lang="en-CA" sz="1400" dirty="0">
                          <a:effectLst/>
                        </a:rPr>
                        <a:t>HC2 Severe chest conditions</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 </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endParaRPr lang="en-CA" sz="1400">
                        <a:effectLst/>
                        <a:latin typeface="Times"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 </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 </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endParaRPr lang="en-CA" sz="1400">
                        <a:effectLst/>
                        <a:latin typeface="Times"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dirty="0">
                          <a:effectLst/>
                        </a:rPr>
                        <a:t> </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extLst>
                  <a:ext uri="{0D108BD9-81ED-4DB2-BD59-A6C34878D82A}">
                    <a16:rowId xmlns:a16="http://schemas.microsoft.com/office/drawing/2014/main" val="3742378151"/>
                  </a:ext>
                </a:extLst>
              </a:tr>
              <a:tr h="184228">
                <a:tc>
                  <a:txBody>
                    <a:bodyPr/>
                    <a:lstStyle/>
                    <a:p>
                      <a:pPr marL="288290" indent="-288290">
                        <a:lnSpc>
                          <a:spcPct val="115000"/>
                        </a:lnSpc>
                        <a:spcBef>
                          <a:spcPts val="600"/>
                        </a:spcBef>
                        <a:spcAft>
                          <a:spcPts val="600"/>
                        </a:spcAft>
                      </a:pPr>
                      <a:r>
                        <a:rPr lang="en-CA" sz="1400">
                          <a:effectLst/>
                        </a:rPr>
                        <a:t>HC3 Heart conditions</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6.88 [6.32 - 7.49]</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 </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0.92</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dirty="0">
                          <a:effectLst/>
                        </a:rPr>
                        <a:t>***</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2.52 [2.28 - 2.79]</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 </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0.73</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2.08 [1.88 - 2.3]</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extLst>
                  <a:ext uri="{0D108BD9-81ED-4DB2-BD59-A6C34878D82A}">
                    <a16:rowId xmlns:a16="http://schemas.microsoft.com/office/drawing/2014/main" val="100640774"/>
                  </a:ext>
                </a:extLst>
              </a:tr>
              <a:tr h="213700">
                <a:tc>
                  <a:txBody>
                    <a:bodyPr/>
                    <a:lstStyle/>
                    <a:p>
                      <a:pPr marL="288290" indent="-288290">
                        <a:lnSpc>
                          <a:spcPct val="115000"/>
                        </a:lnSpc>
                        <a:spcBef>
                          <a:spcPts val="600"/>
                        </a:spcBef>
                        <a:spcAft>
                          <a:spcPts val="600"/>
                        </a:spcAft>
                      </a:pPr>
                      <a:r>
                        <a:rPr lang="en-CA" sz="1400">
                          <a:effectLst/>
                        </a:rPr>
                        <a:t>HC4 Immunocompromised</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dirty="0">
                          <a:effectLst/>
                        </a:rPr>
                        <a:t>3.4 [2.62 - 4.42]</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 </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0.64</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1.89 [1.4 - 2.57]</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 </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0.28</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endParaRPr lang="en-CA" sz="1400">
                        <a:effectLst/>
                        <a:latin typeface="Times"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1.32 [0.99 - 1.76]</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extLst>
                  <a:ext uri="{0D108BD9-81ED-4DB2-BD59-A6C34878D82A}">
                    <a16:rowId xmlns:a16="http://schemas.microsoft.com/office/drawing/2014/main" val="1272286874"/>
                  </a:ext>
                </a:extLst>
              </a:tr>
              <a:tr h="213700">
                <a:tc>
                  <a:txBody>
                    <a:bodyPr/>
                    <a:lstStyle/>
                    <a:p>
                      <a:pPr marL="288290" indent="-288290">
                        <a:lnSpc>
                          <a:spcPct val="115000"/>
                        </a:lnSpc>
                        <a:spcBef>
                          <a:spcPts val="600"/>
                        </a:spcBef>
                        <a:spcAft>
                          <a:spcPts val="600"/>
                        </a:spcAft>
                      </a:pPr>
                      <a:r>
                        <a:rPr lang="en-CA" sz="1400" dirty="0">
                          <a:effectLst/>
                        </a:rPr>
                        <a:t>HC5 Obesity</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tc>
                  <a:txBody>
                    <a:bodyPr/>
                    <a:lstStyle/>
                    <a:p>
                      <a:pPr algn="r">
                        <a:lnSpc>
                          <a:spcPct val="115000"/>
                        </a:lnSpc>
                        <a:spcBef>
                          <a:spcPts val="600"/>
                        </a:spcBef>
                        <a:spcAft>
                          <a:spcPts val="600"/>
                        </a:spcAft>
                      </a:pPr>
                      <a:r>
                        <a:rPr lang="en-CA" sz="1400" dirty="0">
                          <a:effectLst/>
                        </a:rPr>
                        <a:t>--</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tc>
                  <a:txBody>
                    <a:bodyPr/>
                    <a:lstStyle/>
                    <a:p>
                      <a:pPr>
                        <a:lnSpc>
                          <a:spcPct val="115000"/>
                        </a:lnSpc>
                        <a:spcBef>
                          <a:spcPts val="600"/>
                        </a:spcBef>
                        <a:spcAft>
                          <a:spcPts val="600"/>
                        </a:spcAft>
                      </a:pPr>
                      <a:r>
                        <a:rPr lang="en-CA" sz="1400">
                          <a:effectLst/>
                        </a:rPr>
                        <a:t> </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tc>
                  <a:txBody>
                    <a:bodyPr/>
                    <a:lstStyle/>
                    <a:p>
                      <a:pPr algn="r">
                        <a:lnSpc>
                          <a:spcPct val="115000"/>
                        </a:lnSpc>
                        <a:spcBef>
                          <a:spcPts val="600"/>
                        </a:spcBef>
                        <a:spcAft>
                          <a:spcPts val="600"/>
                        </a:spcAft>
                      </a:pPr>
                      <a:r>
                        <a:rPr lang="en-CA" sz="1400" dirty="0">
                          <a:effectLst/>
                        </a:rPr>
                        <a:t>--</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tc>
                  <a:txBody>
                    <a:bodyPr/>
                    <a:lstStyle/>
                    <a:p>
                      <a:endParaRPr lang="en-CA" sz="1400">
                        <a:effectLst/>
                        <a:latin typeface="Times"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tc>
                  <a:txBody>
                    <a:bodyPr/>
                    <a:lstStyle/>
                    <a:p>
                      <a:pPr algn="r">
                        <a:lnSpc>
                          <a:spcPct val="115000"/>
                        </a:lnSpc>
                        <a:spcBef>
                          <a:spcPts val="600"/>
                        </a:spcBef>
                        <a:spcAft>
                          <a:spcPts val="600"/>
                        </a:spcAft>
                      </a:pPr>
                      <a:r>
                        <a:rPr lang="en-CA" sz="1400" dirty="0">
                          <a:effectLst/>
                        </a:rPr>
                        <a:t> </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tc>
                  <a:txBody>
                    <a:bodyPr/>
                    <a:lstStyle/>
                    <a:p>
                      <a:pPr>
                        <a:lnSpc>
                          <a:spcPct val="115000"/>
                        </a:lnSpc>
                        <a:spcBef>
                          <a:spcPts val="600"/>
                        </a:spcBef>
                        <a:spcAft>
                          <a:spcPts val="600"/>
                        </a:spcAft>
                      </a:pPr>
                      <a:r>
                        <a:rPr lang="en-CA" sz="1400" dirty="0">
                          <a:effectLst/>
                        </a:rPr>
                        <a:t> </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tc>
                  <a:txBody>
                    <a:bodyPr/>
                    <a:lstStyle/>
                    <a:p>
                      <a:pPr algn="r">
                        <a:lnSpc>
                          <a:spcPct val="115000"/>
                        </a:lnSpc>
                        <a:spcBef>
                          <a:spcPts val="600"/>
                        </a:spcBef>
                        <a:spcAft>
                          <a:spcPts val="600"/>
                        </a:spcAft>
                      </a:pPr>
                      <a:r>
                        <a:rPr lang="en-CA" sz="1400" dirty="0">
                          <a:effectLst/>
                        </a:rPr>
                        <a:t>--</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tc>
                  <a:txBody>
                    <a:bodyPr/>
                    <a:lstStyle/>
                    <a:p>
                      <a:endParaRPr lang="en-CA" sz="1400" dirty="0">
                        <a:effectLst/>
                        <a:latin typeface="Times"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tc>
                  <a:txBody>
                    <a:bodyPr/>
                    <a:lstStyle/>
                    <a:p>
                      <a:endParaRPr lang="en-CA" sz="1400" dirty="0">
                        <a:effectLst/>
                        <a:latin typeface="Times"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extLst>
                  <a:ext uri="{0D108BD9-81ED-4DB2-BD59-A6C34878D82A}">
                    <a16:rowId xmlns:a16="http://schemas.microsoft.com/office/drawing/2014/main" val="3941362356"/>
                  </a:ext>
                </a:extLst>
              </a:tr>
              <a:tr h="184228">
                <a:tc>
                  <a:txBody>
                    <a:bodyPr/>
                    <a:lstStyle/>
                    <a:p>
                      <a:pPr marL="288290" indent="-288290">
                        <a:lnSpc>
                          <a:spcPct val="115000"/>
                        </a:lnSpc>
                        <a:spcBef>
                          <a:spcPts val="600"/>
                        </a:spcBef>
                        <a:spcAft>
                          <a:spcPts val="600"/>
                        </a:spcAft>
                      </a:pPr>
                      <a:r>
                        <a:rPr lang="en-CA" sz="1400" dirty="0">
                          <a:effectLst/>
                        </a:rPr>
                        <a:t>HC6 Diabetes mellitus</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dirty="0">
                          <a:effectLst/>
                        </a:rPr>
                        <a:t>5.14 [4.75 - 5.57]</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 </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1.00</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dirty="0">
                          <a:effectLst/>
                        </a:rPr>
                        <a:t>2.72 [2.48 - 2.98]</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 </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dirty="0">
                          <a:effectLst/>
                        </a:rPr>
                        <a:t>1.09</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2.96 [2.7 - 3.26]</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extLst>
                  <a:ext uri="{0D108BD9-81ED-4DB2-BD59-A6C34878D82A}">
                    <a16:rowId xmlns:a16="http://schemas.microsoft.com/office/drawing/2014/main" val="513822949"/>
                  </a:ext>
                </a:extLst>
              </a:tr>
              <a:tr h="184228">
                <a:tc>
                  <a:txBody>
                    <a:bodyPr/>
                    <a:lstStyle/>
                    <a:p>
                      <a:pPr marL="288290" indent="-288290">
                        <a:lnSpc>
                          <a:spcPct val="115000"/>
                        </a:lnSpc>
                        <a:spcBef>
                          <a:spcPts val="600"/>
                        </a:spcBef>
                        <a:spcAft>
                          <a:spcPts val="600"/>
                        </a:spcAft>
                      </a:pPr>
                      <a:r>
                        <a:rPr lang="en-CA" sz="1400">
                          <a:effectLst/>
                        </a:rPr>
                        <a:t>HC7 Chronic kidney disease </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dirty="0">
                          <a:effectLst/>
                        </a:rPr>
                        <a:t>10.66 [9.46 - 12.01]</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 </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0.94</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dirty="0">
                          <a:effectLst/>
                        </a:rPr>
                        <a:t>2.56 [2.22 - 2.94]</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dirty="0">
                          <a:effectLst/>
                        </a:rPr>
                        <a:t> </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0.66</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1.94 [1.71 - 2.2]</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extLst>
                  <a:ext uri="{0D108BD9-81ED-4DB2-BD59-A6C34878D82A}">
                    <a16:rowId xmlns:a16="http://schemas.microsoft.com/office/drawing/2014/main" val="2351638081"/>
                  </a:ext>
                </a:extLst>
              </a:tr>
              <a:tr h="184228">
                <a:tc>
                  <a:txBody>
                    <a:bodyPr/>
                    <a:lstStyle/>
                    <a:p>
                      <a:pPr marL="288290" indent="-288290">
                        <a:lnSpc>
                          <a:spcPct val="115000"/>
                        </a:lnSpc>
                        <a:spcBef>
                          <a:spcPts val="600"/>
                        </a:spcBef>
                        <a:spcAft>
                          <a:spcPts val="600"/>
                        </a:spcAft>
                      </a:pPr>
                      <a:r>
                        <a:rPr lang="en-CA" sz="1400">
                          <a:effectLst/>
                        </a:rPr>
                        <a:t>HC8 Liver disease</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4.82 [3.67 - 6.33]</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 </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0.70</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2.02 [1.46 - 2.78]</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 </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0.58</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1.79 [1.34 - 2.4]</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extLst>
                  <a:ext uri="{0D108BD9-81ED-4DB2-BD59-A6C34878D82A}">
                    <a16:rowId xmlns:a16="http://schemas.microsoft.com/office/drawing/2014/main" val="873128873"/>
                  </a:ext>
                </a:extLst>
              </a:tr>
              <a:tr h="213700">
                <a:tc>
                  <a:txBody>
                    <a:bodyPr/>
                    <a:lstStyle/>
                    <a:p>
                      <a:pPr marL="288290" indent="-288290">
                        <a:lnSpc>
                          <a:spcPct val="115000"/>
                        </a:lnSpc>
                        <a:spcBef>
                          <a:spcPts val="600"/>
                        </a:spcBef>
                        <a:spcAft>
                          <a:spcPts val="600"/>
                        </a:spcAft>
                      </a:pPr>
                      <a:r>
                        <a:rPr lang="en-CA" sz="1400" dirty="0">
                          <a:effectLst/>
                        </a:rPr>
                        <a:t>HC9 Pregnancy</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tc>
                  <a:txBody>
                    <a:bodyPr/>
                    <a:lstStyle/>
                    <a:p>
                      <a:pPr algn="r">
                        <a:lnSpc>
                          <a:spcPct val="115000"/>
                        </a:lnSpc>
                        <a:spcBef>
                          <a:spcPts val="600"/>
                        </a:spcBef>
                        <a:spcAft>
                          <a:spcPts val="600"/>
                        </a:spcAft>
                      </a:pPr>
                      <a:r>
                        <a:rPr lang="en-CA" sz="1400" dirty="0">
                          <a:effectLst/>
                        </a:rPr>
                        <a:t>1.37 [1.04 - 1.81]</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tc>
                  <a:txBody>
                    <a:bodyPr/>
                    <a:lstStyle/>
                    <a:p>
                      <a:pPr>
                        <a:lnSpc>
                          <a:spcPct val="115000"/>
                        </a:lnSpc>
                        <a:spcBef>
                          <a:spcPts val="600"/>
                        </a:spcBef>
                        <a:spcAft>
                          <a:spcPts val="600"/>
                        </a:spcAft>
                      </a:pPr>
                      <a:r>
                        <a:rPr lang="en-CA" sz="1400" baseline="30000">
                          <a:effectLst/>
                        </a:rPr>
                        <a:t>†</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tc>
                  <a:txBody>
                    <a:bodyPr/>
                    <a:lstStyle/>
                    <a:p>
                      <a:pPr algn="r">
                        <a:lnSpc>
                          <a:spcPct val="115000"/>
                        </a:lnSpc>
                        <a:spcBef>
                          <a:spcPts val="600"/>
                        </a:spcBef>
                        <a:spcAft>
                          <a:spcPts val="600"/>
                        </a:spcAft>
                      </a:pPr>
                      <a:r>
                        <a:rPr lang="en-CA" sz="1400" dirty="0">
                          <a:effectLst/>
                        </a:rPr>
                        <a:t>-0.26</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tc>
                  <a:txBody>
                    <a:bodyPr/>
                    <a:lstStyle/>
                    <a:p>
                      <a:pPr>
                        <a:lnSpc>
                          <a:spcPct val="115000"/>
                        </a:lnSpc>
                        <a:spcBef>
                          <a:spcPts val="600"/>
                        </a:spcBef>
                        <a:spcAft>
                          <a:spcPts val="600"/>
                        </a:spcAft>
                      </a:pPr>
                      <a:r>
                        <a:rPr lang="en-CA" sz="1400" dirty="0">
                          <a:effectLst/>
                        </a:rPr>
                        <a:t>*</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tc>
                  <a:txBody>
                    <a:bodyPr/>
                    <a:lstStyle/>
                    <a:p>
                      <a:pPr algn="r">
                        <a:lnSpc>
                          <a:spcPct val="115000"/>
                        </a:lnSpc>
                        <a:spcBef>
                          <a:spcPts val="600"/>
                        </a:spcBef>
                        <a:spcAft>
                          <a:spcPts val="600"/>
                        </a:spcAft>
                      </a:pPr>
                      <a:r>
                        <a:rPr lang="en-CA" sz="1400" dirty="0">
                          <a:effectLst/>
                        </a:rPr>
                        <a:t>0.77 [0.59 - 1.01]</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tc>
                  <a:txBody>
                    <a:bodyPr/>
                    <a:lstStyle/>
                    <a:p>
                      <a:pPr>
                        <a:lnSpc>
                          <a:spcPct val="115000"/>
                        </a:lnSpc>
                        <a:spcBef>
                          <a:spcPts val="600"/>
                        </a:spcBef>
                        <a:spcAft>
                          <a:spcPts val="600"/>
                        </a:spcAft>
                      </a:pPr>
                      <a:r>
                        <a:rPr lang="en-CA" sz="1400" dirty="0">
                          <a:effectLst/>
                        </a:rPr>
                        <a:t> </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tc>
                  <a:txBody>
                    <a:bodyPr/>
                    <a:lstStyle/>
                    <a:p>
                      <a:pPr algn="r">
                        <a:lnSpc>
                          <a:spcPct val="115000"/>
                        </a:lnSpc>
                        <a:spcBef>
                          <a:spcPts val="600"/>
                        </a:spcBef>
                        <a:spcAft>
                          <a:spcPts val="600"/>
                        </a:spcAft>
                      </a:pPr>
                      <a:r>
                        <a:rPr lang="en-CA" sz="1400" dirty="0">
                          <a:effectLst/>
                        </a:rPr>
                        <a:t>--</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tc>
                  <a:txBody>
                    <a:bodyPr/>
                    <a:lstStyle/>
                    <a:p>
                      <a:endParaRPr lang="en-CA" sz="1400" dirty="0">
                        <a:effectLst/>
                        <a:latin typeface="Times"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tc>
                  <a:txBody>
                    <a:bodyPr/>
                    <a:lstStyle/>
                    <a:p>
                      <a:endParaRPr lang="en-CA" sz="1400" dirty="0">
                        <a:effectLst/>
                        <a:latin typeface="Times"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extLst>
                  <a:ext uri="{0D108BD9-81ED-4DB2-BD59-A6C34878D82A}">
                    <a16:rowId xmlns:a16="http://schemas.microsoft.com/office/drawing/2014/main" val="1244792938"/>
                  </a:ext>
                </a:extLst>
              </a:tr>
              <a:tr h="184228">
                <a:tc>
                  <a:txBody>
                    <a:bodyPr/>
                    <a:lstStyle/>
                    <a:p>
                      <a:pPr marL="288290" indent="-288290">
                        <a:lnSpc>
                          <a:spcPct val="115000"/>
                        </a:lnSpc>
                        <a:spcBef>
                          <a:spcPts val="600"/>
                        </a:spcBef>
                        <a:spcAft>
                          <a:spcPts val="600"/>
                        </a:spcAft>
                      </a:pPr>
                      <a:r>
                        <a:rPr lang="en-CA" sz="1400">
                          <a:effectLst/>
                        </a:rPr>
                        <a:t>HC10 Hypertension</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3.74 [3.46 - 4.05]</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 </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0.69</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1.99 [1.82 - 2.17]</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 </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0.60</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1.82 [1.67 - 1.99]</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extLst>
                  <a:ext uri="{0D108BD9-81ED-4DB2-BD59-A6C34878D82A}">
                    <a16:rowId xmlns:a16="http://schemas.microsoft.com/office/drawing/2014/main" val="2730971987"/>
                  </a:ext>
                </a:extLst>
              </a:tr>
              <a:tr h="213700">
                <a:tc>
                  <a:txBody>
                    <a:bodyPr/>
                    <a:lstStyle/>
                    <a:p>
                      <a:pPr marL="288290" indent="-288290">
                        <a:lnSpc>
                          <a:spcPct val="115000"/>
                        </a:lnSpc>
                        <a:spcBef>
                          <a:spcPts val="600"/>
                        </a:spcBef>
                        <a:spcAft>
                          <a:spcPts val="600"/>
                        </a:spcAft>
                      </a:pPr>
                      <a:r>
                        <a:rPr lang="en-CA" sz="1400" dirty="0">
                          <a:effectLst/>
                        </a:rPr>
                        <a:t>HC11 Cancer</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tc>
                  <a:txBody>
                    <a:bodyPr/>
                    <a:lstStyle/>
                    <a:p>
                      <a:pPr algn="r">
                        <a:lnSpc>
                          <a:spcPct val="115000"/>
                        </a:lnSpc>
                        <a:spcBef>
                          <a:spcPts val="600"/>
                        </a:spcBef>
                        <a:spcAft>
                          <a:spcPts val="600"/>
                        </a:spcAft>
                      </a:pPr>
                      <a:r>
                        <a:rPr lang="en-CA" sz="1400">
                          <a:effectLst/>
                        </a:rPr>
                        <a:t>4.07 [3.57 - 4.65]</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tc>
                  <a:txBody>
                    <a:bodyPr/>
                    <a:lstStyle/>
                    <a:p>
                      <a:pPr>
                        <a:lnSpc>
                          <a:spcPct val="115000"/>
                        </a:lnSpc>
                        <a:spcBef>
                          <a:spcPts val="600"/>
                        </a:spcBef>
                        <a:spcAft>
                          <a:spcPts val="600"/>
                        </a:spcAft>
                      </a:pPr>
                      <a:r>
                        <a:rPr lang="en-CA" sz="1400">
                          <a:effectLst/>
                        </a:rPr>
                        <a:t> </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tc>
                  <a:txBody>
                    <a:bodyPr/>
                    <a:lstStyle/>
                    <a:p>
                      <a:pPr algn="r">
                        <a:lnSpc>
                          <a:spcPct val="115000"/>
                        </a:lnSpc>
                        <a:spcBef>
                          <a:spcPts val="600"/>
                        </a:spcBef>
                        <a:spcAft>
                          <a:spcPts val="600"/>
                        </a:spcAft>
                      </a:pPr>
                      <a:r>
                        <a:rPr lang="en-CA" sz="1400">
                          <a:effectLst/>
                        </a:rPr>
                        <a:t>0.63</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tc>
                  <a:txBody>
                    <a:bodyPr/>
                    <a:lstStyle/>
                    <a:p>
                      <a:pPr>
                        <a:lnSpc>
                          <a:spcPct val="115000"/>
                        </a:lnSpc>
                        <a:spcBef>
                          <a:spcPts val="600"/>
                        </a:spcBef>
                        <a:spcAft>
                          <a:spcPts val="600"/>
                        </a:spcAft>
                      </a:pPr>
                      <a:r>
                        <a:rPr lang="en-CA" sz="1400">
                          <a:effectLst/>
                        </a:rPr>
                        <a:t>***</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tc>
                  <a:txBody>
                    <a:bodyPr/>
                    <a:lstStyle/>
                    <a:p>
                      <a:pPr algn="r">
                        <a:lnSpc>
                          <a:spcPct val="115000"/>
                        </a:lnSpc>
                        <a:spcBef>
                          <a:spcPts val="600"/>
                        </a:spcBef>
                        <a:spcAft>
                          <a:spcPts val="600"/>
                        </a:spcAft>
                      </a:pPr>
                      <a:r>
                        <a:rPr lang="en-CA" sz="1400">
                          <a:effectLst/>
                        </a:rPr>
                        <a:t>1.88 [1.61 - 2.19]</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tc>
                  <a:txBody>
                    <a:bodyPr/>
                    <a:lstStyle/>
                    <a:p>
                      <a:pPr>
                        <a:lnSpc>
                          <a:spcPct val="115000"/>
                        </a:lnSpc>
                        <a:spcBef>
                          <a:spcPts val="600"/>
                        </a:spcBef>
                        <a:spcAft>
                          <a:spcPts val="600"/>
                        </a:spcAft>
                      </a:pPr>
                      <a:r>
                        <a:rPr lang="en-CA" sz="1400">
                          <a:effectLst/>
                        </a:rPr>
                        <a:t> </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tc>
                  <a:txBody>
                    <a:bodyPr/>
                    <a:lstStyle/>
                    <a:p>
                      <a:pPr algn="r">
                        <a:lnSpc>
                          <a:spcPct val="115000"/>
                        </a:lnSpc>
                        <a:spcBef>
                          <a:spcPts val="600"/>
                        </a:spcBef>
                        <a:spcAft>
                          <a:spcPts val="600"/>
                        </a:spcAft>
                      </a:pPr>
                      <a:r>
                        <a:rPr lang="en-CA" sz="1400">
                          <a:effectLst/>
                        </a:rPr>
                        <a:t>--</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tc>
                  <a:txBody>
                    <a:bodyPr/>
                    <a:lstStyle/>
                    <a:p>
                      <a:endParaRPr lang="en-CA" sz="1400">
                        <a:effectLst/>
                        <a:latin typeface="Times"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tc>
                  <a:txBody>
                    <a:bodyPr/>
                    <a:lstStyle/>
                    <a:p>
                      <a:pPr algn="r">
                        <a:lnSpc>
                          <a:spcPct val="115000"/>
                        </a:lnSpc>
                        <a:spcBef>
                          <a:spcPts val="600"/>
                        </a:spcBef>
                        <a:spcAft>
                          <a:spcPts val="600"/>
                        </a:spcAft>
                      </a:pPr>
                      <a:r>
                        <a:rPr lang="en-CA" sz="1400" dirty="0">
                          <a:effectLst/>
                        </a:rPr>
                        <a:t> </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solidFill>
                      <a:schemeClr val="accent2">
                        <a:lumMod val="40000"/>
                        <a:lumOff val="60000"/>
                      </a:schemeClr>
                    </a:solidFill>
                  </a:tcPr>
                </a:tc>
                <a:extLst>
                  <a:ext uri="{0D108BD9-81ED-4DB2-BD59-A6C34878D82A}">
                    <a16:rowId xmlns:a16="http://schemas.microsoft.com/office/drawing/2014/main" val="3557425601"/>
                  </a:ext>
                </a:extLst>
              </a:tr>
              <a:tr h="184228">
                <a:tc>
                  <a:txBody>
                    <a:bodyPr/>
                    <a:lstStyle/>
                    <a:p>
                      <a:pPr marL="288290" indent="-288290">
                        <a:lnSpc>
                          <a:spcPct val="115000"/>
                        </a:lnSpc>
                        <a:spcBef>
                          <a:spcPts val="600"/>
                        </a:spcBef>
                        <a:spcAft>
                          <a:spcPts val="600"/>
                        </a:spcAft>
                      </a:pPr>
                      <a:r>
                        <a:rPr lang="en-CA" sz="1400" dirty="0">
                          <a:effectLst/>
                        </a:rPr>
                        <a:t>HC12 Chronic neurological conditions</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7.99 [7.31 - 8.75]</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 </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1.21</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3.36 [3.02 - 3.73]</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 </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1.69</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dirty="0">
                          <a:effectLst/>
                        </a:rPr>
                        <a:t>5.43 [4.92 - 5.99]</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extLst>
                  <a:ext uri="{0D108BD9-81ED-4DB2-BD59-A6C34878D82A}">
                    <a16:rowId xmlns:a16="http://schemas.microsoft.com/office/drawing/2014/main" val="2609198886"/>
                  </a:ext>
                </a:extLst>
              </a:tr>
              <a:tr h="213700">
                <a:tc>
                  <a:txBody>
                    <a:bodyPr/>
                    <a:lstStyle/>
                    <a:p>
                      <a:pPr marL="288290" indent="-288290">
                        <a:lnSpc>
                          <a:spcPct val="115000"/>
                        </a:lnSpc>
                        <a:spcBef>
                          <a:spcPts val="600"/>
                        </a:spcBef>
                        <a:spcAft>
                          <a:spcPts val="600"/>
                        </a:spcAft>
                      </a:pPr>
                      <a:r>
                        <a:rPr lang="en-CA" sz="1400">
                          <a:effectLst/>
                        </a:rPr>
                        <a:t>HC13 Problems with spleen</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dirty="0">
                          <a:effectLst/>
                        </a:rPr>
                        <a:t>7.76 [1.85 - 32.46]</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 </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endParaRPr lang="en-CA" sz="1400">
                        <a:effectLst/>
                        <a:latin typeface="Times"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 </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 </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1.36</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dirty="0">
                          <a:effectLst/>
                        </a:rPr>
                        <a:t>*</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3.91 [1.22 - 12.53]</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extLst>
                  <a:ext uri="{0D108BD9-81ED-4DB2-BD59-A6C34878D82A}">
                    <a16:rowId xmlns:a16="http://schemas.microsoft.com/office/drawing/2014/main" val="1784552656"/>
                  </a:ext>
                </a:extLst>
              </a:tr>
              <a:tr h="184228">
                <a:tc>
                  <a:txBody>
                    <a:bodyPr/>
                    <a:lstStyle/>
                    <a:p>
                      <a:pPr marL="288290" indent="-288290">
                        <a:lnSpc>
                          <a:spcPct val="115000"/>
                        </a:lnSpc>
                        <a:spcBef>
                          <a:spcPts val="600"/>
                        </a:spcBef>
                        <a:spcAft>
                          <a:spcPts val="600"/>
                        </a:spcAft>
                      </a:pPr>
                      <a:r>
                        <a:rPr lang="en-CA" sz="1400">
                          <a:effectLst/>
                        </a:rPr>
                        <a:t>HC14 Transplant recipient and complication</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6.37 [3.98 - 10.2]</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dirty="0">
                          <a:effectLst/>
                        </a:rPr>
                        <a:t> </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0.97</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dirty="0">
                          <a:effectLst/>
                        </a:rPr>
                        <a:t>**</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2.63 [1.5 - 4.61]</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 </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0.46</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nSpc>
                          <a:spcPct val="115000"/>
                        </a:lnSpc>
                        <a:spcBef>
                          <a:spcPts val="600"/>
                        </a:spcBef>
                        <a:spcAft>
                          <a:spcPts val="600"/>
                        </a:spcAft>
                      </a:pPr>
                      <a:r>
                        <a:rPr lang="en-CA" sz="1400">
                          <a:effectLst/>
                        </a:rPr>
                        <a:t>*</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algn="r">
                        <a:lnSpc>
                          <a:spcPct val="115000"/>
                        </a:lnSpc>
                        <a:spcBef>
                          <a:spcPts val="600"/>
                        </a:spcBef>
                        <a:spcAft>
                          <a:spcPts val="600"/>
                        </a:spcAft>
                      </a:pPr>
                      <a:r>
                        <a:rPr lang="en-CA" sz="1400">
                          <a:effectLst/>
                        </a:rPr>
                        <a:t>1.58 [0.99 - 2.54]</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extLst>
                  <a:ext uri="{0D108BD9-81ED-4DB2-BD59-A6C34878D82A}">
                    <a16:rowId xmlns:a16="http://schemas.microsoft.com/office/drawing/2014/main" val="413951090"/>
                  </a:ext>
                </a:extLst>
              </a:tr>
              <a:tr h="380833">
                <a:tc>
                  <a:txBody>
                    <a:bodyPr/>
                    <a:lstStyle/>
                    <a:p>
                      <a:pPr marL="288290" indent="-288290">
                        <a:lnSpc>
                          <a:spcPct val="115000"/>
                        </a:lnSpc>
                        <a:spcBef>
                          <a:spcPts val="600"/>
                        </a:spcBef>
                        <a:spcAft>
                          <a:spcPts val="600"/>
                        </a:spcAft>
                      </a:pPr>
                      <a:r>
                        <a:rPr lang="en-CA" sz="1400" dirty="0">
                          <a:effectLst/>
                        </a:rPr>
                        <a:t>HC15 Rheumatoid &amp; other inflammatory arthropathy (excl. gout)</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400">
                          <a:effectLst/>
                        </a:rPr>
                        <a:t>3.21 [2.6 - 3.96]</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CA" sz="1400">
                          <a:effectLst/>
                        </a:rPr>
                        <a:t> </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400">
                          <a:effectLst/>
                        </a:rPr>
                        <a:t>0.59</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CA" sz="1400">
                          <a:effectLst/>
                        </a:rPr>
                        <a:t>***</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400" dirty="0">
                          <a:effectLst/>
                        </a:rPr>
                        <a:t>1.8 [1.42 - 2.29]</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CA" sz="1400" dirty="0">
                          <a:effectLst/>
                        </a:rPr>
                        <a:t> </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400">
                          <a:effectLst/>
                        </a:rPr>
                        <a:t>0.54</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CA" sz="1400">
                          <a:effectLst/>
                        </a:rPr>
                        <a:t>***</a:t>
                      </a:r>
                      <a:endParaRPr lang="en-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400" dirty="0">
                          <a:effectLst/>
                        </a:rPr>
                        <a:t>1.71 [1.36 - 2.16]</a:t>
                      </a:r>
                      <a:endParaRPr lang="en-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9729257"/>
                  </a:ext>
                </a:extLst>
              </a:tr>
            </a:tbl>
          </a:graphicData>
        </a:graphic>
      </p:graphicFrame>
      <p:sp>
        <p:nvSpPr>
          <p:cNvPr id="18" name="Rectangle 17">
            <a:extLst>
              <a:ext uri="{FF2B5EF4-FFF2-40B4-BE49-F238E27FC236}">
                <a16:creationId xmlns:a16="http://schemas.microsoft.com/office/drawing/2014/main" id="{F599FBD0-5076-4E16-94EC-F0D52965BB64}"/>
              </a:ext>
            </a:extLst>
          </p:cNvPr>
          <p:cNvSpPr/>
          <p:nvPr/>
        </p:nvSpPr>
        <p:spPr>
          <a:xfrm>
            <a:off x="609600" y="6172599"/>
            <a:ext cx="6096000" cy="470257"/>
          </a:xfrm>
          <a:prstGeom prst="rect">
            <a:avLst/>
          </a:prstGeom>
        </p:spPr>
        <p:txBody>
          <a:bodyPr>
            <a:spAutoFit/>
          </a:bodyPr>
          <a:lstStyle/>
          <a:p>
            <a:pPr>
              <a:lnSpc>
                <a:spcPct val="115000"/>
              </a:lnSpc>
            </a:pPr>
            <a:r>
              <a:rPr lang="en-CA" sz="1100" i="1" dirty="0">
                <a:latin typeface="+mj-lt"/>
                <a:ea typeface="Times New Roman" panose="02020603050405020304" pitchFamily="18" charset="0"/>
              </a:rPr>
              <a:t>p ≤ .05; ** p ≤ .01; *** p ≤ .001</a:t>
            </a:r>
          </a:p>
          <a:p>
            <a:pPr>
              <a:lnSpc>
                <a:spcPct val="115000"/>
              </a:lnSpc>
            </a:pPr>
            <a:r>
              <a:rPr lang="en-CA" sz="1100" i="1" dirty="0">
                <a:latin typeface="+mj-lt"/>
                <a:ea typeface="Times New Roman" panose="02020603050405020304" pitchFamily="18" charset="0"/>
              </a:rPr>
              <a:t>† OR calculated from model including only females aged 16-60 (n=17,856).</a:t>
            </a:r>
            <a:endParaRPr lang="en-CA" sz="1600" dirty="0">
              <a:effectLst/>
              <a:latin typeface="+mj-lt"/>
              <a:ea typeface="Times New Roman" panose="02020603050405020304" pitchFamily="18" charset="0"/>
            </a:endParaRPr>
          </a:p>
        </p:txBody>
      </p:sp>
      <p:sp>
        <p:nvSpPr>
          <p:cNvPr id="3" name="Slide Number Placeholder 2">
            <a:extLst>
              <a:ext uri="{FF2B5EF4-FFF2-40B4-BE49-F238E27FC236}">
                <a16:creationId xmlns:a16="http://schemas.microsoft.com/office/drawing/2014/main" id="{E63F6E92-BEAC-414B-B05B-CCDE70D84527}"/>
              </a:ext>
            </a:extLst>
          </p:cNvPr>
          <p:cNvSpPr>
            <a:spLocks noGrp="1"/>
          </p:cNvSpPr>
          <p:nvPr>
            <p:ph type="sldNum" sz="quarter" idx="4"/>
          </p:nvPr>
        </p:nvSpPr>
        <p:spPr/>
        <p:txBody>
          <a:bodyPr/>
          <a:lstStyle/>
          <a:p>
            <a:fld id="{AF00BBCC-5065-4A36-818C-AAE84D4248A3}" type="slidenum">
              <a:rPr lang="en-CA" smtClean="0"/>
              <a:t>36</a:t>
            </a:fld>
            <a:endParaRPr lang="en-CA"/>
          </a:p>
        </p:txBody>
      </p:sp>
    </p:spTree>
    <p:extLst>
      <p:ext uri="{BB962C8B-B14F-4D97-AF65-F5344CB8AC3E}">
        <p14:creationId xmlns:p14="http://schemas.microsoft.com/office/powerpoint/2010/main" val="2850542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C65FD-318F-44F5-B9F8-5F2ED2BFF6B6}"/>
              </a:ext>
            </a:extLst>
          </p:cNvPr>
          <p:cNvSpPr>
            <a:spLocks noGrp="1"/>
          </p:cNvSpPr>
          <p:nvPr>
            <p:ph type="title"/>
          </p:nvPr>
        </p:nvSpPr>
        <p:spPr/>
        <p:txBody>
          <a:bodyPr>
            <a:normAutofit fontScale="90000"/>
          </a:bodyPr>
          <a:lstStyle/>
          <a:p>
            <a:r>
              <a:rPr lang="en-CA" sz="4000" dirty="0"/>
              <a:t>Model results</a:t>
            </a:r>
            <a:br>
              <a:rPr lang="en-CA" sz="3600" dirty="0"/>
            </a:br>
            <a:r>
              <a:rPr lang="en-CA" sz="3200" dirty="0"/>
              <a:t>Full model – positive cohort with interaction</a:t>
            </a:r>
          </a:p>
        </p:txBody>
      </p:sp>
      <p:sp>
        <p:nvSpPr>
          <p:cNvPr id="3" name="Rectangle 2">
            <a:extLst>
              <a:ext uri="{FF2B5EF4-FFF2-40B4-BE49-F238E27FC236}">
                <a16:creationId xmlns:a16="http://schemas.microsoft.com/office/drawing/2014/main" id="{B34E1FE3-59D1-44CA-8A70-0E80DBD90987}"/>
              </a:ext>
            </a:extLst>
          </p:cNvPr>
          <p:cNvSpPr/>
          <p:nvPr/>
        </p:nvSpPr>
        <p:spPr>
          <a:xfrm>
            <a:off x="609600" y="6371857"/>
            <a:ext cx="6096000" cy="275588"/>
          </a:xfrm>
          <a:prstGeom prst="rect">
            <a:avLst/>
          </a:prstGeom>
        </p:spPr>
        <p:txBody>
          <a:bodyPr>
            <a:spAutoFit/>
          </a:bodyPr>
          <a:lstStyle/>
          <a:p>
            <a:pPr>
              <a:lnSpc>
                <a:spcPct val="115000"/>
              </a:lnSpc>
            </a:pPr>
            <a:r>
              <a:rPr lang="en-US" sz="1100" i="1" dirty="0">
                <a:latin typeface="+mj-lt"/>
                <a:ea typeface="Times New Roman" panose="02020603050405020304" pitchFamily="18" charset="0"/>
              </a:rPr>
              <a:t>†  OR [95% CI] omitted, as the corresponding HC is involved in one or more significant interactions.</a:t>
            </a:r>
            <a:endParaRPr lang="en-CA" sz="1600" dirty="0">
              <a:effectLst/>
              <a:latin typeface="+mj-lt"/>
              <a:ea typeface="Times New Roman" panose="02020603050405020304" pitchFamily="18" charset="0"/>
            </a:endParaRPr>
          </a:p>
        </p:txBody>
      </p:sp>
      <p:graphicFrame>
        <p:nvGraphicFramePr>
          <p:cNvPr id="5" name="Table 4">
            <a:extLst>
              <a:ext uri="{FF2B5EF4-FFF2-40B4-BE49-F238E27FC236}">
                <a16:creationId xmlns:a16="http://schemas.microsoft.com/office/drawing/2014/main" id="{3B0E9125-B44E-4C4E-BC79-3A4A49FDB6D5}"/>
              </a:ext>
            </a:extLst>
          </p:cNvPr>
          <p:cNvGraphicFramePr>
            <a:graphicFrameLocks noGrp="1"/>
          </p:cNvGraphicFramePr>
          <p:nvPr>
            <p:extLst>
              <p:ext uri="{D42A27DB-BD31-4B8C-83A1-F6EECF244321}">
                <p14:modId xmlns:p14="http://schemas.microsoft.com/office/powerpoint/2010/main" val="1816754141"/>
              </p:ext>
            </p:extLst>
          </p:nvPr>
        </p:nvGraphicFramePr>
        <p:xfrm>
          <a:off x="609601" y="1380759"/>
          <a:ext cx="6654800" cy="4968888"/>
        </p:xfrm>
        <a:graphic>
          <a:graphicData uri="http://schemas.openxmlformats.org/drawingml/2006/table">
            <a:tbl>
              <a:tblPr firstRow="1" firstCol="1" bandRow="1">
                <a:tableStyleId>{2D5ABB26-0587-4C30-8999-92F81FD0307C}</a:tableStyleId>
              </a:tblPr>
              <a:tblGrid>
                <a:gridCol w="1729806">
                  <a:extLst>
                    <a:ext uri="{9D8B030D-6E8A-4147-A177-3AD203B41FA5}">
                      <a16:colId xmlns:a16="http://schemas.microsoft.com/office/drawing/2014/main" val="630727294"/>
                    </a:ext>
                  </a:extLst>
                </a:gridCol>
                <a:gridCol w="2397586">
                  <a:extLst>
                    <a:ext uri="{9D8B030D-6E8A-4147-A177-3AD203B41FA5}">
                      <a16:colId xmlns:a16="http://schemas.microsoft.com/office/drawing/2014/main" val="3064555926"/>
                    </a:ext>
                  </a:extLst>
                </a:gridCol>
                <a:gridCol w="439970">
                  <a:extLst>
                    <a:ext uri="{9D8B030D-6E8A-4147-A177-3AD203B41FA5}">
                      <a16:colId xmlns:a16="http://schemas.microsoft.com/office/drawing/2014/main" val="2127037408"/>
                    </a:ext>
                  </a:extLst>
                </a:gridCol>
                <a:gridCol w="1977930">
                  <a:extLst>
                    <a:ext uri="{9D8B030D-6E8A-4147-A177-3AD203B41FA5}">
                      <a16:colId xmlns:a16="http://schemas.microsoft.com/office/drawing/2014/main" val="391123730"/>
                    </a:ext>
                  </a:extLst>
                </a:gridCol>
                <a:gridCol w="109508">
                  <a:extLst>
                    <a:ext uri="{9D8B030D-6E8A-4147-A177-3AD203B41FA5}">
                      <a16:colId xmlns:a16="http://schemas.microsoft.com/office/drawing/2014/main" val="2719933151"/>
                    </a:ext>
                  </a:extLst>
                </a:gridCol>
              </a:tblGrid>
              <a:tr h="67769">
                <a:tc>
                  <a:txBody>
                    <a:bodyPr/>
                    <a:lstStyle/>
                    <a:p>
                      <a:pPr algn="ctr">
                        <a:lnSpc>
                          <a:spcPct val="115000"/>
                        </a:lnSpc>
                        <a:spcBef>
                          <a:spcPts val="600"/>
                        </a:spcBef>
                        <a:spcAft>
                          <a:spcPts val="600"/>
                        </a:spcAft>
                      </a:pPr>
                      <a:r>
                        <a:rPr lang="en-CA" sz="1000" b="1" dirty="0">
                          <a:effectLst/>
                        </a:rPr>
                        <a:t> </a:t>
                      </a:r>
                      <a:endParaRPr lang="en-CA"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3">
                  <a:txBody>
                    <a:bodyPr/>
                    <a:lstStyle/>
                    <a:p>
                      <a:pPr algn="ctr">
                        <a:lnSpc>
                          <a:spcPct val="115000"/>
                        </a:lnSpc>
                        <a:spcBef>
                          <a:spcPts val="0"/>
                        </a:spcBef>
                        <a:spcAft>
                          <a:spcPts val="0"/>
                        </a:spcAft>
                      </a:pPr>
                      <a:r>
                        <a:rPr lang="en-CA" sz="1000" b="1" dirty="0">
                          <a:effectLst/>
                        </a:rPr>
                        <a:t>Positive cohort model (w/ 2-way interactions; n=48,989)</a:t>
                      </a:r>
                      <a:endParaRPr lang="en-CA"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CA"/>
                    </a:p>
                  </a:txBody>
                  <a:tcPr/>
                </a:tc>
                <a:tc hMerge="1">
                  <a:txBody>
                    <a:bodyPr/>
                    <a:lstStyle/>
                    <a:p>
                      <a:endParaRPr lang="en-CA"/>
                    </a:p>
                  </a:txBody>
                  <a:tcPr/>
                </a:tc>
                <a:tc>
                  <a:txBody>
                    <a:bodyPr/>
                    <a:lstStyle/>
                    <a:p>
                      <a:pPr algn="ctr">
                        <a:lnSpc>
                          <a:spcPct val="115000"/>
                        </a:lnSpc>
                        <a:spcBef>
                          <a:spcPts val="600"/>
                        </a:spcBef>
                        <a:spcAft>
                          <a:spcPts val="600"/>
                        </a:spcAft>
                      </a:pPr>
                      <a:r>
                        <a:rPr lang="en-CA" sz="1000" b="1" dirty="0">
                          <a:effectLst/>
                        </a:rPr>
                        <a:t> </a:t>
                      </a:r>
                      <a:endParaRPr lang="en-CA"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67742839"/>
                  </a:ext>
                </a:extLst>
              </a:tr>
              <a:tr h="63974">
                <a:tc>
                  <a:txBody>
                    <a:bodyPr/>
                    <a:lstStyle/>
                    <a:p>
                      <a:pPr algn="ctr">
                        <a:lnSpc>
                          <a:spcPct val="115000"/>
                        </a:lnSpc>
                        <a:spcBef>
                          <a:spcPts val="600"/>
                        </a:spcBef>
                        <a:spcAft>
                          <a:spcPts val="600"/>
                        </a:spcAft>
                      </a:pPr>
                      <a:r>
                        <a:rPr lang="en-CA" sz="1000" b="1" dirty="0">
                          <a:effectLst/>
                        </a:rPr>
                        <a:t>Factor</a:t>
                      </a:r>
                      <a:endParaRPr lang="en-CA"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600"/>
                        </a:spcAft>
                      </a:pPr>
                      <a:r>
                        <a:rPr lang="en-CA" sz="1000" b="1" dirty="0">
                          <a:effectLst/>
                        </a:rPr>
                        <a:t>Estimate</a:t>
                      </a:r>
                      <a:endParaRPr lang="en-CA"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600"/>
                        </a:spcAft>
                      </a:pPr>
                      <a:r>
                        <a:rPr lang="en-CA" sz="1000" b="1" dirty="0">
                          <a:effectLst/>
                        </a:rPr>
                        <a:t> </a:t>
                      </a:r>
                      <a:endParaRPr lang="en-CA"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600"/>
                        </a:spcAft>
                      </a:pPr>
                      <a:r>
                        <a:rPr lang="en-CA" sz="1000" b="1" dirty="0">
                          <a:effectLst/>
                        </a:rPr>
                        <a:t>OR [95% CI]</a:t>
                      </a:r>
                      <a:endParaRPr lang="en-CA"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CA" sz="1000" b="1" dirty="0">
                        <a:effectLst/>
                        <a:latin typeface="Times" panose="02020603050405020304" pitchFamily="18" charset="0"/>
                        <a:cs typeface="Times New Roman" panose="02020603050405020304" pitchFamily="18" charset="0"/>
                      </a:endParaRPr>
                    </a:p>
                  </a:txBody>
                  <a:tcPr marL="15301" marR="1530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03783955"/>
                  </a:ext>
                </a:extLst>
              </a:tr>
              <a:tr h="63974">
                <a:tc>
                  <a:txBody>
                    <a:bodyPr/>
                    <a:lstStyle/>
                    <a:p>
                      <a:pPr>
                        <a:lnSpc>
                          <a:spcPct val="115000"/>
                        </a:lnSpc>
                        <a:spcBef>
                          <a:spcPts val="600"/>
                        </a:spcBef>
                        <a:spcAft>
                          <a:spcPts val="600"/>
                        </a:spcAft>
                      </a:pPr>
                      <a:r>
                        <a:rPr lang="en-CA" sz="1000" dirty="0">
                          <a:effectLst/>
                        </a:rPr>
                        <a:t>Age &lt; 20</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lnT w="12700" cap="flat" cmpd="sng" algn="ctr">
                      <a:solidFill>
                        <a:schemeClr val="tx1"/>
                      </a:solidFill>
                      <a:prstDash val="solid"/>
                      <a:round/>
                      <a:headEnd type="none" w="med" len="med"/>
                      <a:tailEnd type="none" w="med" len="med"/>
                    </a:lnT>
                  </a:tcPr>
                </a:tc>
                <a:tc>
                  <a:txBody>
                    <a:bodyPr/>
                    <a:lstStyle/>
                    <a:p>
                      <a:pPr algn="r">
                        <a:lnSpc>
                          <a:spcPct val="115000"/>
                        </a:lnSpc>
                        <a:spcBef>
                          <a:spcPts val="600"/>
                        </a:spcBef>
                        <a:spcAft>
                          <a:spcPts val="600"/>
                        </a:spcAft>
                      </a:pPr>
                      <a:r>
                        <a:rPr lang="en-CA" sz="1000" dirty="0">
                          <a:effectLst/>
                        </a:rPr>
                        <a:t>--</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lnT w="12700" cap="flat" cmpd="sng" algn="ctr">
                      <a:solidFill>
                        <a:schemeClr val="tx1"/>
                      </a:solidFill>
                      <a:prstDash val="solid"/>
                      <a:round/>
                      <a:headEnd type="none" w="med" len="med"/>
                      <a:tailEnd type="none" w="med" len="med"/>
                    </a:lnT>
                  </a:tcPr>
                </a:tc>
                <a:tc>
                  <a:txBody>
                    <a:bodyPr/>
                    <a:lstStyle/>
                    <a:p>
                      <a:endParaRPr lang="en-CA" sz="1000">
                        <a:effectLst/>
                        <a:latin typeface="Times" panose="02020603050405020304" pitchFamily="18" charset="0"/>
                        <a:cs typeface="Times New Roman" panose="02020603050405020304" pitchFamily="18" charset="0"/>
                      </a:endParaRPr>
                    </a:p>
                  </a:txBody>
                  <a:tcPr marL="15301" marR="15301" marT="0" marB="0">
                    <a:lnT w="12700" cap="flat" cmpd="sng" algn="ctr">
                      <a:solidFill>
                        <a:schemeClr val="tx1"/>
                      </a:solidFill>
                      <a:prstDash val="solid"/>
                      <a:round/>
                      <a:headEnd type="none" w="med" len="med"/>
                      <a:tailEnd type="none" w="med" len="med"/>
                    </a:lnT>
                  </a:tcPr>
                </a:tc>
                <a:tc>
                  <a:txBody>
                    <a:bodyPr/>
                    <a:lstStyle/>
                    <a:p>
                      <a:endParaRPr lang="en-CA" sz="1000" dirty="0">
                        <a:effectLst/>
                        <a:latin typeface="Times" panose="02020603050405020304" pitchFamily="18" charset="0"/>
                        <a:cs typeface="Times New Roman" panose="02020603050405020304" pitchFamily="18" charset="0"/>
                      </a:endParaRPr>
                    </a:p>
                  </a:txBody>
                  <a:tcPr marL="15301" marR="15301" marT="0" marB="0">
                    <a:lnT w="12700" cap="flat" cmpd="sng" algn="ctr">
                      <a:solidFill>
                        <a:schemeClr val="tx1"/>
                      </a:solidFill>
                      <a:prstDash val="solid"/>
                      <a:round/>
                      <a:headEnd type="none" w="med" len="med"/>
                      <a:tailEnd type="none" w="med" len="med"/>
                    </a:lnT>
                  </a:tcPr>
                </a:tc>
                <a:tc>
                  <a:txBody>
                    <a:bodyPr/>
                    <a:lstStyle/>
                    <a:p>
                      <a:endParaRPr lang="en-CA" sz="1000">
                        <a:effectLst/>
                        <a:latin typeface="Times" panose="02020603050405020304" pitchFamily="18" charset="0"/>
                        <a:cs typeface="Times New Roman" panose="02020603050405020304" pitchFamily="18" charset="0"/>
                      </a:endParaRPr>
                    </a:p>
                  </a:txBody>
                  <a:tcPr marL="15301" marR="15301"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47008618"/>
                  </a:ext>
                </a:extLst>
              </a:tr>
              <a:tr h="63974">
                <a:tc>
                  <a:txBody>
                    <a:bodyPr/>
                    <a:lstStyle/>
                    <a:p>
                      <a:pPr indent="251460">
                        <a:lnSpc>
                          <a:spcPct val="115000"/>
                        </a:lnSpc>
                        <a:spcBef>
                          <a:spcPts val="600"/>
                        </a:spcBef>
                        <a:spcAft>
                          <a:spcPts val="600"/>
                        </a:spcAft>
                      </a:pPr>
                      <a:r>
                        <a:rPr lang="en-CA" sz="1000" dirty="0">
                          <a:effectLst/>
                        </a:rPr>
                        <a:t>20 - 39</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1.03</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2.8 [2.07 - 3.78]</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00">
                        <a:effectLst/>
                        <a:latin typeface="Times"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3018725969"/>
                  </a:ext>
                </a:extLst>
              </a:tr>
              <a:tr h="63974">
                <a:tc>
                  <a:txBody>
                    <a:bodyPr/>
                    <a:lstStyle/>
                    <a:p>
                      <a:pPr indent="251460">
                        <a:lnSpc>
                          <a:spcPct val="115000"/>
                        </a:lnSpc>
                        <a:spcBef>
                          <a:spcPts val="600"/>
                        </a:spcBef>
                        <a:spcAft>
                          <a:spcPts val="600"/>
                        </a:spcAft>
                      </a:pPr>
                      <a:r>
                        <a:rPr lang="en-CA" sz="1000" dirty="0">
                          <a:effectLst/>
                        </a:rPr>
                        <a:t>40 - 49</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1.64</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5.14 [3.78 - 6.99]</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00">
                        <a:effectLst/>
                        <a:latin typeface="Times"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2324585294"/>
                  </a:ext>
                </a:extLst>
              </a:tr>
              <a:tr h="63974">
                <a:tc>
                  <a:txBody>
                    <a:bodyPr/>
                    <a:lstStyle/>
                    <a:p>
                      <a:pPr indent="251460">
                        <a:lnSpc>
                          <a:spcPct val="115000"/>
                        </a:lnSpc>
                        <a:spcBef>
                          <a:spcPts val="600"/>
                        </a:spcBef>
                        <a:spcAft>
                          <a:spcPts val="600"/>
                        </a:spcAft>
                      </a:pPr>
                      <a:r>
                        <a:rPr lang="en-CA" sz="1000" dirty="0">
                          <a:effectLst/>
                        </a:rPr>
                        <a:t>50 - 59</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2.15</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8.55 [6.33 - 11.56]</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00">
                        <a:effectLst/>
                        <a:latin typeface="Times"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3770293493"/>
                  </a:ext>
                </a:extLst>
              </a:tr>
              <a:tr h="63974">
                <a:tc>
                  <a:txBody>
                    <a:bodyPr/>
                    <a:lstStyle/>
                    <a:p>
                      <a:pPr indent="251460">
                        <a:lnSpc>
                          <a:spcPct val="115000"/>
                        </a:lnSpc>
                        <a:spcBef>
                          <a:spcPts val="600"/>
                        </a:spcBef>
                        <a:spcAft>
                          <a:spcPts val="600"/>
                        </a:spcAft>
                      </a:pPr>
                      <a:r>
                        <a:rPr lang="en-CA" sz="1000" dirty="0">
                          <a:effectLst/>
                        </a:rPr>
                        <a:t>60 - 69</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2.81</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16.66 [12.32 - 22.51]</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00">
                        <a:effectLst/>
                        <a:latin typeface="Times"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4273725379"/>
                  </a:ext>
                </a:extLst>
              </a:tr>
              <a:tr h="63974">
                <a:tc>
                  <a:txBody>
                    <a:bodyPr/>
                    <a:lstStyle/>
                    <a:p>
                      <a:pPr indent="251460">
                        <a:lnSpc>
                          <a:spcPct val="115000"/>
                        </a:lnSpc>
                        <a:spcBef>
                          <a:spcPts val="600"/>
                        </a:spcBef>
                        <a:spcAft>
                          <a:spcPts val="600"/>
                        </a:spcAft>
                      </a:pPr>
                      <a:r>
                        <a:rPr lang="en-CA" sz="1000" dirty="0">
                          <a:effectLst/>
                        </a:rPr>
                        <a:t>70 - 79</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3.65</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38.54 [28.43 - 52.25]</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00">
                        <a:effectLst/>
                        <a:latin typeface="Times"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460778095"/>
                  </a:ext>
                </a:extLst>
              </a:tr>
              <a:tr h="63974">
                <a:tc>
                  <a:txBody>
                    <a:bodyPr/>
                    <a:lstStyle/>
                    <a:p>
                      <a:pPr>
                        <a:lnSpc>
                          <a:spcPct val="115000"/>
                        </a:lnSpc>
                        <a:spcBef>
                          <a:spcPts val="600"/>
                        </a:spcBef>
                        <a:spcAft>
                          <a:spcPts val="600"/>
                        </a:spcAft>
                      </a:pPr>
                      <a:r>
                        <a:rPr lang="en-CA" sz="1000" dirty="0">
                          <a:effectLst/>
                        </a:rPr>
                        <a:t>         Age 80+</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4.32</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75.55 [55.33 - 103.16]</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00">
                        <a:effectLst/>
                        <a:latin typeface="Times"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869581073"/>
                  </a:ext>
                </a:extLst>
              </a:tr>
              <a:tr h="63974">
                <a:tc>
                  <a:txBody>
                    <a:bodyPr/>
                    <a:lstStyle/>
                    <a:p>
                      <a:pPr>
                        <a:lnSpc>
                          <a:spcPct val="115000"/>
                        </a:lnSpc>
                        <a:spcBef>
                          <a:spcPts val="600"/>
                        </a:spcBef>
                        <a:spcAft>
                          <a:spcPts val="600"/>
                        </a:spcAft>
                      </a:pPr>
                      <a:r>
                        <a:rPr lang="en-CA" sz="1000">
                          <a:effectLst/>
                        </a:rPr>
                        <a:t>Female</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-0.39</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0.68 [0.63 - 0.74]</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00">
                        <a:effectLst/>
                        <a:latin typeface="Times"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42180503"/>
                  </a:ext>
                </a:extLst>
              </a:tr>
              <a:tr h="63974">
                <a:tc>
                  <a:txBody>
                    <a:bodyPr/>
                    <a:lstStyle/>
                    <a:p>
                      <a:pPr>
                        <a:lnSpc>
                          <a:spcPct val="115000"/>
                        </a:lnSpc>
                        <a:spcBef>
                          <a:spcPts val="600"/>
                        </a:spcBef>
                        <a:spcAft>
                          <a:spcPts val="600"/>
                        </a:spcAft>
                      </a:pPr>
                      <a:r>
                        <a:rPr lang="en-CA" sz="1000" dirty="0">
                          <a:effectLst/>
                        </a:rPr>
                        <a:t>Long-term care indicator</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-0.59</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0.55 [0.47 - 0.65]</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00">
                        <a:effectLst/>
                        <a:latin typeface="Times"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2312557711"/>
                  </a:ext>
                </a:extLst>
              </a:tr>
              <a:tr h="63974">
                <a:tc>
                  <a:txBody>
                    <a:bodyPr/>
                    <a:lstStyle/>
                    <a:p>
                      <a:pPr marL="340995" indent="-340995">
                        <a:lnSpc>
                          <a:spcPct val="115000"/>
                        </a:lnSpc>
                        <a:spcBef>
                          <a:spcPts val="600"/>
                        </a:spcBef>
                        <a:spcAft>
                          <a:spcPts val="600"/>
                        </a:spcAft>
                      </a:pPr>
                      <a:r>
                        <a:rPr lang="en-CA" sz="1000" dirty="0">
                          <a:effectLst/>
                        </a:rPr>
                        <a:t>HC1 Respiratory diseases</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0.69</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00">
                        <a:effectLst/>
                        <a:latin typeface="Times"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391211902"/>
                  </a:ext>
                </a:extLst>
              </a:tr>
              <a:tr h="63974">
                <a:tc>
                  <a:txBody>
                    <a:bodyPr/>
                    <a:lstStyle/>
                    <a:p>
                      <a:pPr marL="340995" indent="-340995">
                        <a:lnSpc>
                          <a:spcPct val="115000"/>
                        </a:lnSpc>
                        <a:spcBef>
                          <a:spcPts val="600"/>
                        </a:spcBef>
                        <a:spcAft>
                          <a:spcPts val="600"/>
                        </a:spcAft>
                      </a:pPr>
                      <a:r>
                        <a:rPr lang="en-CA" sz="1000" dirty="0">
                          <a:effectLst/>
                        </a:rPr>
                        <a:t>HC2 Severe chest conditions</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00">
                        <a:effectLst/>
                        <a:latin typeface="Times"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 </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r>
                        <a:rPr lang="en-CA" sz="1000" dirty="0">
                          <a:effectLst/>
                          <a:latin typeface="Times" panose="02020603050405020304" pitchFamily="18" charset="0"/>
                          <a:cs typeface="Times New Roman" panose="02020603050405020304" pitchFamily="18" charset="0"/>
                        </a:rPr>
                        <a:t>  </a:t>
                      </a:r>
                    </a:p>
                  </a:txBody>
                  <a:tcPr marL="15301" marR="15301" marT="0" marB="0"/>
                </a:tc>
                <a:extLst>
                  <a:ext uri="{0D108BD9-81ED-4DB2-BD59-A6C34878D82A}">
                    <a16:rowId xmlns:a16="http://schemas.microsoft.com/office/drawing/2014/main" val="986298254"/>
                  </a:ext>
                </a:extLst>
              </a:tr>
              <a:tr h="63974">
                <a:tc>
                  <a:txBody>
                    <a:bodyPr/>
                    <a:lstStyle/>
                    <a:p>
                      <a:pPr marL="340995" indent="-340995">
                        <a:lnSpc>
                          <a:spcPct val="115000"/>
                        </a:lnSpc>
                        <a:spcBef>
                          <a:spcPts val="600"/>
                        </a:spcBef>
                        <a:spcAft>
                          <a:spcPts val="600"/>
                        </a:spcAft>
                      </a:pPr>
                      <a:r>
                        <a:rPr lang="en-CA" sz="1000" dirty="0">
                          <a:effectLst/>
                        </a:rPr>
                        <a:t>HC3 Heart conditions</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0.52</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00">
                        <a:effectLst/>
                        <a:latin typeface="Times"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3673613692"/>
                  </a:ext>
                </a:extLst>
              </a:tr>
              <a:tr h="63974">
                <a:tc>
                  <a:txBody>
                    <a:bodyPr/>
                    <a:lstStyle/>
                    <a:p>
                      <a:pPr marL="340995" indent="-340995">
                        <a:lnSpc>
                          <a:spcPct val="115000"/>
                        </a:lnSpc>
                        <a:spcBef>
                          <a:spcPts val="600"/>
                        </a:spcBef>
                        <a:spcAft>
                          <a:spcPts val="600"/>
                        </a:spcAft>
                      </a:pPr>
                      <a:r>
                        <a:rPr lang="en-CA" sz="1000" dirty="0">
                          <a:effectLst/>
                        </a:rPr>
                        <a:t>HC4 Immunocompromised</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0.71</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00">
                        <a:effectLst/>
                        <a:latin typeface="Times"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2752617169"/>
                  </a:ext>
                </a:extLst>
              </a:tr>
              <a:tr h="63974">
                <a:tc>
                  <a:txBody>
                    <a:bodyPr/>
                    <a:lstStyle/>
                    <a:p>
                      <a:pPr marL="340995" indent="-340995">
                        <a:lnSpc>
                          <a:spcPct val="115000"/>
                        </a:lnSpc>
                        <a:spcBef>
                          <a:spcPts val="600"/>
                        </a:spcBef>
                        <a:spcAft>
                          <a:spcPts val="600"/>
                        </a:spcAft>
                      </a:pPr>
                      <a:r>
                        <a:rPr lang="en-CA" sz="1000" dirty="0">
                          <a:effectLst/>
                        </a:rPr>
                        <a:t>HC5 Obesity</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00">
                        <a:effectLst/>
                        <a:latin typeface="Times" panose="02020603050405020304" pitchFamily="18" charset="0"/>
                        <a:cs typeface="Times New Roman" panose="02020603050405020304" pitchFamily="18" charset="0"/>
                      </a:endParaRPr>
                    </a:p>
                  </a:txBody>
                  <a:tcPr marL="15301" marR="15301" marT="0" marB="0"/>
                </a:tc>
                <a:tc>
                  <a:txBody>
                    <a:bodyPr/>
                    <a:lstStyle/>
                    <a:p>
                      <a:endParaRPr lang="en-CA" sz="1000">
                        <a:effectLst/>
                        <a:latin typeface="Times" panose="02020603050405020304" pitchFamily="18" charset="0"/>
                        <a:cs typeface="Times New Roman" panose="02020603050405020304" pitchFamily="18" charset="0"/>
                      </a:endParaRPr>
                    </a:p>
                  </a:txBody>
                  <a:tcPr marL="15301" marR="15301" marT="0" marB="0"/>
                </a:tc>
                <a:tc>
                  <a:txBody>
                    <a:bodyPr/>
                    <a:lstStyle/>
                    <a:p>
                      <a:endParaRPr lang="en-CA" sz="1000">
                        <a:effectLst/>
                        <a:latin typeface="Times"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1526281325"/>
                  </a:ext>
                </a:extLst>
              </a:tr>
              <a:tr h="63974">
                <a:tc>
                  <a:txBody>
                    <a:bodyPr/>
                    <a:lstStyle/>
                    <a:p>
                      <a:pPr marL="340995" indent="-340995">
                        <a:lnSpc>
                          <a:spcPct val="115000"/>
                        </a:lnSpc>
                        <a:spcBef>
                          <a:spcPts val="600"/>
                        </a:spcBef>
                        <a:spcAft>
                          <a:spcPts val="600"/>
                        </a:spcAft>
                      </a:pPr>
                      <a:r>
                        <a:rPr lang="en-CA" sz="1000" dirty="0">
                          <a:effectLst/>
                        </a:rPr>
                        <a:t>HC6 Diabetes mellitus</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0.54</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00">
                        <a:effectLst/>
                        <a:latin typeface="Times"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4014179279"/>
                  </a:ext>
                </a:extLst>
              </a:tr>
              <a:tr h="63974">
                <a:tc>
                  <a:txBody>
                    <a:bodyPr/>
                    <a:lstStyle/>
                    <a:p>
                      <a:pPr marL="340995" indent="-340995">
                        <a:lnSpc>
                          <a:spcPct val="115000"/>
                        </a:lnSpc>
                        <a:spcBef>
                          <a:spcPts val="600"/>
                        </a:spcBef>
                        <a:spcAft>
                          <a:spcPts val="600"/>
                        </a:spcAft>
                      </a:pPr>
                      <a:r>
                        <a:rPr lang="en-CA" sz="1000" dirty="0">
                          <a:effectLst/>
                        </a:rPr>
                        <a:t>HC7 Chronic kidney disease </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0.47</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00">
                        <a:effectLst/>
                        <a:latin typeface="Times"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2302027226"/>
                  </a:ext>
                </a:extLst>
              </a:tr>
              <a:tr h="63974">
                <a:tc>
                  <a:txBody>
                    <a:bodyPr/>
                    <a:lstStyle/>
                    <a:p>
                      <a:pPr marL="340995" indent="-340995">
                        <a:lnSpc>
                          <a:spcPct val="115000"/>
                        </a:lnSpc>
                        <a:spcBef>
                          <a:spcPts val="600"/>
                        </a:spcBef>
                        <a:spcAft>
                          <a:spcPts val="600"/>
                        </a:spcAft>
                      </a:pPr>
                      <a:r>
                        <a:rPr lang="en-CA" sz="1000">
                          <a:effectLst/>
                        </a:rPr>
                        <a:t>HC8 Liver disease</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1.34</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00">
                        <a:effectLst/>
                        <a:latin typeface="Times"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456766063"/>
                  </a:ext>
                </a:extLst>
              </a:tr>
              <a:tr h="63974">
                <a:tc>
                  <a:txBody>
                    <a:bodyPr/>
                    <a:lstStyle/>
                    <a:p>
                      <a:pPr marL="340995" indent="-340995">
                        <a:lnSpc>
                          <a:spcPct val="115000"/>
                        </a:lnSpc>
                        <a:spcBef>
                          <a:spcPts val="600"/>
                        </a:spcBef>
                        <a:spcAft>
                          <a:spcPts val="600"/>
                        </a:spcAft>
                      </a:pPr>
                      <a:r>
                        <a:rPr lang="en-CA" sz="1000">
                          <a:effectLst/>
                        </a:rPr>
                        <a:t>HC9 Pregnancy</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0.67</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00">
                        <a:effectLst/>
                        <a:latin typeface="Times"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1615957415"/>
                  </a:ext>
                </a:extLst>
              </a:tr>
              <a:tr h="120623">
                <a:tc>
                  <a:txBody>
                    <a:bodyPr/>
                    <a:lstStyle/>
                    <a:p>
                      <a:pPr marL="340995" indent="-340995">
                        <a:lnSpc>
                          <a:spcPct val="115000"/>
                        </a:lnSpc>
                        <a:spcBef>
                          <a:spcPts val="600"/>
                        </a:spcBef>
                        <a:spcAft>
                          <a:spcPts val="600"/>
                        </a:spcAft>
                      </a:pPr>
                      <a:r>
                        <a:rPr lang="en-CA" sz="1000" dirty="0">
                          <a:effectLst/>
                          <a:highlight>
                            <a:srgbClr val="FFFF00"/>
                          </a:highlight>
                        </a:rPr>
                        <a:t>HC10 Hypertension</a:t>
                      </a:r>
                      <a:endParaRPr lang="en-CA" sz="10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solidFill>
                      <a:srgbClr val="FFFF00"/>
                    </a:solidFill>
                  </a:tcPr>
                </a:tc>
                <a:tc>
                  <a:txBody>
                    <a:bodyPr/>
                    <a:lstStyle/>
                    <a:p>
                      <a:pPr algn="r">
                        <a:lnSpc>
                          <a:spcPct val="115000"/>
                        </a:lnSpc>
                        <a:spcBef>
                          <a:spcPts val="600"/>
                        </a:spcBef>
                        <a:spcAft>
                          <a:spcPts val="600"/>
                        </a:spcAft>
                      </a:pPr>
                      <a:r>
                        <a:rPr lang="en-CA" sz="1000" dirty="0">
                          <a:effectLst/>
                          <a:highlight>
                            <a:srgbClr val="FFFF00"/>
                          </a:highlight>
                        </a:rPr>
                        <a:t>0.08</a:t>
                      </a:r>
                      <a:endParaRPr lang="en-CA" sz="10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solidFill>
                      <a:srgbClr val="FFFF00"/>
                    </a:solidFill>
                  </a:tcPr>
                </a:tc>
                <a:tc>
                  <a:txBody>
                    <a:bodyPr/>
                    <a:lstStyle/>
                    <a:p>
                      <a:endParaRPr lang="en-CA" sz="1000" dirty="0">
                        <a:effectLst/>
                        <a:highlight>
                          <a:srgbClr val="FFFF00"/>
                        </a:highlight>
                        <a:latin typeface="Times" panose="02020603050405020304" pitchFamily="18" charset="0"/>
                        <a:cs typeface="Times New Roman" panose="02020603050405020304" pitchFamily="18" charset="0"/>
                      </a:endParaRPr>
                    </a:p>
                  </a:txBody>
                  <a:tcPr marL="15301" marR="15301" marT="0" marB="0">
                    <a:solidFill>
                      <a:srgbClr val="FFFF00"/>
                    </a:solidFill>
                  </a:tcPr>
                </a:tc>
                <a:tc>
                  <a:txBody>
                    <a:bodyPr/>
                    <a:lstStyle/>
                    <a:p>
                      <a:pPr algn="r">
                        <a:lnSpc>
                          <a:spcPct val="115000"/>
                        </a:lnSpc>
                        <a:spcBef>
                          <a:spcPts val="600"/>
                        </a:spcBef>
                        <a:spcAft>
                          <a:spcPts val="600"/>
                        </a:spcAft>
                      </a:pPr>
                      <a:r>
                        <a:rPr lang="en-CA" sz="1000" dirty="0">
                          <a:effectLst/>
                          <a:highlight>
                            <a:srgbClr val="FFFF00"/>
                          </a:highlight>
                        </a:rPr>
                        <a:t>†</a:t>
                      </a:r>
                      <a:endParaRPr lang="en-CA" sz="10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solidFill>
                      <a:srgbClr val="FFFF00"/>
                    </a:solidFill>
                  </a:tcPr>
                </a:tc>
                <a:tc>
                  <a:txBody>
                    <a:bodyPr/>
                    <a:lstStyle/>
                    <a:p>
                      <a:endParaRPr lang="en-CA" sz="1000" dirty="0">
                        <a:effectLst/>
                        <a:latin typeface="Times" panose="02020603050405020304" pitchFamily="18" charset="0"/>
                        <a:cs typeface="Times New Roman" panose="02020603050405020304" pitchFamily="18" charset="0"/>
                      </a:endParaRPr>
                    </a:p>
                  </a:txBody>
                  <a:tcPr marL="15301" marR="15301" marT="0" marB="0">
                    <a:solidFill>
                      <a:srgbClr val="FFFF00"/>
                    </a:solidFill>
                  </a:tcPr>
                </a:tc>
                <a:extLst>
                  <a:ext uri="{0D108BD9-81ED-4DB2-BD59-A6C34878D82A}">
                    <a16:rowId xmlns:a16="http://schemas.microsoft.com/office/drawing/2014/main" val="3948885612"/>
                  </a:ext>
                </a:extLst>
              </a:tr>
              <a:tr h="63974">
                <a:tc>
                  <a:txBody>
                    <a:bodyPr/>
                    <a:lstStyle/>
                    <a:p>
                      <a:pPr marL="340995" indent="-340995">
                        <a:lnSpc>
                          <a:spcPct val="115000"/>
                        </a:lnSpc>
                        <a:spcBef>
                          <a:spcPts val="600"/>
                        </a:spcBef>
                        <a:spcAft>
                          <a:spcPts val="600"/>
                        </a:spcAft>
                      </a:pPr>
                      <a:r>
                        <a:rPr lang="en-CA" sz="1000">
                          <a:effectLst/>
                        </a:rPr>
                        <a:t>HC11 Cancer</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0.01</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00" dirty="0">
                        <a:effectLst/>
                        <a:latin typeface="Times"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00">
                        <a:effectLst/>
                        <a:latin typeface="Times"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720685333"/>
                  </a:ext>
                </a:extLst>
              </a:tr>
              <a:tr h="63974">
                <a:tc>
                  <a:txBody>
                    <a:bodyPr/>
                    <a:lstStyle/>
                    <a:p>
                      <a:pPr marL="340995" indent="-340995">
                        <a:lnSpc>
                          <a:spcPct val="115000"/>
                        </a:lnSpc>
                        <a:spcBef>
                          <a:spcPts val="600"/>
                        </a:spcBef>
                        <a:spcAft>
                          <a:spcPts val="600"/>
                        </a:spcAft>
                      </a:pPr>
                      <a:r>
                        <a:rPr lang="en-CA" sz="1000">
                          <a:effectLst/>
                        </a:rPr>
                        <a:t>HC12 Chronic neurological conditions</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0.97</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00" dirty="0">
                          <a:effectLst/>
                        </a:rPr>
                        <a:t>***</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00">
                        <a:effectLst/>
                        <a:latin typeface="Times"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564850060"/>
                  </a:ext>
                </a:extLst>
              </a:tr>
              <a:tr h="63974">
                <a:tc>
                  <a:txBody>
                    <a:bodyPr/>
                    <a:lstStyle/>
                    <a:p>
                      <a:pPr marL="340995" indent="-340995">
                        <a:lnSpc>
                          <a:spcPct val="115000"/>
                        </a:lnSpc>
                        <a:spcBef>
                          <a:spcPts val="600"/>
                        </a:spcBef>
                        <a:spcAft>
                          <a:spcPts val="600"/>
                        </a:spcAft>
                      </a:pPr>
                      <a:r>
                        <a:rPr lang="en-CA" sz="1000">
                          <a:effectLst/>
                        </a:rPr>
                        <a:t>HC13 Problems with spleen</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00" dirty="0">
                        <a:effectLst/>
                        <a:latin typeface="Times" panose="02020603050405020304" pitchFamily="18" charset="0"/>
                        <a:cs typeface="Times New Roman" panose="02020603050405020304" pitchFamily="18" charset="0"/>
                      </a:endParaRPr>
                    </a:p>
                  </a:txBody>
                  <a:tcPr marL="15301" marR="15301" marT="0" marB="0"/>
                </a:tc>
                <a:tc>
                  <a:txBody>
                    <a:bodyPr/>
                    <a:lstStyle/>
                    <a:p>
                      <a:endParaRPr lang="en-CA" sz="1000" dirty="0">
                        <a:effectLst/>
                        <a:latin typeface="Times" panose="02020603050405020304" pitchFamily="18" charset="0"/>
                        <a:cs typeface="Times New Roman" panose="02020603050405020304" pitchFamily="18" charset="0"/>
                      </a:endParaRPr>
                    </a:p>
                  </a:txBody>
                  <a:tcPr marL="15301" marR="15301" marT="0" marB="0"/>
                </a:tc>
                <a:tc>
                  <a:txBody>
                    <a:bodyPr/>
                    <a:lstStyle/>
                    <a:p>
                      <a:endParaRPr lang="en-CA" sz="1000">
                        <a:effectLst/>
                        <a:latin typeface="Times"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2603348977"/>
                  </a:ext>
                </a:extLst>
              </a:tr>
              <a:tr h="63974">
                <a:tc>
                  <a:txBody>
                    <a:bodyPr/>
                    <a:lstStyle/>
                    <a:p>
                      <a:pPr marL="340995" indent="-340995">
                        <a:lnSpc>
                          <a:spcPct val="115000"/>
                        </a:lnSpc>
                        <a:spcBef>
                          <a:spcPts val="600"/>
                        </a:spcBef>
                        <a:spcAft>
                          <a:spcPts val="600"/>
                        </a:spcAft>
                      </a:pPr>
                      <a:r>
                        <a:rPr lang="en-CA" sz="1000">
                          <a:effectLst/>
                        </a:rPr>
                        <a:t>HC14 Transplant recipient and complication</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1.46</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4.33 [2.46 - 7.6]</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00">
                        <a:effectLst/>
                        <a:latin typeface="Times"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1114893179"/>
                  </a:ext>
                </a:extLst>
              </a:tr>
              <a:tr h="63974">
                <a:tc>
                  <a:txBody>
                    <a:bodyPr/>
                    <a:lstStyle/>
                    <a:p>
                      <a:pPr marL="340995" indent="-340995">
                        <a:lnSpc>
                          <a:spcPct val="115000"/>
                        </a:lnSpc>
                        <a:spcBef>
                          <a:spcPts val="600"/>
                        </a:spcBef>
                        <a:spcAft>
                          <a:spcPts val="600"/>
                        </a:spcAft>
                      </a:pPr>
                      <a:r>
                        <a:rPr lang="en-CA" sz="1000">
                          <a:effectLst/>
                        </a:rPr>
                        <a:t>HC15 Rheumatoid &amp; other inflammatory arthropathy (excl. gout)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000">
                          <a:effectLst/>
                        </a:rPr>
                        <a:t>0.45</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000" dirty="0">
                          <a:effectLst/>
                        </a:rPr>
                        <a:t>†</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lnB w="12700" cap="flat" cmpd="sng" algn="ctr">
                      <a:solidFill>
                        <a:schemeClr val="tx1"/>
                      </a:solidFill>
                      <a:prstDash val="solid"/>
                      <a:round/>
                      <a:headEnd type="none" w="med" len="med"/>
                      <a:tailEnd type="none" w="med" len="med"/>
                    </a:lnB>
                  </a:tcPr>
                </a:tc>
                <a:tc>
                  <a:txBody>
                    <a:bodyPr/>
                    <a:lstStyle/>
                    <a:p>
                      <a:endParaRPr lang="en-CA" sz="1000" dirty="0">
                        <a:effectLst/>
                        <a:latin typeface="Times"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423947301"/>
                  </a:ext>
                </a:extLst>
              </a:tr>
            </a:tbl>
          </a:graphicData>
        </a:graphic>
      </p:graphicFrame>
      <p:graphicFrame>
        <p:nvGraphicFramePr>
          <p:cNvPr id="6" name="Table 5">
            <a:extLst>
              <a:ext uri="{FF2B5EF4-FFF2-40B4-BE49-F238E27FC236}">
                <a16:creationId xmlns:a16="http://schemas.microsoft.com/office/drawing/2014/main" id="{F9C0E65A-3D5D-46C2-85CE-2CBC3BBF2D4E}"/>
              </a:ext>
            </a:extLst>
          </p:cNvPr>
          <p:cNvGraphicFramePr>
            <a:graphicFrameLocks noGrp="1"/>
          </p:cNvGraphicFramePr>
          <p:nvPr>
            <p:extLst>
              <p:ext uri="{D42A27DB-BD31-4B8C-83A1-F6EECF244321}">
                <p14:modId xmlns:p14="http://schemas.microsoft.com/office/powerpoint/2010/main" val="1494691559"/>
              </p:ext>
            </p:extLst>
          </p:nvPr>
        </p:nvGraphicFramePr>
        <p:xfrm>
          <a:off x="7810500" y="1380759"/>
          <a:ext cx="3880463" cy="2637480"/>
        </p:xfrm>
        <a:graphic>
          <a:graphicData uri="http://schemas.openxmlformats.org/drawingml/2006/table">
            <a:tbl>
              <a:tblPr firstRow="1" firstCol="1" bandRow="1">
                <a:tableStyleId>{2D5ABB26-0587-4C30-8999-92F81FD0307C}</a:tableStyleId>
              </a:tblPr>
              <a:tblGrid>
                <a:gridCol w="1008663">
                  <a:extLst>
                    <a:ext uri="{9D8B030D-6E8A-4147-A177-3AD203B41FA5}">
                      <a16:colId xmlns:a16="http://schemas.microsoft.com/office/drawing/2014/main" val="630727294"/>
                    </a:ext>
                  </a:extLst>
                </a:gridCol>
                <a:gridCol w="1398051">
                  <a:extLst>
                    <a:ext uri="{9D8B030D-6E8A-4147-A177-3AD203B41FA5}">
                      <a16:colId xmlns:a16="http://schemas.microsoft.com/office/drawing/2014/main" val="3064555926"/>
                    </a:ext>
                  </a:extLst>
                </a:gridCol>
                <a:gridCol w="256549">
                  <a:extLst>
                    <a:ext uri="{9D8B030D-6E8A-4147-A177-3AD203B41FA5}">
                      <a16:colId xmlns:a16="http://schemas.microsoft.com/office/drawing/2014/main" val="2127037408"/>
                    </a:ext>
                  </a:extLst>
                </a:gridCol>
                <a:gridCol w="1153345">
                  <a:extLst>
                    <a:ext uri="{9D8B030D-6E8A-4147-A177-3AD203B41FA5}">
                      <a16:colId xmlns:a16="http://schemas.microsoft.com/office/drawing/2014/main" val="391123730"/>
                    </a:ext>
                  </a:extLst>
                </a:gridCol>
                <a:gridCol w="63855">
                  <a:extLst>
                    <a:ext uri="{9D8B030D-6E8A-4147-A177-3AD203B41FA5}">
                      <a16:colId xmlns:a16="http://schemas.microsoft.com/office/drawing/2014/main" val="2719933151"/>
                    </a:ext>
                  </a:extLst>
                </a:gridCol>
              </a:tblGrid>
              <a:tr h="44790">
                <a:tc>
                  <a:txBody>
                    <a:bodyPr/>
                    <a:lstStyle/>
                    <a:p>
                      <a:pPr algn="ctr">
                        <a:lnSpc>
                          <a:spcPct val="115000"/>
                        </a:lnSpc>
                        <a:spcBef>
                          <a:spcPts val="600"/>
                        </a:spcBef>
                        <a:spcAft>
                          <a:spcPts val="600"/>
                        </a:spcAft>
                      </a:pPr>
                      <a:r>
                        <a:rPr lang="en-CA" sz="1000" b="1" dirty="0">
                          <a:effectLst/>
                        </a:rPr>
                        <a:t> </a:t>
                      </a:r>
                      <a:endParaRPr lang="en-CA"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algn="ctr">
                        <a:lnSpc>
                          <a:spcPct val="115000"/>
                        </a:lnSpc>
                        <a:spcBef>
                          <a:spcPts val="0"/>
                        </a:spcBef>
                        <a:spcAft>
                          <a:spcPts val="0"/>
                        </a:spcAft>
                      </a:pPr>
                      <a:r>
                        <a:rPr lang="en-CA" sz="1000" b="1" dirty="0">
                          <a:effectLst/>
                        </a:rPr>
                        <a:t>Positive cohort model (w/ 2-way interactions; n=48,989)</a:t>
                      </a:r>
                      <a:endParaRPr lang="en-CA"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CA"/>
                    </a:p>
                  </a:txBody>
                  <a:tcPr/>
                </a:tc>
                <a:tc hMerge="1">
                  <a:txBody>
                    <a:bodyPr/>
                    <a:lstStyle/>
                    <a:p>
                      <a:endParaRPr lang="en-CA"/>
                    </a:p>
                  </a:txBody>
                  <a:tcPr/>
                </a:tc>
                <a:tc>
                  <a:txBody>
                    <a:bodyPr/>
                    <a:lstStyle/>
                    <a:p>
                      <a:pPr algn="ctr">
                        <a:lnSpc>
                          <a:spcPct val="115000"/>
                        </a:lnSpc>
                        <a:spcBef>
                          <a:spcPts val="600"/>
                        </a:spcBef>
                        <a:spcAft>
                          <a:spcPts val="600"/>
                        </a:spcAft>
                      </a:pPr>
                      <a:r>
                        <a:rPr lang="en-CA" sz="1000" b="1" dirty="0">
                          <a:effectLst/>
                        </a:rPr>
                        <a:t> </a:t>
                      </a:r>
                      <a:endParaRPr lang="en-CA"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7742839"/>
                  </a:ext>
                </a:extLst>
              </a:tr>
              <a:tr h="44790">
                <a:tc>
                  <a:txBody>
                    <a:bodyPr/>
                    <a:lstStyle/>
                    <a:p>
                      <a:pPr algn="ctr">
                        <a:lnSpc>
                          <a:spcPct val="115000"/>
                        </a:lnSpc>
                        <a:spcBef>
                          <a:spcPts val="600"/>
                        </a:spcBef>
                        <a:spcAft>
                          <a:spcPts val="600"/>
                        </a:spcAft>
                      </a:pPr>
                      <a:r>
                        <a:rPr lang="en-CA" sz="1000" b="1" dirty="0">
                          <a:effectLst/>
                        </a:rPr>
                        <a:t>Factor</a:t>
                      </a:r>
                      <a:endParaRPr lang="en-CA"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600"/>
                        </a:spcAft>
                      </a:pPr>
                      <a:r>
                        <a:rPr lang="en-CA" sz="1000" b="1" dirty="0">
                          <a:effectLst/>
                        </a:rPr>
                        <a:t>Estimate</a:t>
                      </a:r>
                      <a:endParaRPr lang="en-CA"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600"/>
                        </a:spcAft>
                      </a:pPr>
                      <a:r>
                        <a:rPr lang="en-CA" sz="1000" b="1" dirty="0">
                          <a:effectLst/>
                        </a:rPr>
                        <a:t> </a:t>
                      </a:r>
                      <a:endParaRPr lang="en-CA"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600"/>
                        </a:spcAft>
                      </a:pPr>
                      <a:r>
                        <a:rPr lang="en-CA" sz="1000" b="1" dirty="0">
                          <a:effectLst/>
                        </a:rPr>
                        <a:t>OR [95% CI]</a:t>
                      </a:r>
                      <a:endParaRPr lang="en-CA"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600"/>
                        </a:spcAft>
                      </a:pPr>
                      <a:endParaRPr lang="en-CA"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51669035"/>
                  </a:ext>
                </a:extLst>
              </a:tr>
              <a:tr h="137232">
                <a:tc>
                  <a:txBody>
                    <a:bodyPr/>
                    <a:lstStyle/>
                    <a:p>
                      <a:pPr marL="340995" indent="-340995">
                        <a:lnSpc>
                          <a:spcPct val="115000"/>
                        </a:lnSpc>
                        <a:spcBef>
                          <a:spcPts val="600"/>
                        </a:spcBef>
                        <a:spcAft>
                          <a:spcPts val="600"/>
                        </a:spcAft>
                      </a:pPr>
                      <a:r>
                        <a:rPr lang="en-CA" sz="1000">
                          <a:effectLst/>
                        </a:rPr>
                        <a:t>HC12*HC15</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lnT w="12700" cap="flat" cmpd="sng" algn="ctr">
                      <a:solidFill>
                        <a:schemeClr val="tx1"/>
                      </a:solidFill>
                      <a:prstDash val="solid"/>
                      <a:round/>
                      <a:headEnd type="none" w="med" len="med"/>
                      <a:tailEnd type="none" w="med" len="med"/>
                    </a:lnT>
                  </a:tcPr>
                </a:tc>
                <a:tc>
                  <a:txBody>
                    <a:bodyPr/>
                    <a:lstStyle/>
                    <a:p>
                      <a:pPr algn="r">
                        <a:lnSpc>
                          <a:spcPct val="115000"/>
                        </a:lnSpc>
                        <a:spcBef>
                          <a:spcPts val="600"/>
                        </a:spcBef>
                        <a:spcAft>
                          <a:spcPts val="600"/>
                        </a:spcAft>
                      </a:pPr>
                      <a:r>
                        <a:rPr lang="en-CA" sz="1000">
                          <a:effectLst/>
                        </a:rPr>
                        <a:t>-0.78</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lnT w="12700" cap="flat" cmpd="sng" algn="ctr">
                      <a:solidFill>
                        <a:schemeClr val="tx1"/>
                      </a:solidFill>
                      <a:prstDash val="solid"/>
                      <a:round/>
                      <a:headEnd type="none" w="med" len="med"/>
                      <a:tailEnd type="none" w="med" len="med"/>
                    </a:lnT>
                  </a:tcPr>
                </a:tc>
                <a:tc>
                  <a:txBody>
                    <a:bodyPr/>
                    <a:lstStyle/>
                    <a:p>
                      <a:pP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lnT w="12700" cap="flat" cmpd="sng" algn="ctr">
                      <a:solidFill>
                        <a:schemeClr val="tx1"/>
                      </a:solidFill>
                      <a:prstDash val="solid"/>
                      <a:round/>
                      <a:headEnd type="none" w="med" len="med"/>
                      <a:tailEnd type="none" w="med" len="med"/>
                    </a:lnT>
                  </a:tcPr>
                </a:tc>
                <a:tc>
                  <a:txBody>
                    <a:bodyPr/>
                    <a:lstStyle/>
                    <a:p>
                      <a:pPr algn="r">
                        <a:lnSpc>
                          <a:spcPct val="115000"/>
                        </a:lnSpc>
                        <a:spcBef>
                          <a:spcPts val="600"/>
                        </a:spcBef>
                        <a:spcAft>
                          <a:spcPts val="600"/>
                        </a:spcAft>
                      </a:pPr>
                      <a:r>
                        <a:rPr lang="en-CA" sz="1000" dirty="0">
                          <a:effectLst/>
                        </a:rPr>
                        <a:t> </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lnT w="12700" cap="flat" cmpd="sng" algn="ctr">
                      <a:solidFill>
                        <a:schemeClr val="tx1"/>
                      </a:solidFill>
                      <a:prstDash val="solid"/>
                      <a:round/>
                      <a:headEnd type="none" w="med" len="med"/>
                      <a:tailEnd type="none" w="med" len="med"/>
                    </a:lnT>
                  </a:tcPr>
                </a:tc>
                <a:tc>
                  <a:txBody>
                    <a:bodyPr/>
                    <a:lstStyle/>
                    <a:p>
                      <a:pPr algn="r">
                        <a:lnSpc>
                          <a:spcPct val="115000"/>
                        </a:lnSpc>
                        <a:spcBef>
                          <a:spcPts val="600"/>
                        </a:spcBef>
                        <a:spcAft>
                          <a:spcPts val="600"/>
                        </a:spcAft>
                      </a:pPr>
                      <a:r>
                        <a:rPr lang="en-CA" sz="1000" dirty="0">
                          <a:effectLst/>
                        </a:rPr>
                        <a:t> </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53876933"/>
                  </a:ext>
                </a:extLst>
              </a:tr>
              <a:tr h="137232">
                <a:tc>
                  <a:txBody>
                    <a:bodyPr/>
                    <a:lstStyle/>
                    <a:p>
                      <a:pPr marL="340995" indent="-340995">
                        <a:lnSpc>
                          <a:spcPct val="115000"/>
                        </a:lnSpc>
                        <a:spcBef>
                          <a:spcPts val="600"/>
                        </a:spcBef>
                        <a:spcAft>
                          <a:spcPts val="600"/>
                        </a:spcAft>
                      </a:pPr>
                      <a:r>
                        <a:rPr lang="en-CA" sz="1000">
                          <a:effectLst/>
                        </a:rPr>
                        <a:t>HC12*HC8</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-1.28</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 </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 </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4274852507"/>
                  </a:ext>
                </a:extLst>
              </a:tr>
              <a:tr h="137232">
                <a:tc>
                  <a:txBody>
                    <a:bodyPr/>
                    <a:lstStyle/>
                    <a:p>
                      <a:pPr marL="340995" indent="-340995">
                        <a:lnSpc>
                          <a:spcPct val="115000"/>
                        </a:lnSpc>
                        <a:spcBef>
                          <a:spcPts val="600"/>
                        </a:spcBef>
                        <a:spcAft>
                          <a:spcPts val="600"/>
                        </a:spcAft>
                      </a:pPr>
                      <a:r>
                        <a:rPr lang="en-CA" sz="1000">
                          <a:effectLst/>
                        </a:rPr>
                        <a:t>HC12*HC7</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-0.55</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 </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 </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884263594"/>
                  </a:ext>
                </a:extLst>
              </a:tr>
              <a:tr h="137232">
                <a:tc>
                  <a:txBody>
                    <a:bodyPr/>
                    <a:lstStyle/>
                    <a:p>
                      <a:pPr marL="340995" indent="-340995">
                        <a:lnSpc>
                          <a:spcPct val="115000"/>
                        </a:lnSpc>
                        <a:spcBef>
                          <a:spcPts val="600"/>
                        </a:spcBef>
                        <a:spcAft>
                          <a:spcPts val="600"/>
                        </a:spcAft>
                      </a:pPr>
                      <a:r>
                        <a:rPr lang="en-CA" sz="1000">
                          <a:effectLst/>
                        </a:rPr>
                        <a:t>HC12*HC6</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-0.19</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00">
                          <a:effectLst/>
                        </a:rPr>
                        <a:t> </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 </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 </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1109235346"/>
                  </a:ext>
                </a:extLst>
              </a:tr>
              <a:tr h="137232">
                <a:tc>
                  <a:txBody>
                    <a:bodyPr/>
                    <a:lstStyle/>
                    <a:p>
                      <a:pPr marL="340995" indent="-340995">
                        <a:lnSpc>
                          <a:spcPct val="115000"/>
                        </a:lnSpc>
                        <a:spcBef>
                          <a:spcPts val="600"/>
                        </a:spcBef>
                        <a:spcAft>
                          <a:spcPts val="600"/>
                        </a:spcAft>
                      </a:pPr>
                      <a:r>
                        <a:rPr lang="en-CA" sz="1000">
                          <a:effectLst/>
                        </a:rPr>
                        <a:t>HC12*HC3</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-0.32</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 </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 </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2206774170"/>
                  </a:ext>
                </a:extLst>
              </a:tr>
              <a:tr h="137232">
                <a:tc>
                  <a:txBody>
                    <a:bodyPr/>
                    <a:lstStyle/>
                    <a:p>
                      <a:pPr marL="340995" indent="-340995">
                        <a:lnSpc>
                          <a:spcPct val="115000"/>
                        </a:lnSpc>
                        <a:spcBef>
                          <a:spcPts val="600"/>
                        </a:spcBef>
                        <a:spcAft>
                          <a:spcPts val="600"/>
                        </a:spcAft>
                      </a:pPr>
                      <a:r>
                        <a:rPr lang="en-CA" sz="1000">
                          <a:effectLst/>
                        </a:rPr>
                        <a:t>HC12*HC1</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-0.77</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 </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 </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3567080005"/>
                  </a:ext>
                </a:extLst>
              </a:tr>
              <a:tr h="137232">
                <a:tc>
                  <a:txBody>
                    <a:bodyPr/>
                    <a:lstStyle/>
                    <a:p>
                      <a:pPr marL="340995" indent="-340995">
                        <a:lnSpc>
                          <a:spcPct val="115000"/>
                        </a:lnSpc>
                        <a:spcBef>
                          <a:spcPts val="600"/>
                        </a:spcBef>
                        <a:spcAft>
                          <a:spcPts val="600"/>
                        </a:spcAft>
                      </a:pPr>
                      <a:r>
                        <a:rPr lang="en-CA" sz="1000">
                          <a:effectLst/>
                        </a:rPr>
                        <a:t>HC10*HC11</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0.28</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00">
                          <a:effectLst/>
                        </a:rPr>
                        <a:t> </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 </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 </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2510935312"/>
                  </a:ext>
                </a:extLst>
              </a:tr>
              <a:tr h="137232">
                <a:tc>
                  <a:txBody>
                    <a:bodyPr/>
                    <a:lstStyle/>
                    <a:p>
                      <a:pPr marL="340995" indent="-340995">
                        <a:lnSpc>
                          <a:spcPct val="115000"/>
                        </a:lnSpc>
                        <a:spcBef>
                          <a:spcPts val="600"/>
                        </a:spcBef>
                        <a:spcAft>
                          <a:spcPts val="600"/>
                        </a:spcAft>
                      </a:pPr>
                      <a:r>
                        <a:rPr lang="en-CA" sz="1000">
                          <a:effectLst/>
                        </a:rPr>
                        <a:t>HC10*HC7</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0.32</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 </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 </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3949737088"/>
                  </a:ext>
                </a:extLst>
              </a:tr>
              <a:tr h="137232">
                <a:tc>
                  <a:txBody>
                    <a:bodyPr/>
                    <a:lstStyle/>
                    <a:p>
                      <a:pPr marL="340995" indent="-340995">
                        <a:lnSpc>
                          <a:spcPct val="115000"/>
                        </a:lnSpc>
                        <a:spcBef>
                          <a:spcPts val="600"/>
                        </a:spcBef>
                        <a:spcAft>
                          <a:spcPts val="600"/>
                        </a:spcAft>
                      </a:pPr>
                      <a:r>
                        <a:rPr lang="en-CA" sz="1000">
                          <a:effectLst/>
                        </a:rPr>
                        <a:t>HC10*HC6</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-0.17</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00">
                          <a:effectLst/>
                        </a:rPr>
                        <a:t> </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 </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 </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3213538691"/>
                  </a:ext>
                </a:extLst>
              </a:tr>
              <a:tr h="137232">
                <a:tc>
                  <a:txBody>
                    <a:bodyPr/>
                    <a:lstStyle/>
                    <a:p>
                      <a:pPr marL="340995" indent="-340995">
                        <a:lnSpc>
                          <a:spcPct val="115000"/>
                        </a:lnSpc>
                        <a:spcBef>
                          <a:spcPts val="600"/>
                        </a:spcBef>
                        <a:spcAft>
                          <a:spcPts val="600"/>
                        </a:spcAft>
                      </a:pPr>
                      <a:r>
                        <a:rPr lang="en-CA" sz="1000">
                          <a:effectLst/>
                        </a:rPr>
                        <a:t>HC10*HC3</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-0.48</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 </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 </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1968802294"/>
                  </a:ext>
                </a:extLst>
              </a:tr>
              <a:tr h="137232">
                <a:tc>
                  <a:txBody>
                    <a:bodyPr/>
                    <a:lstStyle/>
                    <a:p>
                      <a:pPr marL="340995" indent="-340995">
                        <a:lnSpc>
                          <a:spcPct val="115000"/>
                        </a:lnSpc>
                        <a:spcBef>
                          <a:spcPts val="600"/>
                        </a:spcBef>
                        <a:spcAft>
                          <a:spcPts val="600"/>
                        </a:spcAft>
                      </a:pPr>
                      <a:r>
                        <a:rPr lang="en-CA" sz="1000">
                          <a:effectLst/>
                        </a:rPr>
                        <a:t>HC8*HC9</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1.45</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 </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 </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2570718318"/>
                  </a:ext>
                </a:extLst>
              </a:tr>
              <a:tr h="137232">
                <a:tc>
                  <a:txBody>
                    <a:bodyPr/>
                    <a:lstStyle/>
                    <a:p>
                      <a:pPr marL="340995" indent="-340995">
                        <a:lnSpc>
                          <a:spcPct val="115000"/>
                        </a:lnSpc>
                        <a:spcBef>
                          <a:spcPts val="600"/>
                        </a:spcBef>
                        <a:spcAft>
                          <a:spcPts val="600"/>
                        </a:spcAft>
                      </a:pPr>
                      <a:r>
                        <a:rPr lang="en-CA" sz="1000">
                          <a:effectLst/>
                        </a:rPr>
                        <a:t>HC8*HC6</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-0.83</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dirty="0">
                          <a:effectLst/>
                        </a:rPr>
                        <a:t> </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00">
                          <a:effectLst/>
                        </a:rPr>
                        <a:t> </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1821494331"/>
                  </a:ext>
                </a:extLst>
              </a:tr>
              <a:tr h="137232">
                <a:tc>
                  <a:txBody>
                    <a:bodyPr/>
                    <a:lstStyle/>
                    <a:p>
                      <a:pPr marL="340995" indent="-340995">
                        <a:lnSpc>
                          <a:spcPct val="115000"/>
                        </a:lnSpc>
                        <a:spcBef>
                          <a:spcPts val="600"/>
                        </a:spcBef>
                        <a:spcAft>
                          <a:spcPts val="600"/>
                        </a:spcAft>
                      </a:pPr>
                      <a:r>
                        <a:rPr lang="en-CA" sz="1000" dirty="0">
                          <a:effectLst/>
                        </a:rPr>
                        <a:t>HC6*HC4</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000" dirty="0">
                          <a:effectLst/>
                        </a:rPr>
                        <a:t>-0.76</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CA" sz="1000">
                          <a:effectLst/>
                        </a:rPr>
                        <a:t>*</a:t>
                      </a:r>
                      <a:endParaRPr lang="en-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000" dirty="0">
                          <a:effectLst/>
                        </a:rPr>
                        <a:t> </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000" dirty="0">
                          <a:effectLst/>
                        </a:rPr>
                        <a:t> </a:t>
                      </a:r>
                      <a:endParaRPr lang="en-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9018024"/>
                  </a:ext>
                </a:extLst>
              </a:tr>
            </a:tbl>
          </a:graphicData>
        </a:graphic>
      </p:graphicFrame>
      <p:sp>
        <p:nvSpPr>
          <p:cNvPr id="4" name="TextBox 3">
            <a:extLst>
              <a:ext uri="{FF2B5EF4-FFF2-40B4-BE49-F238E27FC236}">
                <a16:creationId xmlns:a16="http://schemas.microsoft.com/office/drawing/2014/main" id="{7C0F6F0A-74E0-48CE-8DA7-9341F6C632C3}"/>
              </a:ext>
            </a:extLst>
          </p:cNvPr>
          <p:cNvSpPr txBox="1"/>
          <p:nvPr/>
        </p:nvSpPr>
        <p:spPr>
          <a:xfrm>
            <a:off x="8275899" y="4409954"/>
            <a:ext cx="3415064" cy="1815882"/>
          </a:xfrm>
          <a:prstGeom prst="rect">
            <a:avLst/>
          </a:prstGeom>
          <a:noFill/>
        </p:spPr>
        <p:txBody>
          <a:bodyPr wrap="square" rtlCol="0">
            <a:spAutoFit/>
          </a:bodyPr>
          <a:lstStyle/>
          <a:p>
            <a:pPr marL="285750" indent="-285750">
              <a:buFont typeface="Wingdings" panose="05000000000000000000" pitchFamily="2" charset="2"/>
              <a:buChar char="§"/>
            </a:pPr>
            <a:r>
              <a:rPr lang="en-CA" sz="1400" b="1" dirty="0"/>
              <a:t>HC10 Hypertension becomes insignificant when age in the model</a:t>
            </a:r>
          </a:p>
          <a:p>
            <a:pPr marL="285750" indent="-285750">
              <a:buFont typeface="Wingdings" panose="05000000000000000000" pitchFamily="2" charset="2"/>
              <a:buChar char="§"/>
            </a:pPr>
            <a:r>
              <a:rPr lang="en-CA" sz="1400" b="1" dirty="0"/>
              <a:t>It remains in the model due to interaction</a:t>
            </a:r>
          </a:p>
          <a:p>
            <a:pPr marL="285750" indent="-285750">
              <a:buFont typeface="Wingdings" panose="05000000000000000000" pitchFamily="2" charset="2"/>
              <a:buChar char="§"/>
            </a:pPr>
            <a:r>
              <a:rPr lang="en-CA" sz="1400" b="1" dirty="0"/>
              <a:t>Odds ratios are not given in the model for HCs with interactions due to complexity</a:t>
            </a:r>
          </a:p>
          <a:p>
            <a:pPr marL="285750" indent="-285750">
              <a:buFont typeface="Wingdings" panose="05000000000000000000" pitchFamily="2" charset="2"/>
              <a:buChar char="§"/>
            </a:pPr>
            <a:r>
              <a:rPr lang="en-CA" sz="1400" b="1" dirty="0"/>
              <a:t>C statistic is a bit higher</a:t>
            </a:r>
            <a:endParaRPr lang="en-CA" sz="1400" dirty="0"/>
          </a:p>
        </p:txBody>
      </p:sp>
      <p:sp>
        <p:nvSpPr>
          <p:cNvPr id="7" name="Slide Number Placeholder 6">
            <a:extLst>
              <a:ext uri="{FF2B5EF4-FFF2-40B4-BE49-F238E27FC236}">
                <a16:creationId xmlns:a16="http://schemas.microsoft.com/office/drawing/2014/main" id="{C5790053-85F8-49B5-B48E-284BA8E288A9}"/>
              </a:ext>
            </a:extLst>
          </p:cNvPr>
          <p:cNvSpPr>
            <a:spLocks noGrp="1"/>
          </p:cNvSpPr>
          <p:nvPr>
            <p:ph type="sldNum" sz="quarter" idx="4"/>
          </p:nvPr>
        </p:nvSpPr>
        <p:spPr/>
        <p:txBody>
          <a:bodyPr/>
          <a:lstStyle/>
          <a:p>
            <a:fld id="{AF00BBCC-5065-4A36-818C-AAE84D4248A3}" type="slidenum">
              <a:rPr lang="en-CA" smtClean="0"/>
              <a:t>37</a:t>
            </a:fld>
            <a:endParaRPr lang="en-CA"/>
          </a:p>
        </p:txBody>
      </p:sp>
    </p:spTree>
    <p:extLst>
      <p:ext uri="{BB962C8B-B14F-4D97-AF65-F5344CB8AC3E}">
        <p14:creationId xmlns:p14="http://schemas.microsoft.com/office/powerpoint/2010/main" val="957583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C65FD-318F-44F5-B9F8-5F2ED2BFF6B6}"/>
              </a:ext>
            </a:extLst>
          </p:cNvPr>
          <p:cNvSpPr>
            <a:spLocks noGrp="1"/>
          </p:cNvSpPr>
          <p:nvPr>
            <p:ph type="title"/>
          </p:nvPr>
        </p:nvSpPr>
        <p:spPr/>
        <p:txBody>
          <a:bodyPr>
            <a:normAutofit fontScale="90000"/>
          </a:bodyPr>
          <a:lstStyle/>
          <a:p>
            <a:r>
              <a:rPr lang="en-CA" sz="4000" dirty="0"/>
              <a:t>Model results</a:t>
            </a:r>
            <a:br>
              <a:rPr lang="en-CA" sz="3600" dirty="0"/>
            </a:br>
            <a:r>
              <a:rPr lang="en-CA" sz="3200" dirty="0"/>
              <a:t>Full model without interaction to compare two cohorts</a:t>
            </a:r>
          </a:p>
        </p:txBody>
      </p:sp>
      <p:sp>
        <p:nvSpPr>
          <p:cNvPr id="3" name="Rectangle 2">
            <a:extLst>
              <a:ext uri="{FF2B5EF4-FFF2-40B4-BE49-F238E27FC236}">
                <a16:creationId xmlns:a16="http://schemas.microsoft.com/office/drawing/2014/main" id="{B34E1FE3-59D1-44CA-8A70-0E80DBD90987}"/>
              </a:ext>
            </a:extLst>
          </p:cNvPr>
          <p:cNvSpPr/>
          <p:nvPr/>
        </p:nvSpPr>
        <p:spPr>
          <a:xfrm>
            <a:off x="609600" y="6454707"/>
            <a:ext cx="6096000" cy="292259"/>
          </a:xfrm>
          <a:prstGeom prst="rect">
            <a:avLst/>
          </a:prstGeom>
        </p:spPr>
        <p:txBody>
          <a:bodyPr>
            <a:spAutoFit/>
          </a:bodyPr>
          <a:lstStyle/>
          <a:p>
            <a:pPr>
              <a:lnSpc>
                <a:spcPct val="115000"/>
              </a:lnSpc>
            </a:pPr>
            <a:r>
              <a:rPr lang="en-CA" sz="1200" i="1" dirty="0">
                <a:latin typeface="+mj-lt"/>
                <a:ea typeface="Times New Roman" panose="02020603050405020304" pitchFamily="18" charset="0"/>
              </a:rPr>
              <a:t>p ≤ .05; ** p ≤ .01; *** p ≤ .001</a:t>
            </a:r>
          </a:p>
        </p:txBody>
      </p:sp>
      <p:graphicFrame>
        <p:nvGraphicFramePr>
          <p:cNvPr id="5" name="Table 4">
            <a:extLst>
              <a:ext uri="{FF2B5EF4-FFF2-40B4-BE49-F238E27FC236}">
                <a16:creationId xmlns:a16="http://schemas.microsoft.com/office/drawing/2014/main" id="{3B0E9125-B44E-4C4E-BC79-3A4A49FDB6D5}"/>
              </a:ext>
            </a:extLst>
          </p:cNvPr>
          <p:cNvGraphicFramePr>
            <a:graphicFrameLocks noGrp="1"/>
          </p:cNvGraphicFramePr>
          <p:nvPr>
            <p:extLst>
              <p:ext uri="{D42A27DB-BD31-4B8C-83A1-F6EECF244321}">
                <p14:modId xmlns:p14="http://schemas.microsoft.com/office/powerpoint/2010/main" val="3252238710"/>
              </p:ext>
            </p:extLst>
          </p:nvPr>
        </p:nvGraphicFramePr>
        <p:xfrm>
          <a:off x="609598" y="1568836"/>
          <a:ext cx="10972799" cy="4855191"/>
        </p:xfrm>
        <a:graphic>
          <a:graphicData uri="http://schemas.openxmlformats.org/drawingml/2006/table">
            <a:tbl>
              <a:tblPr firstRow="1" firstCol="1" bandRow="1">
                <a:tableStyleId>{2D5ABB26-0587-4C30-8999-92F81FD0307C}</a:tableStyleId>
              </a:tblPr>
              <a:tblGrid>
                <a:gridCol w="3810001">
                  <a:extLst>
                    <a:ext uri="{9D8B030D-6E8A-4147-A177-3AD203B41FA5}">
                      <a16:colId xmlns:a16="http://schemas.microsoft.com/office/drawing/2014/main" val="630727294"/>
                    </a:ext>
                  </a:extLst>
                </a:gridCol>
                <a:gridCol w="674087">
                  <a:extLst>
                    <a:ext uri="{9D8B030D-6E8A-4147-A177-3AD203B41FA5}">
                      <a16:colId xmlns:a16="http://schemas.microsoft.com/office/drawing/2014/main" val="4141542012"/>
                    </a:ext>
                  </a:extLst>
                </a:gridCol>
                <a:gridCol w="477993">
                  <a:extLst>
                    <a:ext uri="{9D8B030D-6E8A-4147-A177-3AD203B41FA5}">
                      <a16:colId xmlns:a16="http://schemas.microsoft.com/office/drawing/2014/main" val="2105746919"/>
                    </a:ext>
                  </a:extLst>
                </a:gridCol>
                <a:gridCol w="2148866">
                  <a:extLst>
                    <a:ext uri="{9D8B030D-6E8A-4147-A177-3AD203B41FA5}">
                      <a16:colId xmlns:a16="http://schemas.microsoft.com/office/drawing/2014/main" val="4106020750"/>
                    </a:ext>
                  </a:extLst>
                </a:gridCol>
                <a:gridCol w="118971">
                  <a:extLst>
                    <a:ext uri="{9D8B030D-6E8A-4147-A177-3AD203B41FA5}">
                      <a16:colId xmlns:a16="http://schemas.microsoft.com/office/drawing/2014/main" val="3739316786"/>
                    </a:ext>
                  </a:extLst>
                </a:gridCol>
                <a:gridCol w="1050745">
                  <a:extLst>
                    <a:ext uri="{9D8B030D-6E8A-4147-A177-3AD203B41FA5}">
                      <a16:colId xmlns:a16="http://schemas.microsoft.com/office/drawing/2014/main" val="2089090618"/>
                    </a:ext>
                  </a:extLst>
                </a:gridCol>
                <a:gridCol w="543270">
                  <a:extLst>
                    <a:ext uri="{9D8B030D-6E8A-4147-A177-3AD203B41FA5}">
                      <a16:colId xmlns:a16="http://schemas.microsoft.com/office/drawing/2014/main" val="3461753017"/>
                    </a:ext>
                  </a:extLst>
                </a:gridCol>
                <a:gridCol w="2148866">
                  <a:extLst>
                    <a:ext uri="{9D8B030D-6E8A-4147-A177-3AD203B41FA5}">
                      <a16:colId xmlns:a16="http://schemas.microsoft.com/office/drawing/2014/main" val="3744121722"/>
                    </a:ext>
                  </a:extLst>
                </a:gridCol>
              </a:tblGrid>
              <a:tr h="422714">
                <a:tc rowSpan="2">
                  <a:txBody>
                    <a:bodyPr/>
                    <a:lstStyle/>
                    <a:p>
                      <a:pPr algn="ctr">
                        <a:lnSpc>
                          <a:spcPct val="115000"/>
                        </a:lnSpc>
                        <a:spcBef>
                          <a:spcPts val="600"/>
                        </a:spcBef>
                        <a:spcAft>
                          <a:spcPts val="600"/>
                        </a:spcAft>
                      </a:pPr>
                      <a:r>
                        <a:rPr lang="en-CA" sz="1400" b="1" dirty="0">
                          <a:effectLst/>
                        </a:rPr>
                        <a:t>Factor</a:t>
                      </a:r>
                      <a:endParaRPr lang="en-C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3">
                  <a:txBody>
                    <a:bodyPr/>
                    <a:lstStyle/>
                    <a:p>
                      <a:pPr algn="ctr">
                        <a:lnSpc>
                          <a:spcPct val="115000"/>
                        </a:lnSpc>
                        <a:spcBef>
                          <a:spcPts val="0"/>
                        </a:spcBef>
                        <a:spcAft>
                          <a:spcPts val="0"/>
                        </a:spcAft>
                      </a:pPr>
                      <a:r>
                        <a:rPr lang="en-CA" sz="1400" b="1" dirty="0">
                          <a:effectLst/>
                        </a:rPr>
                        <a:t>Positive cohort model </a:t>
                      </a:r>
                    </a:p>
                    <a:p>
                      <a:pPr algn="ctr">
                        <a:lnSpc>
                          <a:spcPct val="115000"/>
                        </a:lnSpc>
                        <a:spcBef>
                          <a:spcPts val="0"/>
                        </a:spcBef>
                        <a:spcAft>
                          <a:spcPts val="0"/>
                        </a:spcAft>
                      </a:pPr>
                      <a:r>
                        <a:rPr lang="en-CA" sz="1400" b="1" dirty="0">
                          <a:effectLst/>
                        </a:rPr>
                        <a:t>(interactions excluded; n=48,989)</a:t>
                      </a:r>
                      <a:endParaRPr lang="en-C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en-CA"/>
                    </a:p>
                  </a:txBody>
                  <a:tcPr/>
                </a:tc>
                <a:tc hMerge="1">
                  <a:txBody>
                    <a:bodyPr/>
                    <a:lstStyle/>
                    <a:p>
                      <a:endParaRPr lang="en-CA"/>
                    </a:p>
                  </a:txBody>
                  <a:tcPr/>
                </a:tc>
                <a:tc>
                  <a:txBody>
                    <a:bodyPr/>
                    <a:lstStyle/>
                    <a:p>
                      <a:pPr algn="ctr">
                        <a:lnSpc>
                          <a:spcPct val="115000"/>
                        </a:lnSpc>
                        <a:spcBef>
                          <a:spcPts val="0"/>
                        </a:spcBef>
                        <a:spcAft>
                          <a:spcPts val="0"/>
                        </a:spcAft>
                      </a:pPr>
                      <a:r>
                        <a:rPr lang="en-CA" sz="1400" b="1" dirty="0">
                          <a:effectLst/>
                        </a:rPr>
                        <a:t> </a:t>
                      </a:r>
                      <a:endParaRPr lang="en-C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3">
                  <a:txBody>
                    <a:bodyPr/>
                    <a:lstStyle/>
                    <a:p>
                      <a:pPr algn="ctr">
                        <a:lnSpc>
                          <a:spcPct val="115000"/>
                        </a:lnSpc>
                        <a:spcBef>
                          <a:spcPts val="0"/>
                        </a:spcBef>
                        <a:spcAft>
                          <a:spcPts val="0"/>
                        </a:spcAft>
                      </a:pPr>
                      <a:r>
                        <a:rPr lang="en-CA" sz="1400" b="1" dirty="0">
                          <a:effectLst/>
                        </a:rPr>
                        <a:t>Population cohort model </a:t>
                      </a:r>
                    </a:p>
                    <a:p>
                      <a:pPr algn="ctr">
                        <a:lnSpc>
                          <a:spcPct val="115000"/>
                        </a:lnSpc>
                        <a:spcBef>
                          <a:spcPts val="0"/>
                        </a:spcBef>
                        <a:spcAft>
                          <a:spcPts val="0"/>
                        </a:spcAft>
                      </a:pPr>
                      <a:r>
                        <a:rPr lang="en-CA" sz="1400" b="1" dirty="0">
                          <a:effectLst/>
                        </a:rPr>
                        <a:t>(interactions excluded; N = 5,200,204)</a:t>
                      </a:r>
                      <a:endParaRPr lang="en-C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67742839"/>
                  </a:ext>
                </a:extLst>
              </a:tr>
              <a:tr h="204437">
                <a:tc vMerge="1">
                  <a:txBody>
                    <a:bodyPr/>
                    <a:lstStyle/>
                    <a:p>
                      <a:pPr algn="ctr">
                        <a:lnSpc>
                          <a:spcPct val="115000"/>
                        </a:lnSpc>
                        <a:spcBef>
                          <a:spcPts val="600"/>
                        </a:spcBef>
                        <a:spcAft>
                          <a:spcPts val="600"/>
                        </a:spcAft>
                      </a:pPr>
                      <a:endParaRPr lang="en-CA"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Bef>
                          <a:spcPts val="600"/>
                        </a:spcBef>
                        <a:spcAft>
                          <a:spcPts val="600"/>
                        </a:spcAft>
                      </a:pPr>
                      <a:r>
                        <a:rPr lang="en-CA" sz="1400" b="1">
                          <a:effectLst/>
                        </a:rPr>
                        <a:t>Estimate</a:t>
                      </a:r>
                      <a:endParaRPr lang="en-CA"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Bef>
                          <a:spcPts val="600"/>
                        </a:spcBef>
                        <a:spcAft>
                          <a:spcPts val="600"/>
                        </a:spcAft>
                      </a:pPr>
                      <a:r>
                        <a:rPr lang="en-CA" sz="1400" b="1" dirty="0">
                          <a:effectLst/>
                        </a:rPr>
                        <a:t> </a:t>
                      </a:r>
                      <a:endParaRPr lang="en-C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Bef>
                          <a:spcPts val="600"/>
                        </a:spcBef>
                        <a:spcAft>
                          <a:spcPts val="600"/>
                        </a:spcAft>
                      </a:pPr>
                      <a:r>
                        <a:rPr lang="en-CA" sz="1400" b="1" dirty="0">
                          <a:effectLst/>
                        </a:rPr>
                        <a:t>OR [95% CI]</a:t>
                      </a:r>
                      <a:endParaRPr lang="en-C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endParaRPr lang="en-CA" sz="1400" b="1">
                        <a:effectLst/>
                        <a:latin typeface="Times" panose="02020603050405020304" pitchFamily="18" charset="0"/>
                        <a:cs typeface="Times New Roman" panose="02020603050405020304" pitchFamily="18" charset="0"/>
                      </a:endParaRPr>
                    </a:p>
                  </a:txBody>
                  <a:tcPr marL="15301" marR="15301"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Bef>
                          <a:spcPts val="600"/>
                        </a:spcBef>
                        <a:spcAft>
                          <a:spcPts val="600"/>
                        </a:spcAft>
                      </a:pPr>
                      <a:r>
                        <a:rPr lang="en-CA" sz="1400" b="1" dirty="0">
                          <a:effectLst/>
                        </a:rPr>
                        <a:t>Estimate</a:t>
                      </a:r>
                      <a:endParaRPr lang="en-C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Bef>
                          <a:spcPts val="600"/>
                        </a:spcBef>
                        <a:spcAft>
                          <a:spcPts val="600"/>
                        </a:spcAft>
                      </a:pPr>
                      <a:r>
                        <a:rPr lang="en-CA" sz="1400" b="1" dirty="0">
                          <a:effectLst/>
                        </a:rPr>
                        <a:t> </a:t>
                      </a:r>
                      <a:endParaRPr lang="en-C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Bef>
                          <a:spcPts val="600"/>
                        </a:spcBef>
                        <a:spcAft>
                          <a:spcPts val="600"/>
                        </a:spcAft>
                      </a:pPr>
                      <a:r>
                        <a:rPr lang="en-CA" sz="1400" b="1" dirty="0">
                          <a:effectLst/>
                        </a:rPr>
                        <a:t>OR [95% CI]</a:t>
                      </a:r>
                      <a:endParaRPr lang="en-C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503783955"/>
                  </a:ext>
                </a:extLst>
              </a:tr>
              <a:tr h="153371">
                <a:tc>
                  <a:txBody>
                    <a:bodyPr/>
                    <a:lstStyle/>
                    <a:p>
                      <a:pPr>
                        <a:lnSpc>
                          <a:spcPct val="115000"/>
                        </a:lnSpc>
                        <a:spcBef>
                          <a:spcPts val="600"/>
                        </a:spcBef>
                        <a:spcAft>
                          <a:spcPts val="600"/>
                        </a:spcAft>
                      </a:pPr>
                      <a:r>
                        <a:rPr lang="en-CA" sz="1050" dirty="0">
                          <a:effectLst/>
                        </a:rPr>
                        <a:t>Age &lt; 20</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lnT w="12700" cap="flat" cmpd="sng" algn="ctr">
                      <a:solidFill>
                        <a:schemeClr val="tx1"/>
                      </a:solidFill>
                      <a:prstDash val="solid"/>
                      <a:round/>
                      <a:headEnd type="none" w="med" len="med"/>
                      <a:tailEnd type="none" w="med" len="med"/>
                    </a:lnT>
                  </a:tcPr>
                </a:tc>
                <a:tc>
                  <a:txBody>
                    <a:bodyPr/>
                    <a:lstStyle/>
                    <a:p>
                      <a:pPr algn="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lnT w="12700" cap="flat" cmpd="sng" algn="ctr">
                      <a:solidFill>
                        <a:schemeClr val="tx1"/>
                      </a:solidFill>
                      <a:prstDash val="solid"/>
                      <a:round/>
                      <a:headEnd type="none" w="med" len="med"/>
                      <a:tailEnd type="none" w="med" len="med"/>
                    </a:lnT>
                  </a:tcPr>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lnT w="12700" cap="flat" cmpd="sng" algn="ctr">
                      <a:solidFill>
                        <a:schemeClr val="tx1"/>
                      </a:solidFill>
                      <a:prstDash val="solid"/>
                      <a:round/>
                      <a:headEnd type="none" w="med" len="med"/>
                      <a:tailEnd type="none" w="med" len="med"/>
                    </a:lnT>
                  </a:tcPr>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lnT w="12700" cap="flat" cmpd="sng" algn="ctr">
                      <a:solidFill>
                        <a:schemeClr val="tx1"/>
                      </a:solidFill>
                      <a:prstDash val="solid"/>
                      <a:round/>
                      <a:headEnd type="none" w="med" len="med"/>
                      <a:tailEnd type="none" w="med" len="med"/>
                    </a:lnT>
                  </a:tcPr>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lnT w="12700" cap="flat" cmpd="sng" algn="ctr">
                      <a:solidFill>
                        <a:schemeClr val="tx1"/>
                      </a:solidFill>
                      <a:prstDash val="solid"/>
                      <a:round/>
                      <a:headEnd type="none" w="med" len="med"/>
                      <a:tailEnd type="none" w="med" len="med"/>
                    </a:lnT>
                  </a:tcPr>
                </a:tc>
                <a:tc>
                  <a:txBody>
                    <a:bodyPr/>
                    <a:lstStyle/>
                    <a:p>
                      <a:pPr algn="r">
                        <a:lnSpc>
                          <a:spcPct val="115000"/>
                        </a:lnSpc>
                        <a:spcBef>
                          <a:spcPts val="600"/>
                        </a:spcBef>
                        <a:spcAft>
                          <a:spcPts val="600"/>
                        </a:spcAft>
                      </a:pPr>
                      <a:r>
                        <a:rPr lang="en-CA" sz="1050" dirty="0">
                          <a:effectLst/>
                        </a:rPr>
                        <a:t>--</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lnT w="12700" cap="flat" cmpd="sng" algn="ctr">
                      <a:solidFill>
                        <a:schemeClr val="tx1"/>
                      </a:solidFill>
                      <a:prstDash val="solid"/>
                      <a:round/>
                      <a:headEnd type="none" w="med" len="med"/>
                      <a:tailEnd type="none" w="med" len="med"/>
                    </a:lnT>
                  </a:tcPr>
                </a:tc>
                <a:tc>
                  <a:txBody>
                    <a:bodyPr/>
                    <a:lstStyle/>
                    <a:p>
                      <a:endParaRPr lang="en-CA" sz="1050" dirty="0">
                        <a:effectLst/>
                        <a:latin typeface="Times" panose="02020603050405020304" pitchFamily="18" charset="0"/>
                        <a:cs typeface="Times New Roman" panose="02020603050405020304" pitchFamily="18" charset="0"/>
                      </a:endParaRPr>
                    </a:p>
                  </a:txBody>
                  <a:tcPr marL="15301" marR="15301" marT="0" marB="0">
                    <a:lnT w="12700" cap="flat" cmpd="sng" algn="ctr">
                      <a:solidFill>
                        <a:schemeClr val="tx1"/>
                      </a:solidFill>
                      <a:prstDash val="solid"/>
                      <a:round/>
                      <a:headEnd type="none" w="med" len="med"/>
                      <a:tailEnd type="none" w="med" len="med"/>
                    </a:lnT>
                  </a:tcPr>
                </a:tc>
                <a:tc>
                  <a:txBody>
                    <a:bodyPr/>
                    <a:lstStyle/>
                    <a:p>
                      <a:endParaRPr lang="en-CA" sz="1050" dirty="0">
                        <a:effectLst/>
                        <a:latin typeface="Times" panose="02020603050405020304" pitchFamily="18" charset="0"/>
                        <a:cs typeface="Times New Roman" panose="02020603050405020304" pitchFamily="18" charset="0"/>
                      </a:endParaRPr>
                    </a:p>
                  </a:txBody>
                  <a:tcPr marL="15301" marR="15301"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47008618"/>
                  </a:ext>
                </a:extLst>
              </a:tr>
              <a:tr h="153371">
                <a:tc>
                  <a:txBody>
                    <a:bodyPr/>
                    <a:lstStyle/>
                    <a:p>
                      <a:pPr indent="251460">
                        <a:lnSpc>
                          <a:spcPct val="115000"/>
                        </a:lnSpc>
                        <a:spcBef>
                          <a:spcPts val="600"/>
                        </a:spcBef>
                        <a:spcAft>
                          <a:spcPts val="600"/>
                        </a:spcAft>
                      </a:pPr>
                      <a:r>
                        <a:rPr lang="en-CA" sz="1050">
                          <a:effectLst/>
                        </a:rPr>
                        <a:t>20 - 39</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1.02</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2.79 [2.06 - 3.76]</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1.62</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5.05 [3.51 - 7.27]</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3018725969"/>
                  </a:ext>
                </a:extLst>
              </a:tr>
              <a:tr h="153371">
                <a:tc>
                  <a:txBody>
                    <a:bodyPr/>
                    <a:lstStyle/>
                    <a:p>
                      <a:pPr indent="251460">
                        <a:lnSpc>
                          <a:spcPct val="115000"/>
                        </a:lnSpc>
                        <a:spcBef>
                          <a:spcPts val="600"/>
                        </a:spcBef>
                        <a:spcAft>
                          <a:spcPts val="600"/>
                        </a:spcAft>
                      </a:pPr>
                      <a:r>
                        <a:rPr lang="en-CA" sz="1050">
                          <a:effectLst/>
                        </a:rPr>
                        <a:t>40 - 49</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1.66</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5.25 [3.86 - 7.13]</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2.1</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8.14 [5.62 - 11.79]</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2324585294"/>
                  </a:ext>
                </a:extLst>
              </a:tr>
              <a:tr h="153371">
                <a:tc>
                  <a:txBody>
                    <a:bodyPr/>
                    <a:lstStyle/>
                    <a:p>
                      <a:pPr indent="251460">
                        <a:lnSpc>
                          <a:spcPct val="115000"/>
                        </a:lnSpc>
                        <a:spcBef>
                          <a:spcPts val="600"/>
                        </a:spcBef>
                        <a:spcAft>
                          <a:spcPts val="600"/>
                        </a:spcAft>
                      </a:pPr>
                      <a:r>
                        <a:rPr lang="en-CA" sz="1050">
                          <a:effectLst/>
                        </a:rPr>
                        <a:t>50 - 59</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2.19</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8.94 [6.63 - 12.06]</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2.4</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11.05 [7.71 - 15.83]</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3770293493"/>
                  </a:ext>
                </a:extLst>
              </a:tr>
              <a:tr h="153371">
                <a:tc>
                  <a:txBody>
                    <a:bodyPr/>
                    <a:lstStyle/>
                    <a:p>
                      <a:pPr indent="251460">
                        <a:lnSpc>
                          <a:spcPct val="115000"/>
                        </a:lnSpc>
                        <a:spcBef>
                          <a:spcPts val="600"/>
                        </a:spcBef>
                        <a:spcAft>
                          <a:spcPts val="600"/>
                        </a:spcAft>
                      </a:pPr>
                      <a:r>
                        <a:rPr lang="en-CA" sz="1050">
                          <a:effectLst/>
                        </a:rPr>
                        <a:t>60 - 69</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2.89</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18.01 [13.37 - 24.26]</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2.49</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12.1 [8.45 - 17.32]</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4273725379"/>
                  </a:ext>
                </a:extLst>
              </a:tr>
              <a:tr h="153371">
                <a:tc>
                  <a:txBody>
                    <a:bodyPr/>
                    <a:lstStyle/>
                    <a:p>
                      <a:pPr indent="251460">
                        <a:lnSpc>
                          <a:spcPct val="115000"/>
                        </a:lnSpc>
                        <a:spcBef>
                          <a:spcPts val="600"/>
                        </a:spcBef>
                        <a:spcAft>
                          <a:spcPts val="600"/>
                        </a:spcAft>
                      </a:pPr>
                      <a:r>
                        <a:rPr lang="en-CA" sz="1050">
                          <a:effectLst/>
                        </a:rPr>
                        <a:t>70 - 79</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3.76</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42.85 [31.75 - 57.82]</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2.97</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19.5 [13.64 - 27.88]</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460778095"/>
                  </a:ext>
                </a:extLst>
              </a:tr>
              <a:tr h="153371">
                <a:tc>
                  <a:txBody>
                    <a:bodyPr/>
                    <a:lstStyle/>
                    <a:p>
                      <a:pPr>
                        <a:lnSpc>
                          <a:spcPct val="115000"/>
                        </a:lnSpc>
                        <a:spcBef>
                          <a:spcPts val="600"/>
                        </a:spcBef>
                        <a:spcAft>
                          <a:spcPts val="600"/>
                        </a:spcAft>
                      </a:pPr>
                      <a:r>
                        <a:rPr lang="en-CA" sz="1050">
                          <a:effectLst/>
                        </a:rPr>
                        <a:t>Age 80+</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4.47</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87.50 [64.42 - 118.86]</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3.44</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31.32 [21.87 - 44.87]</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869581073"/>
                  </a:ext>
                </a:extLst>
              </a:tr>
              <a:tr h="153371">
                <a:tc>
                  <a:txBody>
                    <a:bodyPr/>
                    <a:lstStyle/>
                    <a:p>
                      <a:pPr>
                        <a:lnSpc>
                          <a:spcPct val="115000"/>
                        </a:lnSpc>
                        <a:spcBef>
                          <a:spcPts val="600"/>
                        </a:spcBef>
                        <a:spcAft>
                          <a:spcPts val="600"/>
                        </a:spcAft>
                      </a:pPr>
                      <a:r>
                        <a:rPr lang="en-CA" sz="1050">
                          <a:effectLst/>
                        </a:rPr>
                        <a:t>Female</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-0.39</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0.68 [0.63 - 0.74]</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-0.37</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0.69 [0.64 - 0.75]</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42180503"/>
                  </a:ext>
                </a:extLst>
              </a:tr>
              <a:tr h="153371">
                <a:tc>
                  <a:txBody>
                    <a:bodyPr/>
                    <a:lstStyle/>
                    <a:p>
                      <a:pPr>
                        <a:lnSpc>
                          <a:spcPct val="115000"/>
                        </a:lnSpc>
                        <a:spcBef>
                          <a:spcPts val="600"/>
                        </a:spcBef>
                        <a:spcAft>
                          <a:spcPts val="600"/>
                        </a:spcAft>
                      </a:pPr>
                      <a:r>
                        <a:rPr lang="en-CA" sz="1050" b="1" dirty="0">
                          <a:effectLst/>
                        </a:rPr>
                        <a:t>Long-term care indicator</a:t>
                      </a:r>
                      <a:endParaRPr lang="en-CA"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solidFill>
                      <a:schemeClr val="accent4">
                        <a:lumMod val="40000"/>
                        <a:lumOff val="60000"/>
                      </a:schemeClr>
                    </a:solidFill>
                  </a:tcPr>
                </a:tc>
                <a:tc>
                  <a:txBody>
                    <a:bodyPr/>
                    <a:lstStyle/>
                    <a:p>
                      <a:pPr algn="r">
                        <a:lnSpc>
                          <a:spcPct val="115000"/>
                        </a:lnSpc>
                        <a:spcBef>
                          <a:spcPts val="600"/>
                        </a:spcBef>
                        <a:spcAft>
                          <a:spcPts val="600"/>
                        </a:spcAft>
                      </a:pPr>
                      <a:r>
                        <a:rPr lang="en-CA" sz="1050">
                          <a:effectLst/>
                        </a:rPr>
                        <a:t>-0.64</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solidFill>
                      <a:schemeClr val="accent4">
                        <a:lumMod val="40000"/>
                        <a:lumOff val="60000"/>
                      </a:schemeClr>
                    </a:solidFill>
                  </a:tcPr>
                </a:tc>
                <a:tc>
                  <a:txBody>
                    <a:bodyPr/>
                    <a:lstStyle/>
                    <a:p>
                      <a:pPr>
                        <a:lnSpc>
                          <a:spcPct val="115000"/>
                        </a:lnSpc>
                        <a:spcBef>
                          <a:spcPts val="600"/>
                        </a:spcBef>
                        <a:spcAft>
                          <a:spcPts val="600"/>
                        </a:spcAft>
                      </a:pPr>
                      <a:r>
                        <a:rPr lang="en-CA" sz="1050" dirty="0">
                          <a:effectLst/>
                        </a:rPr>
                        <a:t>***</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solidFill>
                      <a:schemeClr val="accent4">
                        <a:lumMod val="40000"/>
                        <a:lumOff val="60000"/>
                      </a:schemeClr>
                    </a:solidFill>
                  </a:tcPr>
                </a:tc>
                <a:tc>
                  <a:txBody>
                    <a:bodyPr/>
                    <a:lstStyle/>
                    <a:p>
                      <a:pPr algn="r">
                        <a:lnSpc>
                          <a:spcPct val="115000"/>
                        </a:lnSpc>
                        <a:spcBef>
                          <a:spcPts val="600"/>
                        </a:spcBef>
                        <a:spcAft>
                          <a:spcPts val="600"/>
                        </a:spcAft>
                      </a:pPr>
                      <a:r>
                        <a:rPr lang="en-CA" sz="1050" dirty="0">
                          <a:effectLst/>
                        </a:rPr>
                        <a:t>0.53 [0.45 - 0.62]</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solidFill>
                      <a:schemeClr val="accent4">
                        <a:lumMod val="40000"/>
                        <a:lumOff val="60000"/>
                      </a:schemeClr>
                    </a:solidFill>
                  </a:tcPr>
                </a:tc>
                <a:tc>
                  <a:txBody>
                    <a:bodyPr/>
                    <a:lstStyle/>
                    <a:p>
                      <a:endParaRPr lang="en-CA" sz="1050" dirty="0">
                        <a:effectLst/>
                        <a:latin typeface="Times" panose="02020603050405020304" pitchFamily="18" charset="0"/>
                        <a:cs typeface="Times New Roman" panose="02020603050405020304" pitchFamily="18" charset="0"/>
                      </a:endParaRPr>
                    </a:p>
                  </a:txBody>
                  <a:tcPr marL="15301" marR="15301" marT="0" marB="0">
                    <a:solidFill>
                      <a:schemeClr val="accent4">
                        <a:lumMod val="40000"/>
                        <a:lumOff val="60000"/>
                      </a:schemeClr>
                    </a:solidFill>
                  </a:tcPr>
                </a:tc>
                <a:tc>
                  <a:txBody>
                    <a:bodyPr/>
                    <a:lstStyle/>
                    <a:p>
                      <a:pPr algn="r">
                        <a:lnSpc>
                          <a:spcPct val="115000"/>
                        </a:lnSpc>
                        <a:spcBef>
                          <a:spcPts val="600"/>
                        </a:spcBef>
                        <a:spcAft>
                          <a:spcPts val="600"/>
                        </a:spcAft>
                      </a:pPr>
                      <a:r>
                        <a:rPr lang="en-CA" sz="1050" dirty="0">
                          <a:effectLst/>
                        </a:rPr>
                        <a:t>1.64</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solidFill>
                      <a:schemeClr val="accent4">
                        <a:lumMod val="40000"/>
                        <a:lumOff val="60000"/>
                      </a:schemeClr>
                    </a:solidFill>
                  </a:tcPr>
                </a:tc>
                <a:tc>
                  <a:txBody>
                    <a:bodyPr/>
                    <a:lstStyle/>
                    <a:p>
                      <a:pPr>
                        <a:lnSpc>
                          <a:spcPct val="115000"/>
                        </a:lnSpc>
                        <a:spcBef>
                          <a:spcPts val="600"/>
                        </a:spcBef>
                        <a:spcAft>
                          <a:spcPts val="600"/>
                        </a:spcAft>
                      </a:pPr>
                      <a:r>
                        <a:rPr lang="en-CA" sz="1050" dirty="0">
                          <a:effectLst/>
                        </a:rPr>
                        <a:t>***</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solidFill>
                      <a:schemeClr val="accent4">
                        <a:lumMod val="40000"/>
                        <a:lumOff val="60000"/>
                      </a:schemeClr>
                    </a:solidFill>
                  </a:tcPr>
                </a:tc>
                <a:tc>
                  <a:txBody>
                    <a:bodyPr/>
                    <a:lstStyle/>
                    <a:p>
                      <a:pPr algn="r">
                        <a:lnSpc>
                          <a:spcPct val="115000"/>
                        </a:lnSpc>
                        <a:spcBef>
                          <a:spcPts val="600"/>
                        </a:spcBef>
                        <a:spcAft>
                          <a:spcPts val="600"/>
                        </a:spcAft>
                      </a:pPr>
                      <a:r>
                        <a:rPr lang="en-CA" sz="1050" dirty="0">
                          <a:effectLst/>
                        </a:rPr>
                        <a:t>5.15 [4.44 - 5.97] </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solidFill>
                      <a:schemeClr val="accent4">
                        <a:lumMod val="40000"/>
                        <a:lumOff val="60000"/>
                      </a:schemeClr>
                    </a:solidFill>
                  </a:tcPr>
                </a:tc>
                <a:extLst>
                  <a:ext uri="{0D108BD9-81ED-4DB2-BD59-A6C34878D82A}">
                    <a16:rowId xmlns:a16="http://schemas.microsoft.com/office/drawing/2014/main" val="2312557711"/>
                  </a:ext>
                </a:extLst>
              </a:tr>
              <a:tr h="153371">
                <a:tc>
                  <a:txBody>
                    <a:bodyPr/>
                    <a:lstStyle/>
                    <a:p>
                      <a:pPr marL="340995" indent="-340995">
                        <a:lnSpc>
                          <a:spcPct val="115000"/>
                        </a:lnSpc>
                        <a:spcBef>
                          <a:spcPts val="600"/>
                        </a:spcBef>
                        <a:spcAft>
                          <a:spcPts val="600"/>
                        </a:spcAft>
                      </a:pPr>
                      <a:r>
                        <a:rPr lang="en-CA" sz="1050" dirty="0">
                          <a:effectLst/>
                        </a:rPr>
                        <a:t>HC1 Respiratory diseases</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0.51</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dirty="0">
                          <a:effectLst/>
                        </a:rPr>
                        <a:t>1.66 [1.45 - 1.89]</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50" dirty="0">
                        <a:effectLst/>
                        <a:latin typeface="Times"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dirty="0">
                          <a:effectLst/>
                        </a:rPr>
                        <a:t>0.32</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1.37 [1.21 - 1.55]</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391211902"/>
                  </a:ext>
                </a:extLst>
              </a:tr>
              <a:tr h="153371">
                <a:tc>
                  <a:txBody>
                    <a:bodyPr/>
                    <a:lstStyle/>
                    <a:p>
                      <a:pPr marL="340995" indent="-340995">
                        <a:lnSpc>
                          <a:spcPct val="115000"/>
                        </a:lnSpc>
                        <a:spcBef>
                          <a:spcPts val="600"/>
                        </a:spcBef>
                        <a:spcAft>
                          <a:spcPts val="600"/>
                        </a:spcAft>
                      </a:pPr>
                      <a:r>
                        <a:rPr lang="en-CA" sz="1050" dirty="0">
                          <a:effectLst/>
                        </a:rPr>
                        <a:t>HC2 Severe chest conditions</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dirty="0">
                          <a:effectLst/>
                        </a:rPr>
                        <a:t>--</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986298254"/>
                  </a:ext>
                </a:extLst>
              </a:tr>
              <a:tr h="153371">
                <a:tc>
                  <a:txBody>
                    <a:bodyPr/>
                    <a:lstStyle/>
                    <a:p>
                      <a:pPr marL="340995" indent="-340995">
                        <a:lnSpc>
                          <a:spcPct val="115000"/>
                        </a:lnSpc>
                        <a:spcBef>
                          <a:spcPts val="600"/>
                        </a:spcBef>
                        <a:spcAft>
                          <a:spcPts val="600"/>
                        </a:spcAft>
                      </a:pPr>
                      <a:r>
                        <a:rPr lang="en-CA" sz="1050" dirty="0">
                          <a:effectLst/>
                        </a:rPr>
                        <a:t>HC3 Heart conditions</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dirty="0">
                          <a:effectLst/>
                        </a:rPr>
                        <a:t>0.25</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1.28 [1.15 - 1.42]</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0.26</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1.3 [1.17 - 1.44]</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3673613692"/>
                  </a:ext>
                </a:extLst>
              </a:tr>
              <a:tr h="153371">
                <a:tc>
                  <a:txBody>
                    <a:bodyPr/>
                    <a:lstStyle/>
                    <a:p>
                      <a:pPr marL="340995" indent="-340995">
                        <a:lnSpc>
                          <a:spcPct val="115000"/>
                        </a:lnSpc>
                        <a:spcBef>
                          <a:spcPts val="600"/>
                        </a:spcBef>
                        <a:spcAft>
                          <a:spcPts val="600"/>
                        </a:spcAft>
                      </a:pPr>
                      <a:r>
                        <a:rPr lang="en-CA" sz="1050">
                          <a:effectLst/>
                        </a:rPr>
                        <a:t>HC4 Immunocompromised</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0.58</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1.79 [1.32 - 2.43]</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2752617169"/>
                  </a:ext>
                </a:extLst>
              </a:tr>
              <a:tr h="49490">
                <a:tc>
                  <a:txBody>
                    <a:bodyPr/>
                    <a:lstStyle/>
                    <a:p>
                      <a:pPr marL="340995" indent="-340995">
                        <a:lnSpc>
                          <a:spcPct val="115000"/>
                        </a:lnSpc>
                        <a:spcBef>
                          <a:spcPts val="600"/>
                        </a:spcBef>
                        <a:spcAft>
                          <a:spcPts val="600"/>
                        </a:spcAft>
                      </a:pPr>
                      <a:r>
                        <a:rPr lang="en-CA" sz="1050" dirty="0">
                          <a:effectLst/>
                          <a:highlight>
                            <a:srgbClr val="FFFF00"/>
                          </a:highlight>
                        </a:rPr>
                        <a:t>HC5 Obesity</a:t>
                      </a:r>
                      <a:endParaRPr lang="en-CA" sz="105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solidFill>
                      <a:srgbClr val="FFFF00"/>
                    </a:solidFill>
                  </a:tcPr>
                </a:tc>
                <a:tc>
                  <a:txBody>
                    <a:bodyPr/>
                    <a:lstStyle/>
                    <a:p>
                      <a:pPr algn="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solidFill>
                      <a:srgbClr val="FFFF00"/>
                    </a:solidFill>
                  </a:tcPr>
                </a:tc>
                <a:tc>
                  <a:txBody>
                    <a:bodyPr/>
                    <a:lstStyle/>
                    <a:p>
                      <a:endParaRPr lang="en-CA" sz="1050" dirty="0">
                        <a:effectLst/>
                        <a:latin typeface="Times" panose="02020603050405020304" pitchFamily="18" charset="0"/>
                        <a:cs typeface="Times New Roman" panose="02020603050405020304" pitchFamily="18" charset="0"/>
                      </a:endParaRPr>
                    </a:p>
                  </a:txBody>
                  <a:tcPr marL="15301" marR="15301" marT="0" marB="0">
                    <a:solidFill>
                      <a:srgbClr val="FFFF00"/>
                    </a:solidFill>
                  </a:tcPr>
                </a:tc>
                <a:tc>
                  <a:txBody>
                    <a:bodyPr/>
                    <a:lstStyle/>
                    <a:p>
                      <a:endParaRPr lang="en-CA" sz="1050" dirty="0">
                        <a:effectLst/>
                        <a:latin typeface="Times" panose="02020603050405020304" pitchFamily="18" charset="0"/>
                        <a:cs typeface="Times New Roman" panose="02020603050405020304" pitchFamily="18" charset="0"/>
                      </a:endParaRPr>
                    </a:p>
                  </a:txBody>
                  <a:tcPr marL="15301" marR="15301" marT="0" marB="0">
                    <a:solidFill>
                      <a:srgbClr val="FFFF00"/>
                    </a:solidFill>
                  </a:tcPr>
                </a:tc>
                <a:tc>
                  <a:txBody>
                    <a:bodyPr/>
                    <a:lstStyle/>
                    <a:p>
                      <a:endParaRPr lang="en-CA" sz="1050" dirty="0">
                        <a:effectLst/>
                        <a:latin typeface="Times" panose="02020603050405020304" pitchFamily="18" charset="0"/>
                        <a:cs typeface="Times New Roman" panose="02020603050405020304" pitchFamily="18" charset="0"/>
                      </a:endParaRPr>
                    </a:p>
                  </a:txBody>
                  <a:tcPr marL="15301" marR="15301" marT="0" marB="0">
                    <a:solidFill>
                      <a:srgbClr val="FFFF00"/>
                    </a:solidFill>
                  </a:tcPr>
                </a:tc>
                <a:tc>
                  <a:txBody>
                    <a:bodyPr/>
                    <a:lstStyle/>
                    <a:p>
                      <a:pPr algn="r">
                        <a:lnSpc>
                          <a:spcPct val="115000"/>
                        </a:lnSpc>
                        <a:spcBef>
                          <a:spcPts val="600"/>
                        </a:spcBef>
                        <a:spcAft>
                          <a:spcPts val="600"/>
                        </a:spcAft>
                      </a:pPr>
                      <a:r>
                        <a:rPr lang="en-CA" sz="1050">
                          <a:effectLst/>
                        </a:rPr>
                        <a:t>0.4</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solidFill>
                      <a:srgbClr val="FFFF00"/>
                    </a:solidFill>
                  </a:tcPr>
                </a:tc>
                <a:tc>
                  <a:txBody>
                    <a:bodyPr/>
                    <a:lstStyle/>
                    <a:p>
                      <a:pPr>
                        <a:lnSpc>
                          <a:spcPct val="115000"/>
                        </a:lnSpc>
                        <a:spcBef>
                          <a:spcPts val="600"/>
                        </a:spcBef>
                        <a:spcAft>
                          <a:spcPts val="600"/>
                        </a:spcAft>
                      </a:pPr>
                      <a:r>
                        <a:rPr lang="en-CA" sz="1050" dirty="0">
                          <a:effectLst/>
                        </a:rPr>
                        <a:t>*</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solidFill>
                      <a:srgbClr val="FFFF00"/>
                    </a:solidFill>
                  </a:tcPr>
                </a:tc>
                <a:tc>
                  <a:txBody>
                    <a:bodyPr/>
                    <a:lstStyle/>
                    <a:p>
                      <a:pPr algn="r">
                        <a:lnSpc>
                          <a:spcPct val="115000"/>
                        </a:lnSpc>
                        <a:spcBef>
                          <a:spcPts val="600"/>
                        </a:spcBef>
                        <a:spcAft>
                          <a:spcPts val="600"/>
                        </a:spcAft>
                      </a:pPr>
                      <a:r>
                        <a:rPr lang="en-CA" sz="1050" dirty="0">
                          <a:effectLst/>
                        </a:rPr>
                        <a:t>1.49 [1.08 - 2.05]</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solidFill>
                      <a:srgbClr val="FFFF00"/>
                    </a:solidFill>
                  </a:tcPr>
                </a:tc>
                <a:extLst>
                  <a:ext uri="{0D108BD9-81ED-4DB2-BD59-A6C34878D82A}">
                    <a16:rowId xmlns:a16="http://schemas.microsoft.com/office/drawing/2014/main" val="1526281325"/>
                  </a:ext>
                </a:extLst>
              </a:tr>
              <a:tr h="153371">
                <a:tc>
                  <a:txBody>
                    <a:bodyPr/>
                    <a:lstStyle/>
                    <a:p>
                      <a:pPr marL="340995" indent="-340995">
                        <a:lnSpc>
                          <a:spcPct val="115000"/>
                        </a:lnSpc>
                        <a:spcBef>
                          <a:spcPts val="600"/>
                        </a:spcBef>
                        <a:spcAft>
                          <a:spcPts val="600"/>
                        </a:spcAft>
                      </a:pPr>
                      <a:r>
                        <a:rPr lang="en-CA" sz="1050" dirty="0">
                          <a:effectLst/>
                        </a:rPr>
                        <a:t>HC6 Diabetes mellitus</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0.43</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1.53 [1.4 - 1.68]</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0.76</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dirty="0">
                          <a:effectLst/>
                        </a:rPr>
                        <a:t>***</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2.14 [1.95 - 2.35]</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4014179279"/>
                  </a:ext>
                </a:extLst>
              </a:tr>
              <a:tr h="153371">
                <a:tc>
                  <a:txBody>
                    <a:bodyPr/>
                    <a:lstStyle/>
                    <a:p>
                      <a:pPr marL="340995" indent="-340995">
                        <a:lnSpc>
                          <a:spcPct val="115000"/>
                        </a:lnSpc>
                        <a:spcBef>
                          <a:spcPts val="600"/>
                        </a:spcBef>
                        <a:spcAft>
                          <a:spcPts val="600"/>
                        </a:spcAft>
                      </a:pPr>
                      <a:r>
                        <a:rPr lang="en-CA" sz="1050" dirty="0">
                          <a:effectLst/>
                        </a:rPr>
                        <a:t>HC7 Chronic kidney disease </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0.42</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1.52 [1.32 - 1.74]</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0.36</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1.43 [1.26 - 1.62]</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2302027226"/>
                  </a:ext>
                </a:extLst>
              </a:tr>
              <a:tr h="153371">
                <a:tc>
                  <a:txBody>
                    <a:bodyPr/>
                    <a:lstStyle/>
                    <a:p>
                      <a:pPr marL="340995" indent="-340995">
                        <a:lnSpc>
                          <a:spcPct val="115000"/>
                        </a:lnSpc>
                        <a:spcBef>
                          <a:spcPts val="600"/>
                        </a:spcBef>
                        <a:spcAft>
                          <a:spcPts val="600"/>
                        </a:spcAft>
                      </a:pPr>
                      <a:r>
                        <a:rPr lang="en-CA" sz="1050" dirty="0">
                          <a:effectLst/>
                        </a:rPr>
                        <a:t>HC8 Liver disease</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0.83</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2.29 [1.67 - 3.16]</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0.6</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1.82 [1.36 - 2.44]</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456766063"/>
                  </a:ext>
                </a:extLst>
              </a:tr>
              <a:tr h="153371">
                <a:tc>
                  <a:txBody>
                    <a:bodyPr/>
                    <a:lstStyle/>
                    <a:p>
                      <a:pPr marL="340995" indent="-340995">
                        <a:lnSpc>
                          <a:spcPct val="115000"/>
                        </a:lnSpc>
                        <a:spcBef>
                          <a:spcPts val="600"/>
                        </a:spcBef>
                        <a:spcAft>
                          <a:spcPts val="600"/>
                        </a:spcAft>
                      </a:pPr>
                      <a:r>
                        <a:rPr lang="en-CA" sz="1050">
                          <a:effectLst/>
                        </a:rPr>
                        <a:t>HC9 Pregnancy</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0.74</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dirty="0">
                          <a:effectLst/>
                        </a:rPr>
                        <a:t>2.09 [1.58 - 2.76]</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0.63</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1.87 [1.32 - 2.65]</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1615957415"/>
                  </a:ext>
                </a:extLst>
              </a:tr>
              <a:tr h="153371">
                <a:tc>
                  <a:txBody>
                    <a:bodyPr/>
                    <a:lstStyle/>
                    <a:p>
                      <a:pPr marL="340995" indent="-340995">
                        <a:lnSpc>
                          <a:spcPct val="115000"/>
                        </a:lnSpc>
                        <a:spcBef>
                          <a:spcPts val="600"/>
                        </a:spcBef>
                        <a:spcAft>
                          <a:spcPts val="600"/>
                        </a:spcAft>
                      </a:pPr>
                      <a:r>
                        <a:rPr lang="en-CA" sz="1050" dirty="0">
                          <a:effectLst/>
                          <a:highlight>
                            <a:srgbClr val="FFFF00"/>
                          </a:highlight>
                        </a:rPr>
                        <a:t>HC10 Hypertension</a:t>
                      </a:r>
                      <a:endParaRPr lang="en-CA" sz="105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solidFill>
                      <a:srgbClr val="FFFF00"/>
                    </a:solidFill>
                  </a:tcPr>
                </a:tc>
                <a:tc>
                  <a:txBody>
                    <a:bodyPr/>
                    <a:lstStyle/>
                    <a:p>
                      <a:pPr algn="r">
                        <a:lnSpc>
                          <a:spcPct val="115000"/>
                        </a:lnSpc>
                        <a:spcBef>
                          <a:spcPts val="600"/>
                        </a:spcBef>
                        <a:spcAft>
                          <a:spcPts val="600"/>
                        </a:spcAft>
                      </a:pPr>
                      <a:r>
                        <a:rPr lang="en-CA" sz="1050" dirty="0">
                          <a:effectLst/>
                        </a:rPr>
                        <a:t>--</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solidFill>
                      <a:srgbClr val="FFFF00"/>
                    </a:solidFill>
                  </a:tcPr>
                </a:tc>
                <a:tc>
                  <a:txBody>
                    <a:bodyPr/>
                    <a:lstStyle/>
                    <a:p>
                      <a:endParaRPr lang="en-CA" sz="1050" dirty="0">
                        <a:effectLst/>
                        <a:latin typeface="Times" panose="02020603050405020304" pitchFamily="18" charset="0"/>
                        <a:cs typeface="Times New Roman" panose="02020603050405020304" pitchFamily="18" charset="0"/>
                      </a:endParaRPr>
                    </a:p>
                  </a:txBody>
                  <a:tcPr marL="15301" marR="15301" marT="0" marB="0">
                    <a:solidFill>
                      <a:srgbClr val="FFFF00"/>
                    </a:solidFill>
                  </a:tcPr>
                </a:tc>
                <a:tc>
                  <a:txBody>
                    <a:bodyPr/>
                    <a:lstStyle/>
                    <a:p>
                      <a:endParaRPr lang="en-CA" sz="1050" dirty="0">
                        <a:effectLst/>
                        <a:latin typeface="Times" panose="02020603050405020304" pitchFamily="18" charset="0"/>
                        <a:cs typeface="Times New Roman" panose="02020603050405020304" pitchFamily="18" charset="0"/>
                      </a:endParaRPr>
                    </a:p>
                  </a:txBody>
                  <a:tcPr marL="15301" marR="15301" marT="0" marB="0">
                    <a:solidFill>
                      <a:srgbClr val="FFFF00"/>
                    </a:solidFill>
                  </a:tcPr>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solidFill>
                      <a:srgbClr val="FFFF00"/>
                    </a:solidFill>
                  </a:tcPr>
                </a:tc>
                <a:tc>
                  <a:txBody>
                    <a:bodyPr/>
                    <a:lstStyle/>
                    <a:p>
                      <a:pPr algn="r">
                        <a:lnSpc>
                          <a:spcPct val="115000"/>
                        </a:lnSpc>
                        <a:spcBef>
                          <a:spcPts val="600"/>
                        </a:spcBef>
                        <a:spcAft>
                          <a:spcPts val="600"/>
                        </a:spcAft>
                      </a:pPr>
                      <a:r>
                        <a:rPr lang="en-CA" sz="1050" dirty="0">
                          <a:effectLst/>
                        </a:rPr>
                        <a:t>0.14</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solidFill>
                      <a:srgbClr val="FFFF00"/>
                    </a:solidFill>
                  </a:tcPr>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solidFill>
                      <a:srgbClr val="FFFF00"/>
                    </a:solidFill>
                  </a:tcPr>
                </a:tc>
                <a:tc>
                  <a:txBody>
                    <a:bodyPr/>
                    <a:lstStyle/>
                    <a:p>
                      <a:pPr algn="r">
                        <a:lnSpc>
                          <a:spcPct val="115000"/>
                        </a:lnSpc>
                        <a:spcBef>
                          <a:spcPts val="600"/>
                        </a:spcBef>
                        <a:spcAft>
                          <a:spcPts val="600"/>
                        </a:spcAft>
                      </a:pPr>
                      <a:r>
                        <a:rPr lang="en-CA" sz="1050" dirty="0">
                          <a:effectLst/>
                        </a:rPr>
                        <a:t>1.15 [1.05 - 1.26]</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solidFill>
                      <a:srgbClr val="FFFF00"/>
                    </a:solidFill>
                  </a:tcPr>
                </a:tc>
                <a:extLst>
                  <a:ext uri="{0D108BD9-81ED-4DB2-BD59-A6C34878D82A}">
                    <a16:rowId xmlns:a16="http://schemas.microsoft.com/office/drawing/2014/main" val="3948885612"/>
                  </a:ext>
                </a:extLst>
              </a:tr>
              <a:tr h="153371">
                <a:tc>
                  <a:txBody>
                    <a:bodyPr/>
                    <a:lstStyle/>
                    <a:p>
                      <a:pPr marL="340995" indent="-340995">
                        <a:lnSpc>
                          <a:spcPct val="115000"/>
                        </a:lnSpc>
                        <a:spcBef>
                          <a:spcPts val="600"/>
                        </a:spcBef>
                        <a:spcAft>
                          <a:spcPts val="600"/>
                        </a:spcAft>
                      </a:pPr>
                      <a:r>
                        <a:rPr lang="en-CA" sz="1050" dirty="0">
                          <a:effectLst/>
                          <a:highlight>
                            <a:srgbClr val="FFFF00"/>
                          </a:highlight>
                        </a:rPr>
                        <a:t>HC11 Cancer</a:t>
                      </a:r>
                      <a:endParaRPr lang="en-CA" sz="105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solidFill>
                      <a:srgbClr val="FFFF00"/>
                    </a:solidFill>
                  </a:tcPr>
                </a:tc>
                <a:tc>
                  <a:txBody>
                    <a:bodyPr/>
                    <a:lstStyle/>
                    <a:p>
                      <a:pPr algn="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solidFill>
                      <a:srgbClr val="FFFF00"/>
                    </a:solidFill>
                  </a:tcPr>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solidFill>
                      <a:srgbClr val="FFFF00"/>
                    </a:solidFill>
                  </a:tcPr>
                </a:tc>
                <a:tc>
                  <a:txBody>
                    <a:bodyPr/>
                    <a:lstStyle/>
                    <a:p>
                      <a:endParaRPr lang="en-CA" sz="1050" dirty="0">
                        <a:effectLst/>
                        <a:latin typeface="Times" panose="02020603050405020304" pitchFamily="18" charset="0"/>
                        <a:cs typeface="Times New Roman" panose="02020603050405020304" pitchFamily="18" charset="0"/>
                      </a:endParaRPr>
                    </a:p>
                  </a:txBody>
                  <a:tcPr marL="15301" marR="15301" marT="0" marB="0">
                    <a:solidFill>
                      <a:srgbClr val="FFFF00"/>
                    </a:solidFill>
                  </a:tcPr>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solidFill>
                      <a:srgbClr val="FFFF00"/>
                    </a:solidFill>
                  </a:tcPr>
                </a:tc>
                <a:tc>
                  <a:txBody>
                    <a:bodyPr/>
                    <a:lstStyle/>
                    <a:p>
                      <a:pPr algn="r">
                        <a:lnSpc>
                          <a:spcPct val="115000"/>
                        </a:lnSpc>
                        <a:spcBef>
                          <a:spcPts val="600"/>
                        </a:spcBef>
                        <a:spcAft>
                          <a:spcPts val="600"/>
                        </a:spcAft>
                      </a:pPr>
                      <a:r>
                        <a:rPr lang="en-CA" sz="1050">
                          <a:effectLst/>
                        </a:rPr>
                        <a:t>-0.21</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solidFill>
                      <a:srgbClr val="FFFF00"/>
                    </a:solidFill>
                  </a:tcPr>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solidFill>
                      <a:srgbClr val="FFFF00"/>
                    </a:solidFill>
                  </a:tcPr>
                </a:tc>
                <a:tc>
                  <a:txBody>
                    <a:bodyPr/>
                    <a:lstStyle/>
                    <a:p>
                      <a:pPr algn="r">
                        <a:lnSpc>
                          <a:spcPct val="115000"/>
                        </a:lnSpc>
                        <a:spcBef>
                          <a:spcPts val="600"/>
                        </a:spcBef>
                        <a:spcAft>
                          <a:spcPts val="600"/>
                        </a:spcAft>
                      </a:pPr>
                      <a:r>
                        <a:rPr lang="en-CA" sz="1050" dirty="0">
                          <a:effectLst/>
                        </a:rPr>
                        <a:t>0.81 [0.7 - 0.94]</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solidFill>
                      <a:srgbClr val="FFFF00"/>
                    </a:solidFill>
                  </a:tcPr>
                </a:tc>
                <a:extLst>
                  <a:ext uri="{0D108BD9-81ED-4DB2-BD59-A6C34878D82A}">
                    <a16:rowId xmlns:a16="http://schemas.microsoft.com/office/drawing/2014/main" val="720685333"/>
                  </a:ext>
                </a:extLst>
              </a:tr>
              <a:tr h="153371">
                <a:tc>
                  <a:txBody>
                    <a:bodyPr/>
                    <a:lstStyle/>
                    <a:p>
                      <a:pPr marL="340995" indent="-340995">
                        <a:lnSpc>
                          <a:spcPct val="115000"/>
                        </a:lnSpc>
                        <a:spcBef>
                          <a:spcPts val="600"/>
                        </a:spcBef>
                        <a:spcAft>
                          <a:spcPts val="600"/>
                        </a:spcAft>
                      </a:pPr>
                      <a:r>
                        <a:rPr lang="en-CA" sz="1050">
                          <a:effectLst/>
                        </a:rPr>
                        <a:t>HC12 Chronic neurological conditions</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0.55</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dirty="0">
                          <a:effectLst/>
                        </a:rPr>
                        <a:t>1.74 [1.5 - 2.02]</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dirty="0">
                          <a:effectLst/>
                        </a:rPr>
                        <a:t>0.67</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dirty="0">
                          <a:effectLst/>
                        </a:rPr>
                        <a:t>***</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1.96 [1.71 - 2.24]</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564850060"/>
                  </a:ext>
                </a:extLst>
              </a:tr>
              <a:tr h="153371">
                <a:tc>
                  <a:txBody>
                    <a:bodyPr/>
                    <a:lstStyle/>
                    <a:p>
                      <a:pPr marL="340995" indent="-340995">
                        <a:lnSpc>
                          <a:spcPct val="115000"/>
                        </a:lnSpc>
                        <a:spcBef>
                          <a:spcPts val="600"/>
                        </a:spcBef>
                        <a:spcAft>
                          <a:spcPts val="600"/>
                        </a:spcAft>
                      </a:pPr>
                      <a:r>
                        <a:rPr lang="en-CA" sz="1050">
                          <a:effectLst/>
                        </a:rPr>
                        <a:t>HC13 Problems with spleen</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1.57</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4.79 [0.77 - 29.76]</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dirty="0">
                          <a:effectLst/>
                        </a:rPr>
                        <a:t>1.69</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dirty="0">
                          <a:effectLst/>
                        </a:rPr>
                        <a:t>**</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dirty="0">
                          <a:effectLst/>
                        </a:rPr>
                        <a:t>5.43 [1.69 - 17.43]</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2603348977"/>
                  </a:ext>
                </a:extLst>
              </a:tr>
              <a:tr h="153371">
                <a:tc>
                  <a:txBody>
                    <a:bodyPr/>
                    <a:lstStyle/>
                    <a:p>
                      <a:pPr marL="340995" indent="-340995">
                        <a:lnSpc>
                          <a:spcPct val="115000"/>
                        </a:lnSpc>
                        <a:spcBef>
                          <a:spcPts val="600"/>
                        </a:spcBef>
                        <a:spcAft>
                          <a:spcPts val="600"/>
                        </a:spcAft>
                      </a:pPr>
                      <a:r>
                        <a:rPr lang="en-CA" sz="1050">
                          <a:effectLst/>
                        </a:rPr>
                        <a:t>HC14 Transplant recipient and complication</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1.51</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a:effectLst/>
                        </a:rPr>
                        <a:t>4.52 [2.57 - 7.95]</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dirty="0">
                          <a:effectLst/>
                        </a:rPr>
                        <a:t>0.89</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tc>
                  <a:txBody>
                    <a:bodyPr/>
                    <a:lstStyle/>
                    <a:p>
                      <a:pPr algn="r">
                        <a:lnSpc>
                          <a:spcPct val="115000"/>
                        </a:lnSpc>
                        <a:spcBef>
                          <a:spcPts val="600"/>
                        </a:spcBef>
                        <a:spcAft>
                          <a:spcPts val="600"/>
                        </a:spcAft>
                      </a:pPr>
                      <a:r>
                        <a:rPr lang="en-CA" sz="1050" dirty="0">
                          <a:effectLst/>
                        </a:rPr>
                        <a:t>2.42 [1.51 - 3.88]</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tc>
                <a:extLst>
                  <a:ext uri="{0D108BD9-81ED-4DB2-BD59-A6C34878D82A}">
                    <a16:rowId xmlns:a16="http://schemas.microsoft.com/office/drawing/2014/main" val="1114893179"/>
                  </a:ext>
                </a:extLst>
              </a:tr>
              <a:tr h="184944">
                <a:tc>
                  <a:txBody>
                    <a:bodyPr/>
                    <a:lstStyle/>
                    <a:p>
                      <a:pPr marL="340995" indent="-340995">
                        <a:lnSpc>
                          <a:spcPct val="115000"/>
                        </a:lnSpc>
                        <a:spcBef>
                          <a:spcPts val="600"/>
                        </a:spcBef>
                        <a:spcAft>
                          <a:spcPts val="600"/>
                        </a:spcAft>
                      </a:pPr>
                      <a:r>
                        <a:rPr lang="en-CA" sz="1050" dirty="0">
                          <a:effectLst/>
                        </a:rPr>
                        <a:t>HC15 Rheumatoid &amp; other inflammatory arthropathy (excl. gout)</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050">
                          <a:effectLst/>
                        </a:rPr>
                        <a:t>0.35</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CA" sz="1050">
                          <a:effectLst/>
                        </a:rPr>
                        <a:t>**</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050">
                          <a:effectLst/>
                        </a:rPr>
                        <a:t>1.43 [1.12 - 1.82]</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lnB w="12700" cap="flat" cmpd="sng" algn="ctr">
                      <a:solidFill>
                        <a:schemeClr val="tx1"/>
                      </a:solidFill>
                      <a:prstDash val="solid"/>
                      <a:round/>
                      <a:headEnd type="none" w="med" len="med"/>
                      <a:tailEnd type="none" w="med" len="med"/>
                    </a:lnB>
                  </a:tcPr>
                </a:tc>
                <a:tc>
                  <a:txBody>
                    <a:bodyPr/>
                    <a:lstStyle/>
                    <a:p>
                      <a:endParaRPr lang="en-CA" sz="1050">
                        <a:effectLst/>
                        <a:latin typeface="Times" panose="02020603050405020304" pitchFamily="18" charset="0"/>
                        <a:cs typeface="Times New Roman" panose="02020603050405020304" pitchFamily="18" charset="0"/>
                      </a:endParaRPr>
                    </a:p>
                  </a:txBody>
                  <a:tcPr marL="15301" marR="15301" marT="0" marB="0">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050">
                          <a:effectLst/>
                        </a:rPr>
                        <a:t>0.57</a:t>
                      </a:r>
                      <a:endParaRPr lang="en-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CA" sz="1050" dirty="0">
                          <a:effectLst/>
                        </a:rPr>
                        <a:t>***</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050" dirty="0">
                          <a:effectLst/>
                        </a:rPr>
                        <a:t>1.77 [1.41 - 2.22]</a:t>
                      </a:r>
                      <a:endParaRPr lang="en-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1" marR="15301"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947301"/>
                  </a:ext>
                </a:extLst>
              </a:tr>
            </a:tbl>
          </a:graphicData>
        </a:graphic>
      </p:graphicFrame>
      <p:sp>
        <p:nvSpPr>
          <p:cNvPr id="4" name="Slide Number Placeholder 3">
            <a:extLst>
              <a:ext uri="{FF2B5EF4-FFF2-40B4-BE49-F238E27FC236}">
                <a16:creationId xmlns:a16="http://schemas.microsoft.com/office/drawing/2014/main" id="{ED840B49-4BAA-41D8-B758-C11497453DE5}"/>
              </a:ext>
            </a:extLst>
          </p:cNvPr>
          <p:cNvSpPr>
            <a:spLocks noGrp="1"/>
          </p:cNvSpPr>
          <p:nvPr>
            <p:ph type="sldNum" sz="quarter" idx="4"/>
          </p:nvPr>
        </p:nvSpPr>
        <p:spPr/>
        <p:txBody>
          <a:bodyPr/>
          <a:lstStyle/>
          <a:p>
            <a:fld id="{AF00BBCC-5065-4A36-818C-AAE84D4248A3}" type="slidenum">
              <a:rPr lang="en-CA" smtClean="0"/>
              <a:t>38</a:t>
            </a:fld>
            <a:endParaRPr lang="en-CA"/>
          </a:p>
        </p:txBody>
      </p:sp>
    </p:spTree>
    <p:extLst>
      <p:ext uri="{BB962C8B-B14F-4D97-AF65-F5344CB8AC3E}">
        <p14:creationId xmlns:p14="http://schemas.microsoft.com/office/powerpoint/2010/main" val="2757789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579C-9773-4A23-B30C-ACBDBD58572A}"/>
              </a:ext>
            </a:extLst>
          </p:cNvPr>
          <p:cNvSpPr>
            <a:spLocks noGrp="1"/>
          </p:cNvSpPr>
          <p:nvPr>
            <p:ph type="title"/>
          </p:nvPr>
        </p:nvSpPr>
        <p:spPr/>
        <p:txBody>
          <a:bodyPr>
            <a:normAutofit fontScale="90000"/>
          </a:bodyPr>
          <a:lstStyle/>
          <a:p>
            <a:r>
              <a:rPr lang="en-CA" sz="4000" dirty="0"/>
              <a:t>Model analysis and validation</a:t>
            </a:r>
            <a:br>
              <a:rPr lang="en-CA" dirty="0"/>
            </a:br>
            <a:r>
              <a:rPr lang="en-CA" sz="3200" dirty="0"/>
              <a:t>Decile</a:t>
            </a:r>
          </a:p>
        </p:txBody>
      </p:sp>
      <p:graphicFrame>
        <p:nvGraphicFramePr>
          <p:cNvPr id="5" name="Content Placeholder 4">
            <a:extLst>
              <a:ext uri="{FF2B5EF4-FFF2-40B4-BE49-F238E27FC236}">
                <a16:creationId xmlns:a16="http://schemas.microsoft.com/office/drawing/2014/main" id="{750E4DE1-03E1-473D-921E-8ECF93269F56}"/>
              </a:ext>
            </a:extLst>
          </p:cNvPr>
          <p:cNvGraphicFramePr>
            <a:graphicFrameLocks noGrp="1"/>
          </p:cNvGraphicFramePr>
          <p:nvPr>
            <p:ph sz="half" idx="1"/>
            <p:extLst>
              <p:ext uri="{D42A27DB-BD31-4B8C-83A1-F6EECF244321}">
                <p14:modId xmlns:p14="http://schemas.microsoft.com/office/powerpoint/2010/main" val="2667878274"/>
              </p:ext>
            </p:extLst>
          </p:nvPr>
        </p:nvGraphicFramePr>
        <p:xfrm>
          <a:off x="721269" y="1990772"/>
          <a:ext cx="4468055" cy="3192469"/>
        </p:xfrm>
        <a:graphic>
          <a:graphicData uri="http://schemas.openxmlformats.org/drawingml/2006/table">
            <a:tbl>
              <a:tblPr firstRow="1" firstCol="1" bandRow="1">
                <a:tableStyleId>{2D5ABB26-0587-4C30-8999-92F81FD0307C}</a:tableStyleId>
              </a:tblPr>
              <a:tblGrid>
                <a:gridCol w="631078">
                  <a:extLst>
                    <a:ext uri="{9D8B030D-6E8A-4147-A177-3AD203B41FA5}">
                      <a16:colId xmlns:a16="http://schemas.microsoft.com/office/drawing/2014/main" val="3172778119"/>
                    </a:ext>
                  </a:extLst>
                </a:gridCol>
                <a:gridCol w="888331">
                  <a:extLst>
                    <a:ext uri="{9D8B030D-6E8A-4147-A177-3AD203B41FA5}">
                      <a16:colId xmlns:a16="http://schemas.microsoft.com/office/drawing/2014/main" val="1452207782"/>
                    </a:ext>
                  </a:extLst>
                </a:gridCol>
                <a:gridCol w="665143">
                  <a:extLst>
                    <a:ext uri="{9D8B030D-6E8A-4147-A177-3AD203B41FA5}">
                      <a16:colId xmlns:a16="http://schemas.microsoft.com/office/drawing/2014/main" val="110055847"/>
                    </a:ext>
                  </a:extLst>
                </a:gridCol>
                <a:gridCol w="658064">
                  <a:extLst>
                    <a:ext uri="{9D8B030D-6E8A-4147-A177-3AD203B41FA5}">
                      <a16:colId xmlns:a16="http://schemas.microsoft.com/office/drawing/2014/main" val="2645707117"/>
                    </a:ext>
                  </a:extLst>
                </a:gridCol>
                <a:gridCol w="184064">
                  <a:extLst>
                    <a:ext uri="{9D8B030D-6E8A-4147-A177-3AD203B41FA5}">
                      <a16:colId xmlns:a16="http://schemas.microsoft.com/office/drawing/2014/main" val="2192755381"/>
                    </a:ext>
                  </a:extLst>
                </a:gridCol>
                <a:gridCol w="655296">
                  <a:extLst>
                    <a:ext uri="{9D8B030D-6E8A-4147-A177-3AD203B41FA5}">
                      <a16:colId xmlns:a16="http://schemas.microsoft.com/office/drawing/2014/main" val="2735718878"/>
                    </a:ext>
                  </a:extLst>
                </a:gridCol>
                <a:gridCol w="786079">
                  <a:extLst>
                    <a:ext uri="{9D8B030D-6E8A-4147-A177-3AD203B41FA5}">
                      <a16:colId xmlns:a16="http://schemas.microsoft.com/office/drawing/2014/main" val="777742341"/>
                    </a:ext>
                  </a:extLst>
                </a:gridCol>
              </a:tblGrid>
              <a:tr h="400439">
                <a:tc>
                  <a:txBody>
                    <a:bodyPr/>
                    <a:lstStyle/>
                    <a:p>
                      <a:pPr algn="r">
                        <a:lnSpc>
                          <a:spcPct val="115000"/>
                        </a:lnSpc>
                        <a:spcBef>
                          <a:spcPts val="600"/>
                        </a:spcBef>
                        <a:spcAft>
                          <a:spcPts val="600"/>
                        </a:spcAft>
                      </a:pPr>
                      <a:r>
                        <a:rPr lang="en-CA" sz="1200" b="1" dirty="0">
                          <a:effectLst/>
                        </a:rPr>
                        <a:t> </a:t>
                      </a:r>
                      <a:endParaRPr lang="en-CA"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r">
                        <a:lnSpc>
                          <a:spcPct val="115000"/>
                        </a:lnSpc>
                        <a:spcBef>
                          <a:spcPts val="600"/>
                        </a:spcBef>
                        <a:spcAft>
                          <a:spcPts val="600"/>
                        </a:spcAft>
                      </a:pPr>
                      <a:r>
                        <a:rPr lang="en-CA" sz="1200" b="1" dirty="0">
                          <a:effectLst/>
                        </a:rPr>
                        <a:t> </a:t>
                      </a:r>
                      <a:endParaRPr lang="en-CA"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tc gridSpan="2">
                  <a:txBody>
                    <a:bodyPr/>
                    <a:lstStyle/>
                    <a:p>
                      <a:pPr algn="ctr">
                        <a:lnSpc>
                          <a:spcPct val="115000"/>
                        </a:lnSpc>
                        <a:spcBef>
                          <a:spcPts val="600"/>
                        </a:spcBef>
                        <a:spcAft>
                          <a:spcPts val="600"/>
                        </a:spcAft>
                      </a:pPr>
                      <a:r>
                        <a:rPr lang="en-CA" sz="1200" b="1" dirty="0">
                          <a:effectLst/>
                        </a:rPr>
                        <a:t>Hospitalizations/deaths (predicted)</a:t>
                      </a:r>
                      <a:endParaRPr lang="en-CA"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tc hMerge="1">
                  <a:txBody>
                    <a:bodyPr/>
                    <a:lstStyle/>
                    <a:p>
                      <a:endParaRPr lang="en-CA"/>
                    </a:p>
                  </a:txBody>
                  <a:tcPr/>
                </a:tc>
                <a:tc>
                  <a:txBody>
                    <a:bodyPr/>
                    <a:lstStyle/>
                    <a:p>
                      <a:pPr algn="r">
                        <a:lnSpc>
                          <a:spcPct val="115000"/>
                        </a:lnSpc>
                        <a:spcBef>
                          <a:spcPts val="600"/>
                        </a:spcBef>
                        <a:spcAft>
                          <a:spcPts val="600"/>
                        </a:spcAft>
                      </a:pPr>
                      <a:r>
                        <a:rPr lang="en-CA" sz="1200" b="1" dirty="0">
                          <a:effectLst/>
                        </a:rPr>
                        <a:t> </a:t>
                      </a:r>
                      <a:endParaRPr lang="en-CA"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tc gridSpan="2">
                  <a:txBody>
                    <a:bodyPr/>
                    <a:lstStyle/>
                    <a:p>
                      <a:pPr algn="ctr">
                        <a:lnSpc>
                          <a:spcPct val="115000"/>
                        </a:lnSpc>
                        <a:spcBef>
                          <a:spcPts val="600"/>
                        </a:spcBef>
                        <a:spcAft>
                          <a:spcPts val="600"/>
                        </a:spcAft>
                      </a:pPr>
                      <a:r>
                        <a:rPr lang="en-CA" sz="1200" b="1" dirty="0">
                          <a:effectLst/>
                        </a:rPr>
                        <a:t>Hospitalizations/deaths (actual)</a:t>
                      </a:r>
                      <a:endParaRPr lang="en-CA"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tc hMerge="1">
                  <a:txBody>
                    <a:bodyPr/>
                    <a:lstStyle/>
                    <a:p>
                      <a:endParaRPr lang="en-CA"/>
                    </a:p>
                  </a:txBody>
                  <a:tcPr/>
                </a:tc>
                <a:extLst>
                  <a:ext uri="{0D108BD9-81ED-4DB2-BD59-A6C34878D82A}">
                    <a16:rowId xmlns:a16="http://schemas.microsoft.com/office/drawing/2014/main" val="1952787391"/>
                  </a:ext>
                </a:extLst>
              </a:tr>
              <a:tr h="193713">
                <a:tc>
                  <a:txBody>
                    <a:bodyPr/>
                    <a:lstStyle/>
                    <a:p>
                      <a:pPr algn="r">
                        <a:lnSpc>
                          <a:spcPct val="115000"/>
                        </a:lnSpc>
                        <a:spcBef>
                          <a:spcPts val="600"/>
                        </a:spcBef>
                        <a:spcAft>
                          <a:spcPts val="600"/>
                        </a:spcAft>
                      </a:pPr>
                      <a:r>
                        <a:rPr lang="en-CA" sz="1200" b="1">
                          <a:effectLst/>
                        </a:rPr>
                        <a:t> </a:t>
                      </a:r>
                      <a:endParaRPr lang="en-CA"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lnSpc>
                          <a:spcPct val="115000"/>
                        </a:lnSpc>
                        <a:spcBef>
                          <a:spcPts val="600"/>
                        </a:spcBef>
                        <a:spcAft>
                          <a:spcPts val="600"/>
                        </a:spcAft>
                      </a:pPr>
                      <a:r>
                        <a:rPr lang="en-CA" sz="1200" b="1" dirty="0">
                          <a:effectLst/>
                        </a:rPr>
                        <a:t>Percentile  </a:t>
                      </a:r>
                      <a:endParaRPr lang="en-CA"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lnSpc>
                          <a:spcPct val="115000"/>
                        </a:lnSpc>
                        <a:spcBef>
                          <a:spcPts val="600"/>
                        </a:spcBef>
                        <a:spcAft>
                          <a:spcPts val="600"/>
                        </a:spcAft>
                      </a:pPr>
                      <a:r>
                        <a:rPr lang="en-CA" sz="1200" b="1">
                          <a:effectLst/>
                        </a:rPr>
                        <a:t>Count</a:t>
                      </a:r>
                      <a:endParaRPr lang="en-CA"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lnSpc>
                          <a:spcPct val="115000"/>
                        </a:lnSpc>
                        <a:spcBef>
                          <a:spcPts val="600"/>
                        </a:spcBef>
                        <a:spcAft>
                          <a:spcPts val="600"/>
                        </a:spcAft>
                      </a:pPr>
                      <a:r>
                        <a:rPr lang="en-CA" sz="1200" b="1" dirty="0">
                          <a:effectLst/>
                        </a:rPr>
                        <a:t>%</a:t>
                      </a:r>
                      <a:endParaRPr lang="en-CA"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lnSpc>
                          <a:spcPct val="115000"/>
                        </a:lnSpc>
                        <a:spcBef>
                          <a:spcPts val="600"/>
                        </a:spcBef>
                        <a:spcAft>
                          <a:spcPts val="600"/>
                        </a:spcAft>
                      </a:pPr>
                      <a:r>
                        <a:rPr lang="en-CA" sz="1200" b="1" dirty="0">
                          <a:effectLst/>
                        </a:rPr>
                        <a:t> </a:t>
                      </a:r>
                      <a:endParaRPr lang="en-CA"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lnSpc>
                          <a:spcPct val="115000"/>
                        </a:lnSpc>
                        <a:spcBef>
                          <a:spcPts val="600"/>
                        </a:spcBef>
                        <a:spcAft>
                          <a:spcPts val="600"/>
                        </a:spcAft>
                      </a:pPr>
                      <a:r>
                        <a:rPr lang="en-CA" sz="1200" b="1" dirty="0">
                          <a:effectLst/>
                        </a:rPr>
                        <a:t>Count</a:t>
                      </a:r>
                      <a:endParaRPr lang="en-CA"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lnSpc>
                          <a:spcPct val="115000"/>
                        </a:lnSpc>
                        <a:spcBef>
                          <a:spcPts val="600"/>
                        </a:spcBef>
                        <a:spcAft>
                          <a:spcPts val="600"/>
                        </a:spcAft>
                      </a:pPr>
                      <a:r>
                        <a:rPr lang="en-CA" sz="1200" b="1" dirty="0">
                          <a:effectLst/>
                        </a:rPr>
                        <a:t>%</a:t>
                      </a:r>
                      <a:endParaRPr lang="en-CA"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837780872"/>
                  </a:ext>
                </a:extLst>
              </a:tr>
              <a:tr h="391563">
                <a:tc>
                  <a:txBody>
                    <a:bodyPr/>
                    <a:lstStyle/>
                    <a:p>
                      <a:pPr algn="r">
                        <a:lnSpc>
                          <a:spcPct val="115000"/>
                        </a:lnSpc>
                        <a:spcBef>
                          <a:spcPts val="600"/>
                        </a:spcBef>
                        <a:spcAft>
                          <a:spcPts val="600"/>
                        </a:spcAft>
                      </a:pPr>
                      <a:r>
                        <a:rPr lang="en-CA" sz="1200" dirty="0">
                          <a:effectLst/>
                        </a:rPr>
                        <a:t>High Risk:   </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r">
                        <a:lnSpc>
                          <a:spcPct val="115000"/>
                        </a:lnSpc>
                        <a:spcBef>
                          <a:spcPts val="600"/>
                        </a:spcBef>
                        <a:spcAft>
                          <a:spcPts val="600"/>
                        </a:spcAft>
                      </a:pPr>
                      <a:r>
                        <a:rPr lang="en-CA" sz="1200" dirty="0">
                          <a:effectLst/>
                          <a:highlight>
                            <a:srgbClr val="FFFF00"/>
                          </a:highlight>
                        </a:rPr>
                        <a:t>0-10%</a:t>
                      </a:r>
                      <a:endParaRPr lang="en-CA"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FFFF00"/>
                    </a:solidFill>
                  </a:tcPr>
                </a:tc>
                <a:tc>
                  <a:txBody>
                    <a:bodyPr/>
                    <a:lstStyle/>
                    <a:p>
                      <a:pPr algn="r">
                        <a:lnSpc>
                          <a:spcPct val="115000"/>
                        </a:lnSpc>
                        <a:spcBef>
                          <a:spcPts val="600"/>
                        </a:spcBef>
                        <a:spcAft>
                          <a:spcPts val="600"/>
                        </a:spcAft>
                      </a:pPr>
                      <a:r>
                        <a:rPr lang="en-CA" sz="1200" dirty="0">
                          <a:effectLst/>
                          <a:highlight>
                            <a:srgbClr val="FFFF00"/>
                          </a:highlight>
                        </a:rPr>
                        <a:t>1,878.3</a:t>
                      </a:r>
                      <a:endParaRPr lang="en-CA"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FFFF00"/>
                    </a:solidFill>
                  </a:tcPr>
                </a:tc>
                <a:tc>
                  <a:txBody>
                    <a:bodyPr/>
                    <a:lstStyle/>
                    <a:p>
                      <a:pPr algn="r">
                        <a:lnSpc>
                          <a:spcPct val="115000"/>
                        </a:lnSpc>
                        <a:spcBef>
                          <a:spcPts val="600"/>
                        </a:spcBef>
                        <a:spcAft>
                          <a:spcPts val="600"/>
                        </a:spcAft>
                      </a:pPr>
                      <a:r>
                        <a:rPr lang="en-CA" sz="1200" dirty="0">
                          <a:effectLst/>
                          <a:highlight>
                            <a:srgbClr val="FFFF00"/>
                          </a:highlight>
                        </a:rPr>
                        <a:t>38.3%</a:t>
                      </a:r>
                      <a:endParaRPr lang="en-CA"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FFFF00"/>
                    </a:solidFill>
                  </a:tcPr>
                </a:tc>
                <a:tc>
                  <a:txBody>
                    <a:bodyPr/>
                    <a:lstStyle/>
                    <a:p>
                      <a:pPr algn="r">
                        <a:lnSpc>
                          <a:spcPct val="115000"/>
                        </a:lnSpc>
                        <a:spcBef>
                          <a:spcPts val="600"/>
                        </a:spcBef>
                        <a:spcAft>
                          <a:spcPts val="600"/>
                        </a:spcAft>
                      </a:pPr>
                      <a:r>
                        <a:rPr lang="en-CA" sz="1200" dirty="0">
                          <a:effectLst/>
                          <a:highlight>
                            <a:srgbClr val="FFFF00"/>
                          </a:highlight>
                        </a:rPr>
                        <a:t> </a:t>
                      </a:r>
                      <a:endParaRPr lang="en-CA"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FFFF00"/>
                    </a:solidFill>
                  </a:tcPr>
                </a:tc>
                <a:tc>
                  <a:txBody>
                    <a:bodyPr/>
                    <a:lstStyle/>
                    <a:p>
                      <a:pPr algn="r">
                        <a:lnSpc>
                          <a:spcPct val="115000"/>
                        </a:lnSpc>
                        <a:spcBef>
                          <a:spcPts val="600"/>
                        </a:spcBef>
                        <a:spcAft>
                          <a:spcPts val="600"/>
                        </a:spcAft>
                      </a:pPr>
                      <a:r>
                        <a:rPr lang="en-CA" sz="1200" dirty="0">
                          <a:effectLst/>
                          <a:highlight>
                            <a:srgbClr val="FFFF00"/>
                          </a:highlight>
                        </a:rPr>
                        <a:t>1,880</a:t>
                      </a:r>
                      <a:endParaRPr lang="en-CA"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FFFF00"/>
                    </a:solidFill>
                  </a:tcPr>
                </a:tc>
                <a:tc>
                  <a:txBody>
                    <a:bodyPr/>
                    <a:lstStyle/>
                    <a:p>
                      <a:pPr algn="r">
                        <a:lnSpc>
                          <a:spcPct val="115000"/>
                        </a:lnSpc>
                        <a:spcBef>
                          <a:spcPts val="600"/>
                        </a:spcBef>
                        <a:spcAft>
                          <a:spcPts val="600"/>
                        </a:spcAft>
                      </a:pPr>
                      <a:r>
                        <a:rPr lang="en-CA" sz="1200" dirty="0">
                          <a:effectLst/>
                          <a:highlight>
                            <a:srgbClr val="FFFF00"/>
                          </a:highlight>
                        </a:rPr>
                        <a:t>38.4%</a:t>
                      </a:r>
                      <a:endParaRPr lang="en-CA"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FFFF00"/>
                    </a:solidFill>
                  </a:tcPr>
                </a:tc>
                <a:extLst>
                  <a:ext uri="{0D108BD9-81ED-4DB2-BD59-A6C34878D82A}">
                    <a16:rowId xmlns:a16="http://schemas.microsoft.com/office/drawing/2014/main" val="3145583835"/>
                  </a:ext>
                </a:extLst>
              </a:tr>
              <a:tr h="193713">
                <a:tc>
                  <a:txBody>
                    <a:bodyPr/>
                    <a:lstStyle/>
                    <a:p>
                      <a:pPr algn="r">
                        <a:lnSpc>
                          <a:spcPct val="115000"/>
                        </a:lnSpc>
                        <a:spcBef>
                          <a:spcPts val="600"/>
                        </a:spcBef>
                        <a:spcAft>
                          <a:spcPts val="600"/>
                        </a:spcAft>
                      </a:pPr>
                      <a:r>
                        <a:rPr lang="en-CA" sz="1200" dirty="0">
                          <a:effectLst/>
                        </a:rPr>
                        <a:t> </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 10-20%</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623.7</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12.7%</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 </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652</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13.3%</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43296103"/>
                  </a:ext>
                </a:extLst>
              </a:tr>
              <a:tr h="193713">
                <a:tc>
                  <a:txBody>
                    <a:bodyPr/>
                    <a:lstStyle/>
                    <a:p>
                      <a:pPr algn="r">
                        <a:lnSpc>
                          <a:spcPct val="115000"/>
                        </a:lnSpc>
                        <a:spcBef>
                          <a:spcPts val="600"/>
                        </a:spcBef>
                        <a:spcAft>
                          <a:spcPts val="600"/>
                        </a:spcAft>
                      </a:pPr>
                      <a:r>
                        <a:rPr lang="en-CA" sz="1200">
                          <a:effectLst/>
                        </a:rPr>
                        <a:t> </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 20-30%</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310.1</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6.3%</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 </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332</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6.8%</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2125416"/>
                  </a:ext>
                </a:extLst>
              </a:tr>
              <a:tr h="193713">
                <a:tc>
                  <a:txBody>
                    <a:bodyPr/>
                    <a:lstStyle/>
                    <a:p>
                      <a:pPr algn="r">
                        <a:lnSpc>
                          <a:spcPct val="115000"/>
                        </a:lnSpc>
                        <a:spcBef>
                          <a:spcPts val="600"/>
                        </a:spcBef>
                        <a:spcAft>
                          <a:spcPts val="600"/>
                        </a:spcAft>
                      </a:pPr>
                      <a:r>
                        <a:rPr lang="en-CA" sz="1200">
                          <a:effectLst/>
                        </a:rPr>
                        <a:t> </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 30-40%</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202.0</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4.1%</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 </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178</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3.6%</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52849693"/>
                  </a:ext>
                </a:extLst>
              </a:tr>
              <a:tr h="193713">
                <a:tc>
                  <a:txBody>
                    <a:bodyPr/>
                    <a:lstStyle/>
                    <a:p>
                      <a:pPr algn="r">
                        <a:lnSpc>
                          <a:spcPct val="115000"/>
                        </a:lnSpc>
                        <a:spcBef>
                          <a:spcPts val="600"/>
                        </a:spcBef>
                        <a:spcAft>
                          <a:spcPts val="600"/>
                        </a:spcAft>
                      </a:pPr>
                      <a:r>
                        <a:rPr lang="en-CA" sz="1200">
                          <a:effectLst/>
                        </a:rPr>
                        <a:t> </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 40-50%</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142.4</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2.9%</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 </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141</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2.9%</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4945874"/>
                  </a:ext>
                </a:extLst>
              </a:tr>
              <a:tr h="193713">
                <a:tc>
                  <a:txBody>
                    <a:bodyPr/>
                    <a:lstStyle/>
                    <a:p>
                      <a:pPr algn="r">
                        <a:lnSpc>
                          <a:spcPct val="115000"/>
                        </a:lnSpc>
                        <a:spcBef>
                          <a:spcPts val="600"/>
                        </a:spcBef>
                        <a:spcAft>
                          <a:spcPts val="600"/>
                        </a:spcAft>
                      </a:pPr>
                      <a:r>
                        <a:rPr lang="en-CA" sz="1200">
                          <a:effectLst/>
                        </a:rPr>
                        <a:t> </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 50-60%</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106.2</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2.2%</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 </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94</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1.9%</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106031"/>
                  </a:ext>
                </a:extLst>
              </a:tr>
              <a:tr h="193713">
                <a:tc>
                  <a:txBody>
                    <a:bodyPr/>
                    <a:lstStyle/>
                    <a:p>
                      <a:pPr algn="r">
                        <a:lnSpc>
                          <a:spcPct val="115000"/>
                        </a:lnSpc>
                        <a:spcBef>
                          <a:spcPts val="600"/>
                        </a:spcBef>
                        <a:spcAft>
                          <a:spcPts val="600"/>
                        </a:spcAft>
                      </a:pPr>
                      <a:r>
                        <a:rPr lang="en-CA" sz="1200">
                          <a:effectLst/>
                        </a:rPr>
                        <a:t> </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 60-70%</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102.8</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2.1%</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 </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78</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1.6%</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3286289"/>
                  </a:ext>
                </a:extLst>
              </a:tr>
              <a:tr h="193713">
                <a:tc>
                  <a:txBody>
                    <a:bodyPr/>
                    <a:lstStyle/>
                    <a:p>
                      <a:pPr algn="r">
                        <a:lnSpc>
                          <a:spcPct val="115000"/>
                        </a:lnSpc>
                        <a:spcBef>
                          <a:spcPts val="600"/>
                        </a:spcBef>
                        <a:spcAft>
                          <a:spcPts val="600"/>
                        </a:spcAft>
                      </a:pPr>
                      <a:r>
                        <a:rPr lang="en-CA" sz="1200">
                          <a:effectLst/>
                        </a:rPr>
                        <a:t> </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 70-80%</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71.6</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1.5%</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 </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81</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1.7%</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70049636"/>
                  </a:ext>
                </a:extLst>
              </a:tr>
              <a:tr h="193713">
                <a:tc>
                  <a:txBody>
                    <a:bodyPr/>
                    <a:lstStyle/>
                    <a:p>
                      <a:pPr algn="r">
                        <a:lnSpc>
                          <a:spcPct val="115000"/>
                        </a:lnSpc>
                        <a:spcBef>
                          <a:spcPts val="600"/>
                        </a:spcBef>
                        <a:spcAft>
                          <a:spcPts val="600"/>
                        </a:spcAft>
                      </a:pPr>
                      <a:r>
                        <a:rPr lang="en-CA" sz="1200">
                          <a:effectLst/>
                        </a:rPr>
                        <a:t> </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 80-90%</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57.2</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1.2%</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 </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59</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1.2%</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2685910"/>
                  </a:ext>
                </a:extLst>
              </a:tr>
              <a:tr h="391563">
                <a:tc>
                  <a:txBody>
                    <a:bodyPr/>
                    <a:lstStyle/>
                    <a:p>
                      <a:pPr algn="r">
                        <a:lnSpc>
                          <a:spcPct val="115000"/>
                        </a:lnSpc>
                        <a:spcBef>
                          <a:spcPts val="600"/>
                        </a:spcBef>
                        <a:spcAft>
                          <a:spcPts val="600"/>
                        </a:spcAft>
                      </a:pPr>
                      <a:r>
                        <a:rPr lang="en-CA" sz="1200">
                          <a:effectLst/>
                        </a:rPr>
                        <a:t>Low Risk:</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200">
                          <a:effectLst/>
                        </a:rPr>
                        <a:t> 90-100%</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200">
                          <a:effectLst/>
                        </a:rPr>
                        <a:t>29.8</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200">
                          <a:effectLst/>
                        </a:rPr>
                        <a:t>0.6%</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200">
                          <a:effectLst/>
                        </a:rPr>
                        <a:t> </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200">
                          <a:effectLst/>
                        </a:rPr>
                        <a:t>29</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200" dirty="0">
                          <a:effectLst/>
                        </a:rPr>
                        <a:t>0.6%</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6905310"/>
                  </a:ext>
                </a:extLst>
              </a:tr>
              <a:tr h="193713">
                <a:tc>
                  <a:txBody>
                    <a:bodyPr/>
                    <a:lstStyle/>
                    <a:p>
                      <a:pPr algn="r">
                        <a:lnSpc>
                          <a:spcPct val="115000"/>
                        </a:lnSpc>
                        <a:spcBef>
                          <a:spcPts val="600"/>
                        </a:spcBef>
                        <a:spcAft>
                          <a:spcPts val="600"/>
                        </a:spcAft>
                      </a:pPr>
                      <a:r>
                        <a:rPr lang="en-CA" sz="1200">
                          <a:effectLst/>
                        </a:rPr>
                        <a:t> </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200">
                          <a:effectLst/>
                        </a:rPr>
                        <a:t>Totals:</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200">
                          <a:effectLst/>
                        </a:rPr>
                        <a:t>3,524.0</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200">
                          <a:effectLst/>
                        </a:rPr>
                        <a:t>7.2%</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200">
                          <a:effectLst/>
                        </a:rPr>
                        <a:t> </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200">
                          <a:effectLst/>
                        </a:rPr>
                        <a:t>3,524</a:t>
                      </a:r>
                      <a:endParaRPr lang="en-C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200" dirty="0">
                          <a:effectLst/>
                        </a:rPr>
                        <a:t>7.2%</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633608"/>
                  </a:ext>
                </a:extLst>
              </a:tr>
            </a:tbl>
          </a:graphicData>
        </a:graphic>
      </p:graphicFrame>
      <p:grpSp>
        <p:nvGrpSpPr>
          <p:cNvPr id="6" name="Group 5">
            <a:extLst>
              <a:ext uri="{FF2B5EF4-FFF2-40B4-BE49-F238E27FC236}">
                <a16:creationId xmlns:a16="http://schemas.microsoft.com/office/drawing/2014/main" id="{01CADD21-2C3E-444C-B844-F291D348A94A}"/>
              </a:ext>
            </a:extLst>
          </p:cNvPr>
          <p:cNvGrpSpPr/>
          <p:nvPr/>
        </p:nvGrpSpPr>
        <p:grpSpPr>
          <a:xfrm>
            <a:off x="478920" y="1337209"/>
            <a:ext cx="5016181" cy="4023238"/>
            <a:chOff x="179510" y="1696663"/>
            <a:chExt cx="5777407" cy="4757807"/>
          </a:xfrm>
        </p:grpSpPr>
        <p:sp>
          <p:nvSpPr>
            <p:cNvPr id="7" name="Rectangle 6">
              <a:extLst>
                <a:ext uri="{FF2B5EF4-FFF2-40B4-BE49-F238E27FC236}">
                  <a16:creationId xmlns:a16="http://schemas.microsoft.com/office/drawing/2014/main" id="{5AAC1B9E-5AAE-4BFD-80FC-540A035F7597}"/>
                </a:ext>
              </a:extLst>
            </p:cNvPr>
            <p:cNvSpPr/>
            <p:nvPr/>
          </p:nvSpPr>
          <p:spPr>
            <a:xfrm>
              <a:off x="179510" y="1934786"/>
              <a:ext cx="5777407" cy="4519684"/>
            </a:xfrm>
            <a:prstGeom prst="rect">
              <a:avLst/>
            </a:prstGeom>
            <a:no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2F0BDBEE-C707-476C-9977-6118E618BA77}"/>
                </a:ext>
              </a:extLst>
            </p:cNvPr>
            <p:cNvSpPr txBox="1"/>
            <p:nvPr/>
          </p:nvSpPr>
          <p:spPr>
            <a:xfrm>
              <a:off x="2048160" y="1696663"/>
              <a:ext cx="1967057" cy="397052"/>
            </a:xfrm>
            <a:prstGeom prst="rect">
              <a:avLst/>
            </a:prstGeom>
            <a:solidFill>
              <a:schemeClr val="bg1"/>
            </a:solidFill>
          </p:spPr>
          <p:txBody>
            <a:bodyPr wrap="square" rtlCol="0">
              <a:spAutoFit/>
            </a:bodyPr>
            <a:lstStyle/>
            <a:p>
              <a:pPr algn="ctr"/>
              <a:r>
                <a:rPr lang="en-CA" b="1" dirty="0">
                  <a:solidFill>
                    <a:schemeClr val="accent6"/>
                  </a:solidFill>
                </a:rPr>
                <a:t>Positive cohort</a:t>
              </a:r>
            </a:p>
          </p:txBody>
        </p:sp>
      </p:grpSp>
      <p:grpSp>
        <p:nvGrpSpPr>
          <p:cNvPr id="12" name="Group 11">
            <a:extLst>
              <a:ext uri="{FF2B5EF4-FFF2-40B4-BE49-F238E27FC236}">
                <a16:creationId xmlns:a16="http://schemas.microsoft.com/office/drawing/2014/main" id="{47A873A1-A824-466E-8239-515D3D1B77CA}"/>
              </a:ext>
            </a:extLst>
          </p:cNvPr>
          <p:cNvGrpSpPr/>
          <p:nvPr/>
        </p:nvGrpSpPr>
        <p:grpSpPr>
          <a:xfrm>
            <a:off x="5633341" y="1337209"/>
            <a:ext cx="6291907" cy="4023238"/>
            <a:chOff x="179510" y="1696663"/>
            <a:chExt cx="5777407" cy="4757807"/>
          </a:xfrm>
        </p:grpSpPr>
        <p:sp>
          <p:nvSpPr>
            <p:cNvPr id="13" name="Rectangle 12">
              <a:extLst>
                <a:ext uri="{FF2B5EF4-FFF2-40B4-BE49-F238E27FC236}">
                  <a16:creationId xmlns:a16="http://schemas.microsoft.com/office/drawing/2014/main" id="{7B762F2F-7951-4087-86C4-743331B75E41}"/>
                </a:ext>
              </a:extLst>
            </p:cNvPr>
            <p:cNvSpPr/>
            <p:nvPr/>
          </p:nvSpPr>
          <p:spPr>
            <a:xfrm>
              <a:off x="179510" y="1934786"/>
              <a:ext cx="5777407" cy="4519684"/>
            </a:xfrm>
            <a:prstGeom prst="rect">
              <a:avLst/>
            </a:prstGeom>
            <a:noFill/>
            <a:ln w="28575">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p>
          </p:txBody>
        </p:sp>
        <p:sp>
          <p:nvSpPr>
            <p:cNvPr id="14" name="TextBox 13">
              <a:extLst>
                <a:ext uri="{FF2B5EF4-FFF2-40B4-BE49-F238E27FC236}">
                  <a16:creationId xmlns:a16="http://schemas.microsoft.com/office/drawing/2014/main" id="{EE06BF28-3D59-460A-97FF-3987E36F3125}"/>
                </a:ext>
              </a:extLst>
            </p:cNvPr>
            <p:cNvSpPr txBox="1"/>
            <p:nvPr/>
          </p:nvSpPr>
          <p:spPr>
            <a:xfrm>
              <a:off x="2048160" y="1696663"/>
              <a:ext cx="1967057" cy="351423"/>
            </a:xfrm>
            <a:prstGeom prst="rect">
              <a:avLst/>
            </a:prstGeom>
            <a:solidFill>
              <a:schemeClr val="bg1"/>
            </a:solidFill>
          </p:spPr>
          <p:txBody>
            <a:bodyPr wrap="square" rtlCol="0">
              <a:spAutoFit/>
            </a:bodyPr>
            <a:lstStyle/>
            <a:p>
              <a:pPr algn="ctr"/>
              <a:r>
                <a:rPr lang="en-CA" b="1" dirty="0">
                  <a:solidFill>
                    <a:srgbClr val="7030A0"/>
                  </a:solidFill>
                </a:rPr>
                <a:t>Population cohort</a:t>
              </a:r>
            </a:p>
          </p:txBody>
        </p:sp>
      </p:grpSp>
      <p:graphicFrame>
        <p:nvGraphicFramePr>
          <p:cNvPr id="16" name="Table 15">
            <a:extLst>
              <a:ext uri="{FF2B5EF4-FFF2-40B4-BE49-F238E27FC236}">
                <a16:creationId xmlns:a16="http://schemas.microsoft.com/office/drawing/2014/main" id="{D80BA005-158A-47BA-AB01-AB5682F0C5C0}"/>
              </a:ext>
            </a:extLst>
          </p:cNvPr>
          <p:cNvGraphicFramePr>
            <a:graphicFrameLocks noGrp="1"/>
          </p:cNvGraphicFramePr>
          <p:nvPr>
            <p:extLst>
              <p:ext uri="{D42A27DB-BD31-4B8C-83A1-F6EECF244321}">
                <p14:modId xmlns:p14="http://schemas.microsoft.com/office/powerpoint/2010/main" val="3342256126"/>
              </p:ext>
            </p:extLst>
          </p:nvPr>
        </p:nvGraphicFramePr>
        <p:xfrm>
          <a:off x="5771582" y="1835734"/>
          <a:ext cx="6015426" cy="3402781"/>
        </p:xfrm>
        <a:graphic>
          <a:graphicData uri="http://schemas.openxmlformats.org/drawingml/2006/table">
            <a:tbl>
              <a:tblPr firstRow="1" firstCol="1" bandRow="1">
                <a:tableStyleId>{2D5ABB26-0587-4C30-8999-92F81FD0307C}</a:tableStyleId>
              </a:tblPr>
              <a:tblGrid>
                <a:gridCol w="518885">
                  <a:extLst>
                    <a:ext uri="{9D8B030D-6E8A-4147-A177-3AD203B41FA5}">
                      <a16:colId xmlns:a16="http://schemas.microsoft.com/office/drawing/2014/main" val="3203158627"/>
                    </a:ext>
                  </a:extLst>
                </a:gridCol>
                <a:gridCol w="797219">
                  <a:extLst>
                    <a:ext uri="{9D8B030D-6E8A-4147-A177-3AD203B41FA5}">
                      <a16:colId xmlns:a16="http://schemas.microsoft.com/office/drawing/2014/main" val="1680446137"/>
                    </a:ext>
                  </a:extLst>
                </a:gridCol>
                <a:gridCol w="690522">
                  <a:extLst>
                    <a:ext uri="{9D8B030D-6E8A-4147-A177-3AD203B41FA5}">
                      <a16:colId xmlns:a16="http://schemas.microsoft.com/office/drawing/2014/main" val="3696679171"/>
                    </a:ext>
                  </a:extLst>
                </a:gridCol>
                <a:gridCol w="702115">
                  <a:extLst>
                    <a:ext uri="{9D8B030D-6E8A-4147-A177-3AD203B41FA5}">
                      <a16:colId xmlns:a16="http://schemas.microsoft.com/office/drawing/2014/main" val="2968731474"/>
                    </a:ext>
                  </a:extLst>
                </a:gridCol>
                <a:gridCol w="937631">
                  <a:extLst>
                    <a:ext uri="{9D8B030D-6E8A-4147-A177-3AD203B41FA5}">
                      <a16:colId xmlns:a16="http://schemas.microsoft.com/office/drawing/2014/main" val="4189385939"/>
                    </a:ext>
                  </a:extLst>
                </a:gridCol>
                <a:gridCol w="162560">
                  <a:extLst>
                    <a:ext uri="{9D8B030D-6E8A-4147-A177-3AD203B41FA5}">
                      <a16:colId xmlns:a16="http://schemas.microsoft.com/office/drawing/2014/main" val="2443223436"/>
                    </a:ext>
                  </a:extLst>
                </a:gridCol>
                <a:gridCol w="725876">
                  <a:extLst>
                    <a:ext uri="{9D8B030D-6E8A-4147-A177-3AD203B41FA5}">
                      <a16:colId xmlns:a16="http://schemas.microsoft.com/office/drawing/2014/main" val="281559730"/>
                    </a:ext>
                  </a:extLst>
                </a:gridCol>
                <a:gridCol w="527453">
                  <a:extLst>
                    <a:ext uri="{9D8B030D-6E8A-4147-A177-3AD203B41FA5}">
                      <a16:colId xmlns:a16="http://schemas.microsoft.com/office/drawing/2014/main" val="3400020908"/>
                    </a:ext>
                  </a:extLst>
                </a:gridCol>
                <a:gridCol w="953165">
                  <a:extLst>
                    <a:ext uri="{9D8B030D-6E8A-4147-A177-3AD203B41FA5}">
                      <a16:colId xmlns:a16="http://schemas.microsoft.com/office/drawing/2014/main" val="2139863301"/>
                    </a:ext>
                  </a:extLst>
                </a:gridCol>
              </a:tblGrid>
              <a:tr h="381508">
                <a:tc>
                  <a:txBody>
                    <a:bodyPr/>
                    <a:lstStyle/>
                    <a:p>
                      <a:pPr algn="r">
                        <a:lnSpc>
                          <a:spcPct val="115000"/>
                        </a:lnSpc>
                        <a:spcBef>
                          <a:spcPts val="600"/>
                        </a:spcBef>
                        <a:spcAft>
                          <a:spcPts val="600"/>
                        </a:spcAft>
                      </a:pPr>
                      <a:r>
                        <a:rPr lang="en-CA" sz="1200" b="1" dirty="0">
                          <a:effectLst/>
                        </a:rPr>
                        <a:t> </a:t>
                      </a:r>
                      <a:endParaRPr lang="en-C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r">
                        <a:lnSpc>
                          <a:spcPct val="115000"/>
                        </a:lnSpc>
                        <a:spcBef>
                          <a:spcPts val="600"/>
                        </a:spcBef>
                        <a:spcAft>
                          <a:spcPts val="600"/>
                        </a:spcAft>
                      </a:pPr>
                      <a:r>
                        <a:rPr lang="en-CA" sz="1200" b="1" dirty="0">
                          <a:effectLst/>
                        </a:rPr>
                        <a:t> </a:t>
                      </a:r>
                      <a:endParaRPr lang="en-C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tc gridSpan="3">
                  <a:txBody>
                    <a:bodyPr/>
                    <a:lstStyle/>
                    <a:p>
                      <a:pPr algn="ctr">
                        <a:lnSpc>
                          <a:spcPct val="115000"/>
                        </a:lnSpc>
                        <a:spcBef>
                          <a:spcPts val="600"/>
                        </a:spcBef>
                        <a:spcAft>
                          <a:spcPts val="600"/>
                        </a:spcAft>
                      </a:pPr>
                      <a:r>
                        <a:rPr lang="en-CA" sz="1200" b="1" dirty="0">
                          <a:effectLst/>
                        </a:rPr>
                        <a:t>Hospitalizations/deaths (predicted)</a:t>
                      </a:r>
                      <a:endParaRPr lang="en-C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tc hMerge="1">
                  <a:txBody>
                    <a:bodyPr/>
                    <a:lstStyle/>
                    <a:p>
                      <a:endParaRPr lang="en-CA"/>
                    </a:p>
                  </a:txBody>
                  <a:tcPr/>
                </a:tc>
                <a:tc hMerge="1">
                  <a:txBody>
                    <a:bodyPr/>
                    <a:lstStyle/>
                    <a:p>
                      <a:endParaRPr lang="en-CA"/>
                    </a:p>
                  </a:txBody>
                  <a:tcPr/>
                </a:tc>
                <a:tc>
                  <a:txBody>
                    <a:bodyPr/>
                    <a:lstStyle/>
                    <a:p>
                      <a:pPr algn="r">
                        <a:lnSpc>
                          <a:spcPct val="115000"/>
                        </a:lnSpc>
                        <a:spcBef>
                          <a:spcPts val="600"/>
                        </a:spcBef>
                        <a:spcAft>
                          <a:spcPts val="600"/>
                        </a:spcAft>
                      </a:pPr>
                      <a:r>
                        <a:rPr lang="en-CA" sz="1200" b="1" dirty="0">
                          <a:effectLst/>
                        </a:rPr>
                        <a:t> </a:t>
                      </a:r>
                      <a:endParaRPr lang="en-C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tc gridSpan="3">
                  <a:txBody>
                    <a:bodyPr/>
                    <a:lstStyle/>
                    <a:p>
                      <a:pPr algn="ctr">
                        <a:lnSpc>
                          <a:spcPct val="115000"/>
                        </a:lnSpc>
                        <a:spcBef>
                          <a:spcPts val="600"/>
                        </a:spcBef>
                        <a:spcAft>
                          <a:spcPts val="600"/>
                        </a:spcAft>
                      </a:pPr>
                      <a:r>
                        <a:rPr lang="en-CA" sz="1200" b="1" dirty="0">
                          <a:effectLst/>
                        </a:rPr>
                        <a:t>Hospitalizations/deaths (actual)</a:t>
                      </a:r>
                      <a:endParaRPr lang="en-C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235275361"/>
                  </a:ext>
                </a:extLst>
              </a:tr>
              <a:tr h="381508">
                <a:tc>
                  <a:txBody>
                    <a:bodyPr/>
                    <a:lstStyle/>
                    <a:p>
                      <a:pPr algn="r">
                        <a:lnSpc>
                          <a:spcPct val="115000"/>
                        </a:lnSpc>
                        <a:spcBef>
                          <a:spcPts val="600"/>
                        </a:spcBef>
                        <a:spcAft>
                          <a:spcPts val="600"/>
                        </a:spcAft>
                      </a:pPr>
                      <a:r>
                        <a:rPr lang="en-CA" sz="1200" b="1">
                          <a:effectLst/>
                        </a:rPr>
                        <a:t> </a:t>
                      </a:r>
                      <a:endParaRPr lang="en-CA"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lnSpc>
                          <a:spcPct val="115000"/>
                        </a:lnSpc>
                        <a:spcBef>
                          <a:spcPts val="600"/>
                        </a:spcBef>
                        <a:spcAft>
                          <a:spcPts val="600"/>
                        </a:spcAft>
                      </a:pPr>
                      <a:r>
                        <a:rPr lang="en-CA" sz="1200" b="1" dirty="0">
                          <a:effectLst/>
                        </a:rPr>
                        <a:t>Percentile</a:t>
                      </a:r>
                      <a:endParaRPr lang="en-C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lnSpc>
                          <a:spcPct val="115000"/>
                        </a:lnSpc>
                        <a:spcBef>
                          <a:spcPts val="600"/>
                        </a:spcBef>
                        <a:spcAft>
                          <a:spcPts val="600"/>
                        </a:spcAft>
                      </a:pPr>
                      <a:r>
                        <a:rPr lang="en-CA" sz="1200" b="1" dirty="0">
                          <a:effectLst/>
                        </a:rPr>
                        <a:t>Count</a:t>
                      </a:r>
                      <a:endParaRPr lang="en-C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lnSpc>
                          <a:spcPct val="115000"/>
                        </a:lnSpc>
                        <a:spcBef>
                          <a:spcPts val="600"/>
                        </a:spcBef>
                        <a:spcAft>
                          <a:spcPts val="600"/>
                        </a:spcAft>
                      </a:pPr>
                      <a:r>
                        <a:rPr lang="en-CA" sz="1200" b="1" dirty="0">
                          <a:effectLst/>
                        </a:rPr>
                        <a:t>%</a:t>
                      </a:r>
                      <a:endParaRPr lang="en-C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lnSpc>
                          <a:spcPct val="115000"/>
                        </a:lnSpc>
                        <a:spcBef>
                          <a:spcPts val="600"/>
                        </a:spcBef>
                        <a:spcAft>
                          <a:spcPts val="600"/>
                        </a:spcAft>
                      </a:pPr>
                      <a:r>
                        <a:rPr lang="en-CA" sz="1200" b="1" dirty="0">
                          <a:effectLst/>
                        </a:rPr>
                        <a:t>Rescaled count</a:t>
                      </a:r>
                      <a:endParaRPr lang="en-C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lnSpc>
                          <a:spcPct val="115000"/>
                        </a:lnSpc>
                        <a:spcBef>
                          <a:spcPts val="600"/>
                        </a:spcBef>
                        <a:spcAft>
                          <a:spcPts val="600"/>
                        </a:spcAft>
                      </a:pPr>
                      <a:r>
                        <a:rPr lang="en-CA" sz="1200" b="1" dirty="0">
                          <a:effectLst/>
                        </a:rPr>
                        <a:t> </a:t>
                      </a:r>
                      <a:endParaRPr lang="en-C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lnSpc>
                          <a:spcPct val="115000"/>
                        </a:lnSpc>
                        <a:spcBef>
                          <a:spcPts val="600"/>
                        </a:spcBef>
                        <a:spcAft>
                          <a:spcPts val="600"/>
                        </a:spcAft>
                      </a:pPr>
                      <a:r>
                        <a:rPr lang="en-CA" sz="1200" b="1" dirty="0">
                          <a:effectLst/>
                        </a:rPr>
                        <a:t>Count</a:t>
                      </a:r>
                      <a:endParaRPr lang="en-C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lnSpc>
                          <a:spcPct val="115000"/>
                        </a:lnSpc>
                        <a:spcBef>
                          <a:spcPts val="600"/>
                        </a:spcBef>
                        <a:spcAft>
                          <a:spcPts val="600"/>
                        </a:spcAft>
                      </a:pPr>
                      <a:r>
                        <a:rPr lang="en-CA" sz="1200" b="1" dirty="0">
                          <a:effectLst/>
                        </a:rPr>
                        <a:t>%</a:t>
                      </a:r>
                      <a:endParaRPr lang="en-C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lnSpc>
                          <a:spcPct val="115000"/>
                        </a:lnSpc>
                        <a:spcBef>
                          <a:spcPts val="600"/>
                        </a:spcBef>
                        <a:spcAft>
                          <a:spcPts val="600"/>
                        </a:spcAft>
                      </a:pPr>
                      <a:r>
                        <a:rPr lang="en-CA" sz="1200" b="1" dirty="0">
                          <a:effectLst/>
                        </a:rPr>
                        <a:t>Rescaled count</a:t>
                      </a:r>
                      <a:endParaRPr lang="en-C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52207162"/>
                  </a:ext>
                </a:extLst>
              </a:tr>
              <a:tr h="381508">
                <a:tc>
                  <a:txBody>
                    <a:bodyPr/>
                    <a:lstStyle/>
                    <a:p>
                      <a:pPr algn="r">
                        <a:lnSpc>
                          <a:spcPct val="115000"/>
                        </a:lnSpc>
                        <a:spcBef>
                          <a:spcPts val="600"/>
                        </a:spcBef>
                        <a:spcAft>
                          <a:spcPts val="600"/>
                        </a:spcAft>
                      </a:pPr>
                      <a:r>
                        <a:rPr lang="en-CA" sz="1200" dirty="0">
                          <a:effectLst/>
                        </a:rPr>
                        <a:t>High Risk:   </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r">
                        <a:lnSpc>
                          <a:spcPct val="115000"/>
                        </a:lnSpc>
                        <a:spcBef>
                          <a:spcPts val="600"/>
                        </a:spcBef>
                        <a:spcAft>
                          <a:spcPts val="600"/>
                        </a:spcAft>
                      </a:pPr>
                      <a:r>
                        <a:rPr lang="en-CA" sz="1200" dirty="0">
                          <a:effectLst/>
                          <a:highlight>
                            <a:srgbClr val="FFFF00"/>
                          </a:highlight>
                        </a:rPr>
                        <a:t>0-10%</a:t>
                      </a:r>
                      <a:endParaRPr lang="en-CA"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FFFF00"/>
                    </a:solidFill>
                  </a:tcPr>
                </a:tc>
                <a:tc>
                  <a:txBody>
                    <a:bodyPr/>
                    <a:lstStyle/>
                    <a:p>
                      <a:pPr algn="r">
                        <a:lnSpc>
                          <a:spcPct val="115000"/>
                        </a:lnSpc>
                        <a:spcBef>
                          <a:spcPts val="600"/>
                        </a:spcBef>
                        <a:spcAft>
                          <a:spcPts val="600"/>
                        </a:spcAft>
                      </a:pPr>
                      <a:r>
                        <a:rPr lang="en-CA" sz="1200" dirty="0">
                          <a:effectLst/>
                          <a:highlight>
                            <a:srgbClr val="FFFF00"/>
                          </a:highlight>
                        </a:rPr>
                        <a:t>1,832.7</a:t>
                      </a:r>
                      <a:endParaRPr lang="en-CA"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FFFF00"/>
                    </a:solidFill>
                  </a:tcPr>
                </a:tc>
                <a:tc>
                  <a:txBody>
                    <a:bodyPr/>
                    <a:lstStyle/>
                    <a:p>
                      <a:pPr algn="r">
                        <a:lnSpc>
                          <a:spcPct val="115000"/>
                        </a:lnSpc>
                        <a:spcBef>
                          <a:spcPts val="600"/>
                        </a:spcBef>
                        <a:spcAft>
                          <a:spcPts val="600"/>
                        </a:spcAft>
                      </a:pPr>
                      <a:r>
                        <a:rPr lang="en-CA" sz="1200" dirty="0">
                          <a:effectLst/>
                          <a:highlight>
                            <a:srgbClr val="FFFF00"/>
                          </a:highlight>
                        </a:rPr>
                        <a:t>37.4%</a:t>
                      </a:r>
                      <a:endParaRPr lang="en-CA"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FFFF00"/>
                    </a:solidFill>
                  </a:tcPr>
                </a:tc>
                <a:tc>
                  <a:txBody>
                    <a:bodyPr/>
                    <a:lstStyle/>
                    <a:p>
                      <a:pPr algn="r">
                        <a:lnSpc>
                          <a:spcPct val="115000"/>
                        </a:lnSpc>
                        <a:spcBef>
                          <a:spcPts val="600"/>
                        </a:spcBef>
                        <a:spcAft>
                          <a:spcPts val="600"/>
                        </a:spcAft>
                      </a:pPr>
                      <a:r>
                        <a:rPr lang="en-CA" sz="1200" dirty="0">
                          <a:effectLst/>
                          <a:highlight>
                            <a:srgbClr val="FFFF00"/>
                          </a:highlight>
                        </a:rPr>
                        <a:t>194,540</a:t>
                      </a:r>
                      <a:endParaRPr lang="en-CA"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FFFF00"/>
                    </a:solidFill>
                  </a:tcPr>
                </a:tc>
                <a:tc>
                  <a:txBody>
                    <a:bodyPr/>
                    <a:lstStyle/>
                    <a:p>
                      <a:pPr algn="r">
                        <a:lnSpc>
                          <a:spcPct val="115000"/>
                        </a:lnSpc>
                        <a:spcBef>
                          <a:spcPts val="600"/>
                        </a:spcBef>
                        <a:spcAft>
                          <a:spcPts val="600"/>
                        </a:spcAft>
                      </a:pPr>
                      <a:r>
                        <a:rPr lang="en-CA" sz="1200" dirty="0">
                          <a:effectLst/>
                          <a:highlight>
                            <a:srgbClr val="FFFF00"/>
                          </a:highlight>
                        </a:rPr>
                        <a:t> </a:t>
                      </a:r>
                      <a:endParaRPr lang="en-CA"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FFFF00"/>
                    </a:solidFill>
                  </a:tcPr>
                </a:tc>
                <a:tc>
                  <a:txBody>
                    <a:bodyPr/>
                    <a:lstStyle/>
                    <a:p>
                      <a:pPr algn="r">
                        <a:lnSpc>
                          <a:spcPct val="115000"/>
                        </a:lnSpc>
                        <a:spcBef>
                          <a:spcPts val="600"/>
                        </a:spcBef>
                        <a:spcAft>
                          <a:spcPts val="600"/>
                        </a:spcAft>
                      </a:pPr>
                      <a:r>
                        <a:rPr lang="en-CA" sz="1200" dirty="0">
                          <a:effectLst/>
                          <a:highlight>
                            <a:srgbClr val="FFFF00"/>
                          </a:highlight>
                        </a:rPr>
                        <a:t>1,885</a:t>
                      </a:r>
                      <a:endParaRPr lang="en-CA"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FFFF00"/>
                    </a:solidFill>
                  </a:tcPr>
                </a:tc>
                <a:tc>
                  <a:txBody>
                    <a:bodyPr/>
                    <a:lstStyle/>
                    <a:p>
                      <a:pPr algn="r">
                        <a:lnSpc>
                          <a:spcPct val="115000"/>
                        </a:lnSpc>
                        <a:spcBef>
                          <a:spcPts val="600"/>
                        </a:spcBef>
                        <a:spcAft>
                          <a:spcPts val="600"/>
                        </a:spcAft>
                      </a:pPr>
                      <a:r>
                        <a:rPr lang="en-CA" sz="1200" dirty="0">
                          <a:effectLst/>
                          <a:highlight>
                            <a:srgbClr val="FFFF00"/>
                          </a:highlight>
                        </a:rPr>
                        <a:t>38.5%</a:t>
                      </a:r>
                      <a:endParaRPr lang="en-CA"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FFFF00"/>
                    </a:solidFill>
                  </a:tcPr>
                </a:tc>
                <a:tc>
                  <a:txBody>
                    <a:bodyPr/>
                    <a:lstStyle/>
                    <a:p>
                      <a:pPr algn="r">
                        <a:lnSpc>
                          <a:spcPct val="115000"/>
                        </a:lnSpc>
                        <a:spcBef>
                          <a:spcPts val="600"/>
                        </a:spcBef>
                        <a:spcAft>
                          <a:spcPts val="600"/>
                        </a:spcAft>
                      </a:pPr>
                      <a:r>
                        <a:rPr lang="en-CA" sz="1200" dirty="0">
                          <a:effectLst/>
                          <a:highlight>
                            <a:srgbClr val="FFFF00"/>
                          </a:highlight>
                        </a:rPr>
                        <a:t>200,094</a:t>
                      </a:r>
                      <a:endParaRPr lang="en-CA"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FFFF00"/>
                    </a:solidFill>
                  </a:tcPr>
                </a:tc>
                <a:extLst>
                  <a:ext uri="{0D108BD9-81ED-4DB2-BD59-A6C34878D82A}">
                    <a16:rowId xmlns:a16="http://schemas.microsoft.com/office/drawing/2014/main" val="1201705176"/>
                  </a:ext>
                </a:extLst>
              </a:tr>
              <a:tr h="184539">
                <a:tc>
                  <a:txBody>
                    <a:bodyPr/>
                    <a:lstStyle/>
                    <a:p>
                      <a:pPr algn="r">
                        <a:lnSpc>
                          <a:spcPct val="115000"/>
                        </a:lnSpc>
                        <a:spcBef>
                          <a:spcPts val="600"/>
                        </a:spcBef>
                        <a:spcAft>
                          <a:spcPts val="600"/>
                        </a:spcAft>
                      </a:pPr>
                      <a:r>
                        <a:rPr lang="en-CA" sz="1200">
                          <a:effectLst/>
                        </a:rPr>
                        <a:t> </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 10-20%</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485.7</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9.9%</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51,556</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 </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516</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10.5%</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54,774</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5198806"/>
                  </a:ext>
                </a:extLst>
              </a:tr>
              <a:tr h="184539">
                <a:tc>
                  <a:txBody>
                    <a:bodyPr/>
                    <a:lstStyle/>
                    <a:p>
                      <a:pPr algn="r">
                        <a:lnSpc>
                          <a:spcPct val="115000"/>
                        </a:lnSpc>
                        <a:spcBef>
                          <a:spcPts val="600"/>
                        </a:spcBef>
                        <a:spcAft>
                          <a:spcPts val="600"/>
                        </a:spcAft>
                      </a:pPr>
                      <a:r>
                        <a:rPr lang="en-CA" sz="1200">
                          <a:effectLst/>
                        </a:rPr>
                        <a:t> </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20-30%</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322.8</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6.6%</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34,263</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 </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331</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6.8%</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35,136</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804226"/>
                  </a:ext>
                </a:extLst>
              </a:tr>
              <a:tr h="184539">
                <a:tc>
                  <a:txBody>
                    <a:bodyPr/>
                    <a:lstStyle/>
                    <a:p>
                      <a:pPr algn="r">
                        <a:lnSpc>
                          <a:spcPct val="115000"/>
                        </a:lnSpc>
                        <a:spcBef>
                          <a:spcPts val="600"/>
                        </a:spcBef>
                        <a:spcAft>
                          <a:spcPts val="600"/>
                        </a:spcAft>
                      </a:pPr>
                      <a:r>
                        <a:rPr lang="en-CA" sz="1200" dirty="0">
                          <a:effectLst/>
                        </a:rPr>
                        <a:t> </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 30-40%</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242.9</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5.0%</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25,779</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 </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180</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3.7%</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19,107</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0431387"/>
                  </a:ext>
                </a:extLst>
              </a:tr>
              <a:tr h="184539">
                <a:tc>
                  <a:txBody>
                    <a:bodyPr/>
                    <a:lstStyle/>
                    <a:p>
                      <a:pPr algn="r">
                        <a:lnSpc>
                          <a:spcPct val="115000"/>
                        </a:lnSpc>
                        <a:spcBef>
                          <a:spcPts val="600"/>
                        </a:spcBef>
                        <a:spcAft>
                          <a:spcPts val="600"/>
                        </a:spcAft>
                      </a:pPr>
                      <a:r>
                        <a:rPr lang="en-CA" sz="1200">
                          <a:effectLst/>
                        </a:rPr>
                        <a:t> </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 40-50%</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206.3</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4.2%</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21,896</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 </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203</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4.1%</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21,549</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91660940"/>
                  </a:ext>
                </a:extLst>
              </a:tr>
              <a:tr h="184539">
                <a:tc>
                  <a:txBody>
                    <a:bodyPr/>
                    <a:lstStyle/>
                    <a:p>
                      <a:pPr algn="r">
                        <a:lnSpc>
                          <a:spcPct val="115000"/>
                        </a:lnSpc>
                        <a:spcBef>
                          <a:spcPts val="600"/>
                        </a:spcBef>
                        <a:spcAft>
                          <a:spcPts val="600"/>
                        </a:spcAft>
                      </a:pPr>
                      <a:r>
                        <a:rPr lang="en-CA" sz="1200">
                          <a:effectLst/>
                        </a:rPr>
                        <a:t> </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 50-60%</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149.9</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3.1%</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15,915</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 </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91</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1.9%</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9,660</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1687042"/>
                  </a:ext>
                </a:extLst>
              </a:tr>
              <a:tr h="184539">
                <a:tc>
                  <a:txBody>
                    <a:bodyPr/>
                    <a:lstStyle/>
                    <a:p>
                      <a:pPr algn="r">
                        <a:lnSpc>
                          <a:spcPct val="115000"/>
                        </a:lnSpc>
                        <a:spcBef>
                          <a:spcPts val="600"/>
                        </a:spcBef>
                        <a:spcAft>
                          <a:spcPts val="600"/>
                        </a:spcAft>
                      </a:pPr>
                      <a:r>
                        <a:rPr lang="en-CA" sz="1200">
                          <a:effectLst/>
                        </a:rPr>
                        <a:t> </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 60-70%</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136.2</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2.8%</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14,453</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 </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158</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3.2%</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16,772</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4905689"/>
                  </a:ext>
                </a:extLst>
              </a:tr>
              <a:tr h="184539">
                <a:tc>
                  <a:txBody>
                    <a:bodyPr/>
                    <a:lstStyle/>
                    <a:p>
                      <a:pPr algn="r">
                        <a:lnSpc>
                          <a:spcPct val="115000"/>
                        </a:lnSpc>
                        <a:spcBef>
                          <a:spcPts val="600"/>
                        </a:spcBef>
                        <a:spcAft>
                          <a:spcPts val="600"/>
                        </a:spcAft>
                      </a:pPr>
                      <a:r>
                        <a:rPr lang="en-CA" sz="1200">
                          <a:effectLst/>
                        </a:rPr>
                        <a:t> </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 70-80%</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95.1</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1.9%</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10,099</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 </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107</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2.2%</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11,358</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9656888"/>
                  </a:ext>
                </a:extLst>
              </a:tr>
              <a:tr h="184539">
                <a:tc>
                  <a:txBody>
                    <a:bodyPr/>
                    <a:lstStyle/>
                    <a:p>
                      <a:pPr algn="r">
                        <a:lnSpc>
                          <a:spcPct val="115000"/>
                        </a:lnSpc>
                        <a:spcBef>
                          <a:spcPts val="600"/>
                        </a:spcBef>
                        <a:spcAft>
                          <a:spcPts val="600"/>
                        </a:spcAft>
                      </a:pPr>
                      <a:r>
                        <a:rPr lang="en-CA" sz="1200">
                          <a:effectLst/>
                        </a:rPr>
                        <a:t> </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 80-90%</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33.1</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0.7%</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3,510</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 </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28</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dirty="0">
                          <a:effectLst/>
                        </a:rPr>
                        <a:t>0.6%</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Bef>
                          <a:spcPts val="600"/>
                        </a:spcBef>
                        <a:spcAft>
                          <a:spcPts val="600"/>
                        </a:spcAft>
                      </a:pPr>
                      <a:r>
                        <a:rPr lang="en-CA" sz="1200">
                          <a:effectLst/>
                        </a:rPr>
                        <a:t>2,972</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9368404"/>
                  </a:ext>
                </a:extLst>
              </a:tr>
              <a:tr h="381508">
                <a:tc>
                  <a:txBody>
                    <a:bodyPr/>
                    <a:lstStyle/>
                    <a:p>
                      <a:pPr algn="r">
                        <a:lnSpc>
                          <a:spcPct val="115000"/>
                        </a:lnSpc>
                        <a:spcBef>
                          <a:spcPts val="600"/>
                        </a:spcBef>
                        <a:spcAft>
                          <a:spcPts val="600"/>
                        </a:spcAft>
                      </a:pPr>
                      <a:r>
                        <a:rPr lang="en-CA" sz="1200">
                          <a:effectLst/>
                        </a:rPr>
                        <a:t>Low Risk:</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200" dirty="0">
                          <a:effectLst/>
                        </a:rPr>
                        <a:t>90-100%</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200">
                          <a:effectLst/>
                        </a:rPr>
                        <a:t>19.7</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200">
                          <a:effectLst/>
                        </a:rPr>
                        <a:t>0.4%</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200">
                          <a:effectLst/>
                        </a:rPr>
                        <a:t>2,092</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200" dirty="0">
                          <a:effectLst/>
                        </a:rPr>
                        <a:t> </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200" dirty="0">
                          <a:effectLst/>
                        </a:rPr>
                        <a:t>25</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200" dirty="0">
                          <a:effectLst/>
                        </a:rPr>
                        <a:t>0.5%</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200" dirty="0">
                          <a:effectLst/>
                        </a:rPr>
                        <a:t>2,654</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2324018"/>
                  </a:ext>
                </a:extLst>
              </a:tr>
              <a:tr h="184539">
                <a:tc>
                  <a:txBody>
                    <a:bodyPr/>
                    <a:lstStyle/>
                    <a:p>
                      <a:pPr algn="r">
                        <a:lnSpc>
                          <a:spcPct val="115000"/>
                        </a:lnSpc>
                        <a:spcBef>
                          <a:spcPts val="600"/>
                        </a:spcBef>
                        <a:spcAft>
                          <a:spcPts val="600"/>
                        </a:spcAft>
                      </a:pPr>
                      <a:r>
                        <a:rPr lang="en-CA" sz="1200">
                          <a:effectLst/>
                        </a:rPr>
                        <a:t> </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200">
                          <a:effectLst/>
                        </a:rPr>
                        <a:t>Totals:</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200" dirty="0">
                          <a:effectLst/>
                        </a:rPr>
                        <a:t>3,524.3</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200">
                          <a:effectLst/>
                        </a:rPr>
                        <a:t>7.2%</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200">
                          <a:effectLst/>
                        </a:rPr>
                        <a:t>374,104 </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200">
                          <a:effectLst/>
                        </a:rPr>
                        <a:t> </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200" dirty="0">
                          <a:effectLst/>
                        </a:rPr>
                        <a:t>3,524</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200" dirty="0">
                          <a:effectLst/>
                        </a:rPr>
                        <a:t>7.2% </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600"/>
                        </a:spcBef>
                        <a:spcAft>
                          <a:spcPts val="600"/>
                        </a:spcAft>
                      </a:pPr>
                      <a:r>
                        <a:rPr lang="en-CA" sz="1200" dirty="0">
                          <a:effectLst/>
                        </a:rPr>
                        <a:t>374,074</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0916212"/>
                  </a:ext>
                </a:extLst>
              </a:tr>
            </a:tbl>
          </a:graphicData>
        </a:graphic>
      </p:graphicFrame>
      <p:sp>
        <p:nvSpPr>
          <p:cNvPr id="11" name="Content Placeholder 2">
            <a:extLst>
              <a:ext uri="{FF2B5EF4-FFF2-40B4-BE49-F238E27FC236}">
                <a16:creationId xmlns:a16="http://schemas.microsoft.com/office/drawing/2014/main" id="{7BF58357-34FE-4F7A-9CA6-6172B0D37DA9}"/>
              </a:ext>
            </a:extLst>
          </p:cNvPr>
          <p:cNvSpPr txBox="1">
            <a:spLocks/>
          </p:cNvSpPr>
          <p:nvPr/>
        </p:nvSpPr>
        <p:spPr>
          <a:xfrm>
            <a:off x="609599" y="5500850"/>
            <a:ext cx="10972800" cy="1243680"/>
          </a:xfrm>
          <a:prstGeom prst="rect">
            <a:avLst/>
          </a:prstGeom>
        </p:spPr>
        <p:txBody>
          <a:bodyPr vert="horz" lIns="91440" tIns="45720" rIns="91440" bIns="45720" rtlCol="0">
            <a:normAutofit/>
          </a:bodyPr>
          <a:lstStyle>
            <a:lvl1pPr marL="457189" indent="-457189" algn="l" defTabSz="1219170" rtl="0" eaLnBrk="1" latinLnBrk="0" hangingPunct="1">
              <a:spcBef>
                <a:spcPct val="20000"/>
              </a:spcBef>
              <a:buFont typeface="Arial" panose="020B0604020202020204" pitchFamily="34" charset="0"/>
              <a:buChar char="•"/>
              <a:defRPr sz="3733" kern="1200">
                <a:solidFill>
                  <a:schemeClr val="tx2"/>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667" kern="1200">
                <a:solidFill>
                  <a:schemeClr val="tx2"/>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CA" sz="1800" dirty="0"/>
              <a:t>More than half of COVID-9 hospitalizations in BC (1,880 and 1,885 of 3,524 in positive- and population-cohort models, respectively) are attributable to those in the highest-risk decile</a:t>
            </a:r>
          </a:p>
          <a:p>
            <a:r>
              <a:rPr lang="en-CA" sz="1800" dirty="0"/>
              <a:t>People in this decile have a nearly 40% chance to be hospitalized or die should they become ill with COVID-19</a:t>
            </a:r>
            <a:endParaRPr lang="en-CA" sz="2800" dirty="0"/>
          </a:p>
        </p:txBody>
      </p:sp>
      <p:sp>
        <p:nvSpPr>
          <p:cNvPr id="3" name="Slide Number Placeholder 2">
            <a:extLst>
              <a:ext uri="{FF2B5EF4-FFF2-40B4-BE49-F238E27FC236}">
                <a16:creationId xmlns:a16="http://schemas.microsoft.com/office/drawing/2014/main" id="{877B4106-1E9A-4EFC-9DFD-B8C4B0ACCC1C}"/>
              </a:ext>
            </a:extLst>
          </p:cNvPr>
          <p:cNvSpPr>
            <a:spLocks noGrp="1"/>
          </p:cNvSpPr>
          <p:nvPr>
            <p:ph type="sldNum" sz="quarter" idx="4"/>
          </p:nvPr>
        </p:nvSpPr>
        <p:spPr/>
        <p:txBody>
          <a:bodyPr/>
          <a:lstStyle/>
          <a:p>
            <a:fld id="{AF00BBCC-5065-4A36-818C-AAE84D4248A3}" type="slidenum">
              <a:rPr lang="en-CA" smtClean="0"/>
              <a:t>39</a:t>
            </a:fld>
            <a:endParaRPr lang="en-CA"/>
          </a:p>
        </p:txBody>
      </p:sp>
    </p:spTree>
    <p:extLst>
      <p:ext uri="{BB962C8B-B14F-4D97-AF65-F5344CB8AC3E}">
        <p14:creationId xmlns:p14="http://schemas.microsoft.com/office/powerpoint/2010/main" val="2298899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Presenters</a:t>
            </a:r>
          </a:p>
        </p:txBody>
      </p:sp>
      <p:pic>
        <p:nvPicPr>
          <p:cNvPr id="6" name="Content Placeholder 5">
            <a:extLst>
              <a:ext uri="{FF2B5EF4-FFF2-40B4-BE49-F238E27FC236}">
                <a16:creationId xmlns:a16="http://schemas.microsoft.com/office/drawing/2014/main" id="{9CD75EA3-BB93-4459-A131-B99C2410E4B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625" r="15877" b="2"/>
          <a:stretch/>
        </p:blipFill>
        <p:spPr>
          <a:xfrm>
            <a:off x="2398751" y="1599911"/>
            <a:ext cx="2476594" cy="2473325"/>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7" name="Picture 6" descr="A picture containing person, indoor, wall&#10;&#10;Description automatically generated">
            <a:extLst>
              <a:ext uri="{FF2B5EF4-FFF2-40B4-BE49-F238E27FC236}">
                <a16:creationId xmlns:a16="http://schemas.microsoft.com/office/drawing/2014/main" id="{B805CF9F-A4B1-4B5C-ACB1-8A7951ED8F5E}"/>
              </a:ext>
            </a:extLst>
          </p:cNvPr>
          <p:cNvPicPr>
            <a:picLocks noChangeAspect="1"/>
          </p:cNvPicPr>
          <p:nvPr/>
        </p:nvPicPr>
        <p:blipFill rotWithShape="1">
          <a:blip r:embed="rId4">
            <a:extLst>
              <a:ext uri="{28A0092B-C50C-407E-A947-70E740481C1C}">
                <a14:useLocalDpi xmlns:a14="http://schemas.microsoft.com/office/drawing/2010/main" val="0"/>
              </a:ext>
            </a:extLst>
          </a:blip>
          <a:srcRect r="1" b="22501"/>
          <a:stretch/>
        </p:blipFill>
        <p:spPr>
          <a:xfrm>
            <a:off x="7161655" y="1596642"/>
            <a:ext cx="2476594" cy="2476594"/>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
        <p:nvSpPr>
          <p:cNvPr id="8" name="TextBox 7">
            <a:extLst>
              <a:ext uri="{FF2B5EF4-FFF2-40B4-BE49-F238E27FC236}">
                <a16:creationId xmlns:a16="http://schemas.microsoft.com/office/drawing/2014/main" id="{EC49E3C0-A658-4CC0-8A41-135D805BF0D9}"/>
              </a:ext>
            </a:extLst>
          </p:cNvPr>
          <p:cNvSpPr txBox="1"/>
          <p:nvPr/>
        </p:nvSpPr>
        <p:spPr>
          <a:xfrm>
            <a:off x="2136608" y="4452392"/>
            <a:ext cx="3743864" cy="2246769"/>
          </a:xfrm>
          <a:prstGeom prst="rect">
            <a:avLst/>
          </a:prstGeom>
          <a:noFill/>
        </p:spPr>
        <p:txBody>
          <a:bodyPr wrap="square" rtlCol="0">
            <a:spAutoFit/>
          </a:bodyPr>
          <a:lstStyle/>
          <a:p>
            <a:r>
              <a:rPr lang="en-CA" sz="2800" b="1" dirty="0"/>
              <a:t>Samantha Magnus</a:t>
            </a:r>
          </a:p>
          <a:p>
            <a:r>
              <a:rPr lang="en-CA" sz="2800" dirty="0"/>
              <a:t>Director, Methodologies &amp; Cross-Sector Analysis</a:t>
            </a:r>
          </a:p>
          <a:p>
            <a:endParaRPr lang="en-CA" sz="2800" dirty="0"/>
          </a:p>
        </p:txBody>
      </p:sp>
      <p:sp>
        <p:nvSpPr>
          <p:cNvPr id="9" name="TextBox 8">
            <a:extLst>
              <a:ext uri="{FF2B5EF4-FFF2-40B4-BE49-F238E27FC236}">
                <a16:creationId xmlns:a16="http://schemas.microsoft.com/office/drawing/2014/main" id="{D6AD0D37-8A61-4ACE-A0AE-35463AF450EF}"/>
              </a:ext>
            </a:extLst>
          </p:cNvPr>
          <p:cNvSpPr txBox="1"/>
          <p:nvPr/>
        </p:nvSpPr>
        <p:spPr>
          <a:xfrm>
            <a:off x="7161655" y="4449123"/>
            <a:ext cx="3743864" cy="2677656"/>
          </a:xfrm>
          <a:prstGeom prst="rect">
            <a:avLst/>
          </a:prstGeom>
          <a:noFill/>
        </p:spPr>
        <p:txBody>
          <a:bodyPr wrap="square" rtlCol="0">
            <a:spAutoFit/>
          </a:bodyPr>
          <a:lstStyle/>
          <a:p>
            <a:r>
              <a:rPr lang="en-CA" sz="2800" b="1" dirty="0"/>
              <a:t>Yongcai Liu</a:t>
            </a:r>
          </a:p>
          <a:p>
            <a:r>
              <a:rPr lang="en-CA" sz="2800" dirty="0"/>
              <a:t>Senior Economist</a:t>
            </a:r>
          </a:p>
          <a:p>
            <a:r>
              <a:rPr lang="en-CA" sz="2800" dirty="0"/>
              <a:t>Methodologies &amp; Cross-Sector Analysis</a:t>
            </a:r>
          </a:p>
          <a:p>
            <a:endParaRPr lang="en-CA" sz="2800" dirty="0"/>
          </a:p>
          <a:p>
            <a:endParaRPr lang="en-CA" sz="2800" dirty="0"/>
          </a:p>
        </p:txBody>
      </p:sp>
      <p:sp>
        <p:nvSpPr>
          <p:cNvPr id="3" name="Slide Number Placeholder 2">
            <a:extLst>
              <a:ext uri="{FF2B5EF4-FFF2-40B4-BE49-F238E27FC236}">
                <a16:creationId xmlns:a16="http://schemas.microsoft.com/office/drawing/2014/main" id="{5C9F30D8-E7B6-48CC-B3D9-10DB037D6B7B}"/>
              </a:ext>
            </a:extLst>
          </p:cNvPr>
          <p:cNvSpPr>
            <a:spLocks noGrp="1"/>
          </p:cNvSpPr>
          <p:nvPr>
            <p:ph type="sldNum" sz="quarter" idx="4"/>
          </p:nvPr>
        </p:nvSpPr>
        <p:spPr/>
        <p:txBody>
          <a:bodyPr/>
          <a:lstStyle/>
          <a:p>
            <a:fld id="{AF00BBCC-5065-4A36-818C-AAE84D4248A3}" type="slidenum">
              <a:rPr lang="en-CA" smtClean="0"/>
              <a:pPr/>
              <a:t>4</a:t>
            </a:fld>
            <a:endParaRPr lang="en-CA" dirty="0"/>
          </a:p>
        </p:txBody>
      </p:sp>
    </p:spTree>
    <p:extLst>
      <p:ext uri="{BB962C8B-B14F-4D97-AF65-F5344CB8AC3E}">
        <p14:creationId xmlns:p14="http://schemas.microsoft.com/office/powerpoint/2010/main" val="1942589027"/>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3079B-AC4F-43DF-AD76-6E83B5C63096}"/>
              </a:ext>
            </a:extLst>
          </p:cNvPr>
          <p:cNvSpPr>
            <a:spLocks noGrp="1"/>
          </p:cNvSpPr>
          <p:nvPr>
            <p:ph type="title"/>
          </p:nvPr>
        </p:nvSpPr>
        <p:spPr/>
        <p:txBody>
          <a:bodyPr>
            <a:normAutofit fontScale="90000"/>
          </a:bodyPr>
          <a:lstStyle/>
          <a:p>
            <a:r>
              <a:rPr lang="en-CA" sz="4000" dirty="0"/>
              <a:t>Model Application</a:t>
            </a:r>
            <a:br>
              <a:rPr lang="en-CA" sz="4000" dirty="0"/>
            </a:br>
            <a:r>
              <a:rPr lang="en-CA" sz="3200" dirty="0"/>
              <a:t>CHSA profile</a:t>
            </a:r>
          </a:p>
        </p:txBody>
      </p:sp>
      <p:sp>
        <p:nvSpPr>
          <p:cNvPr id="3" name="Content Placeholder 2">
            <a:extLst>
              <a:ext uri="{FF2B5EF4-FFF2-40B4-BE49-F238E27FC236}">
                <a16:creationId xmlns:a16="http://schemas.microsoft.com/office/drawing/2014/main" id="{361400F9-8E41-409A-B0E7-C56B3B439C1F}"/>
              </a:ext>
            </a:extLst>
          </p:cNvPr>
          <p:cNvSpPr>
            <a:spLocks noGrp="1"/>
          </p:cNvSpPr>
          <p:nvPr>
            <p:ph sz="half" idx="1"/>
          </p:nvPr>
        </p:nvSpPr>
        <p:spPr>
          <a:xfrm>
            <a:off x="609599" y="1412776"/>
            <a:ext cx="10703859" cy="5184576"/>
          </a:xfrm>
        </p:spPr>
        <p:txBody>
          <a:bodyPr>
            <a:normAutofit/>
          </a:bodyPr>
          <a:lstStyle/>
          <a:p>
            <a:pPr marL="675142" lvl="1" indent="-457200">
              <a:buFont typeface="Arial" panose="020B0604020202020204" pitchFamily="34" charset="0"/>
              <a:buChar char="•"/>
            </a:pPr>
            <a:r>
              <a:rPr lang="en-CA" sz="2400" dirty="0">
                <a:solidFill>
                  <a:schemeClr val="tx1"/>
                </a:solidFill>
              </a:rPr>
              <a:t>Service areas in B.C.: </a:t>
            </a:r>
          </a:p>
          <a:p>
            <a:pPr marL="1208529" lvl="2" indent="-457200"/>
            <a:r>
              <a:rPr lang="en-CA" sz="1667" dirty="0">
                <a:solidFill>
                  <a:schemeClr val="tx1"/>
                </a:solidFill>
              </a:rPr>
              <a:t>Health Authority (HA), Health Service Delivery Area (HSDA), Local Health Area (LHA), and </a:t>
            </a:r>
            <a:r>
              <a:rPr lang="en-CA" sz="1667" dirty="0">
                <a:solidFill>
                  <a:schemeClr val="tx1"/>
                </a:solidFill>
                <a:highlight>
                  <a:srgbClr val="FFFF00"/>
                </a:highlight>
              </a:rPr>
              <a:t>Community Health Service Area (CHSA)</a:t>
            </a:r>
            <a:r>
              <a:rPr lang="en-CA" sz="1667" dirty="0">
                <a:solidFill>
                  <a:schemeClr val="tx1"/>
                </a:solidFill>
              </a:rPr>
              <a:t>	</a:t>
            </a:r>
          </a:p>
          <a:p>
            <a:pPr marL="675142" lvl="1" indent="-457200">
              <a:buFont typeface="Arial" panose="020B0604020202020204" pitchFamily="34" charset="0"/>
              <a:buChar char="•"/>
            </a:pPr>
            <a:r>
              <a:rPr lang="en-CA" sz="2400" dirty="0">
                <a:solidFill>
                  <a:schemeClr val="tx1"/>
                </a:solidFill>
              </a:rPr>
              <a:t>Aim: </a:t>
            </a:r>
            <a:r>
              <a:rPr lang="en-US" sz="2400" dirty="0">
                <a:solidFill>
                  <a:schemeClr val="tx1"/>
                </a:solidFill>
              </a:rPr>
              <a:t>Understand where outbreaks may result in a higher proportion of hospitalizations or deaths</a:t>
            </a:r>
          </a:p>
          <a:p>
            <a:pPr marL="675142" lvl="1" indent="-457200">
              <a:buFont typeface="Arial" panose="020B0604020202020204" pitchFamily="34" charset="0"/>
              <a:buChar char="•"/>
            </a:pPr>
            <a:r>
              <a:rPr lang="en-CA" sz="2400" dirty="0">
                <a:solidFill>
                  <a:schemeClr val="tx1"/>
                </a:solidFill>
              </a:rPr>
              <a:t>Calculate risk probabilities on individual level using model coefficients</a:t>
            </a:r>
          </a:p>
          <a:p>
            <a:pPr marL="1208529" lvl="2" indent="-457200"/>
            <a:r>
              <a:rPr lang="en-CA" sz="1670" dirty="0">
                <a:solidFill>
                  <a:schemeClr val="tx1"/>
                </a:solidFill>
              </a:rPr>
              <a:t>The probability that an individual will be hospitalized or die if they test positive for COVID-19. Rescaling by the proportion of total positive cases over BC population if using population cohort</a:t>
            </a:r>
          </a:p>
          <a:p>
            <a:pPr marL="675142" lvl="1" indent="-457200">
              <a:buFont typeface="Arial" panose="020B0604020202020204" pitchFamily="34" charset="0"/>
              <a:buChar char="•"/>
            </a:pPr>
            <a:r>
              <a:rPr lang="en-CA" sz="2400" dirty="0">
                <a:solidFill>
                  <a:schemeClr val="tx1"/>
                </a:solidFill>
              </a:rPr>
              <a:t>Roll up to CHSA to get the average probability per CHSA resident</a:t>
            </a:r>
          </a:p>
          <a:p>
            <a:pPr marL="1208529" lvl="2" indent="-457200"/>
            <a:r>
              <a:rPr lang="en-CA" sz="1670" dirty="0">
                <a:solidFill>
                  <a:schemeClr val="tx1"/>
                </a:solidFill>
              </a:rPr>
              <a:t>The average chance among residents of hospitalization or death if residents test positive. </a:t>
            </a:r>
          </a:p>
          <a:p>
            <a:pPr marL="675142" lvl="1" indent="-457200">
              <a:buFont typeface="Arial" panose="020B0604020202020204" pitchFamily="34" charset="0"/>
              <a:buChar char="•"/>
            </a:pPr>
            <a:r>
              <a:rPr lang="en-CA" sz="2400" dirty="0">
                <a:solidFill>
                  <a:schemeClr val="tx1"/>
                </a:solidFill>
              </a:rPr>
              <a:t>Compare with overall B.C. average to get scores</a:t>
            </a:r>
          </a:p>
          <a:p>
            <a:pPr marL="1208529" lvl="2" indent="-457200"/>
            <a:r>
              <a:rPr lang="en-CA" sz="1670" dirty="0">
                <a:solidFill>
                  <a:schemeClr val="tx1"/>
                </a:solidFill>
              </a:rPr>
              <a:t>Such as: risk scores from </a:t>
            </a:r>
            <a:r>
              <a:rPr lang="en-CA" sz="1670" dirty="0">
                <a:solidFill>
                  <a:schemeClr val="tx1"/>
                </a:solidFill>
                <a:highlight>
                  <a:srgbClr val="FFFF00"/>
                </a:highlight>
              </a:rPr>
              <a:t>0.6 to 1.8 </a:t>
            </a:r>
            <a:r>
              <a:rPr lang="en-CA" sz="1670" dirty="0">
                <a:solidFill>
                  <a:schemeClr val="tx1"/>
                </a:solidFill>
              </a:rPr>
              <a:t>if B.C. average = 1</a:t>
            </a:r>
          </a:p>
          <a:p>
            <a:pPr marL="1208529" lvl="2" indent="-457200"/>
            <a:r>
              <a:rPr lang="en-CA" sz="1670" dirty="0">
                <a:solidFill>
                  <a:schemeClr val="tx1"/>
                </a:solidFill>
              </a:rPr>
              <a:t>Also given by 5 categories</a:t>
            </a:r>
          </a:p>
        </p:txBody>
      </p:sp>
      <p:sp>
        <p:nvSpPr>
          <p:cNvPr id="4" name="Slide Number Placeholder 3">
            <a:extLst>
              <a:ext uri="{FF2B5EF4-FFF2-40B4-BE49-F238E27FC236}">
                <a16:creationId xmlns:a16="http://schemas.microsoft.com/office/drawing/2014/main" id="{1F78914E-5B43-48F8-B0D4-F255EAAC6ACD}"/>
              </a:ext>
            </a:extLst>
          </p:cNvPr>
          <p:cNvSpPr>
            <a:spLocks noGrp="1"/>
          </p:cNvSpPr>
          <p:nvPr>
            <p:ph type="sldNum" sz="quarter" idx="4"/>
          </p:nvPr>
        </p:nvSpPr>
        <p:spPr/>
        <p:txBody>
          <a:bodyPr/>
          <a:lstStyle/>
          <a:p>
            <a:fld id="{AF00BBCC-5065-4A36-818C-AAE84D4248A3}" type="slidenum">
              <a:rPr lang="en-CA" smtClean="0"/>
              <a:t>40</a:t>
            </a:fld>
            <a:endParaRPr lang="en-CA"/>
          </a:p>
        </p:txBody>
      </p:sp>
    </p:spTree>
    <p:extLst>
      <p:ext uri="{BB962C8B-B14F-4D97-AF65-F5344CB8AC3E}">
        <p14:creationId xmlns:p14="http://schemas.microsoft.com/office/powerpoint/2010/main" val="311584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93797193-A134-47A9-A4A9-3EB86A8E6778}"/>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90600" y="1522822"/>
            <a:ext cx="10210800" cy="4585054"/>
          </a:xfrm>
          <a:prstGeom prst="rect">
            <a:avLst/>
          </a:prstGeom>
          <a:noFill/>
        </p:spPr>
      </p:pic>
      <p:sp>
        <p:nvSpPr>
          <p:cNvPr id="2" name="Title 1">
            <a:extLst>
              <a:ext uri="{FF2B5EF4-FFF2-40B4-BE49-F238E27FC236}">
                <a16:creationId xmlns:a16="http://schemas.microsoft.com/office/drawing/2014/main" id="{3933079B-AC4F-43DF-AD76-6E83B5C63096}"/>
              </a:ext>
            </a:extLst>
          </p:cNvPr>
          <p:cNvSpPr>
            <a:spLocks noGrp="1"/>
          </p:cNvSpPr>
          <p:nvPr>
            <p:ph type="title"/>
          </p:nvPr>
        </p:nvSpPr>
        <p:spPr/>
        <p:txBody>
          <a:bodyPr>
            <a:normAutofit fontScale="90000"/>
          </a:bodyPr>
          <a:lstStyle/>
          <a:p>
            <a:r>
              <a:rPr lang="fr-FR" sz="4000" dirty="0"/>
              <a:t>CHSA relative risk – population quintile</a:t>
            </a:r>
            <a:br>
              <a:rPr lang="en-CA" dirty="0"/>
            </a:br>
            <a:r>
              <a:rPr lang="en-CA" sz="3200" dirty="0"/>
              <a:t>CHSA profile</a:t>
            </a:r>
          </a:p>
        </p:txBody>
      </p:sp>
      <p:sp>
        <p:nvSpPr>
          <p:cNvPr id="13" name="Rectangle 12">
            <a:extLst>
              <a:ext uri="{FF2B5EF4-FFF2-40B4-BE49-F238E27FC236}">
                <a16:creationId xmlns:a16="http://schemas.microsoft.com/office/drawing/2014/main" id="{0F6E3DC4-7D5C-4E0A-90F3-D96C8201236D}"/>
              </a:ext>
            </a:extLst>
          </p:cNvPr>
          <p:cNvSpPr/>
          <p:nvPr/>
        </p:nvSpPr>
        <p:spPr>
          <a:xfrm>
            <a:off x="990600" y="1563641"/>
            <a:ext cx="443753" cy="382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 name="Group 6">
            <a:extLst>
              <a:ext uri="{FF2B5EF4-FFF2-40B4-BE49-F238E27FC236}">
                <a16:creationId xmlns:a16="http://schemas.microsoft.com/office/drawing/2014/main" id="{D5509B41-FD20-4357-9F35-42764450E21C}"/>
              </a:ext>
            </a:extLst>
          </p:cNvPr>
          <p:cNvGrpSpPr/>
          <p:nvPr/>
        </p:nvGrpSpPr>
        <p:grpSpPr>
          <a:xfrm>
            <a:off x="990600" y="1563641"/>
            <a:ext cx="4944034" cy="4585054"/>
            <a:chOff x="179510" y="1696663"/>
            <a:chExt cx="5777407" cy="4757807"/>
          </a:xfrm>
        </p:grpSpPr>
        <p:sp>
          <p:nvSpPr>
            <p:cNvPr id="8" name="Rectangle 7">
              <a:extLst>
                <a:ext uri="{FF2B5EF4-FFF2-40B4-BE49-F238E27FC236}">
                  <a16:creationId xmlns:a16="http://schemas.microsoft.com/office/drawing/2014/main" id="{53B7B0A1-EF1F-4244-B405-6646DBAF070E}"/>
                </a:ext>
              </a:extLst>
            </p:cNvPr>
            <p:cNvSpPr/>
            <p:nvPr/>
          </p:nvSpPr>
          <p:spPr>
            <a:xfrm>
              <a:off x="179510" y="1934786"/>
              <a:ext cx="5777407" cy="4519684"/>
            </a:xfrm>
            <a:prstGeom prst="rect">
              <a:avLst/>
            </a:prstGeom>
            <a:no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p>
          </p:txBody>
        </p:sp>
        <p:sp>
          <p:nvSpPr>
            <p:cNvPr id="9" name="TextBox 8">
              <a:extLst>
                <a:ext uri="{FF2B5EF4-FFF2-40B4-BE49-F238E27FC236}">
                  <a16:creationId xmlns:a16="http://schemas.microsoft.com/office/drawing/2014/main" id="{4A706293-C7DA-4291-B513-4C0D71E327BF}"/>
                </a:ext>
              </a:extLst>
            </p:cNvPr>
            <p:cNvSpPr txBox="1"/>
            <p:nvPr/>
          </p:nvSpPr>
          <p:spPr>
            <a:xfrm>
              <a:off x="2048160" y="1696663"/>
              <a:ext cx="1967057" cy="397052"/>
            </a:xfrm>
            <a:prstGeom prst="rect">
              <a:avLst/>
            </a:prstGeom>
            <a:solidFill>
              <a:schemeClr val="bg1"/>
            </a:solidFill>
          </p:spPr>
          <p:txBody>
            <a:bodyPr wrap="square" rtlCol="0">
              <a:spAutoFit/>
            </a:bodyPr>
            <a:lstStyle/>
            <a:p>
              <a:pPr algn="ctr"/>
              <a:r>
                <a:rPr lang="en-CA" b="1" dirty="0">
                  <a:solidFill>
                    <a:schemeClr val="accent6"/>
                  </a:solidFill>
                </a:rPr>
                <a:t>Positive cohort</a:t>
              </a:r>
            </a:p>
          </p:txBody>
        </p:sp>
      </p:grpSp>
      <p:sp>
        <p:nvSpPr>
          <p:cNvPr id="14" name="Rectangle 13">
            <a:extLst>
              <a:ext uri="{FF2B5EF4-FFF2-40B4-BE49-F238E27FC236}">
                <a16:creationId xmlns:a16="http://schemas.microsoft.com/office/drawing/2014/main" id="{B8D9CA22-F4EF-4AEF-8EA7-58F5D756CEEC}"/>
              </a:ext>
            </a:extLst>
          </p:cNvPr>
          <p:cNvSpPr/>
          <p:nvPr/>
        </p:nvSpPr>
        <p:spPr>
          <a:xfrm>
            <a:off x="6215914" y="1611913"/>
            <a:ext cx="443753" cy="382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0" name="Group 9">
            <a:extLst>
              <a:ext uri="{FF2B5EF4-FFF2-40B4-BE49-F238E27FC236}">
                <a16:creationId xmlns:a16="http://schemas.microsoft.com/office/drawing/2014/main" id="{CBD2D9B3-FE7D-40DF-AEFF-1D1A14FD34CA}"/>
              </a:ext>
            </a:extLst>
          </p:cNvPr>
          <p:cNvGrpSpPr/>
          <p:nvPr/>
        </p:nvGrpSpPr>
        <p:grpSpPr>
          <a:xfrm>
            <a:off x="6257367" y="1548226"/>
            <a:ext cx="4944033" cy="4600469"/>
            <a:chOff x="179510" y="1696663"/>
            <a:chExt cx="5777407" cy="4757807"/>
          </a:xfrm>
        </p:grpSpPr>
        <p:sp>
          <p:nvSpPr>
            <p:cNvPr id="11" name="Rectangle 10">
              <a:extLst>
                <a:ext uri="{FF2B5EF4-FFF2-40B4-BE49-F238E27FC236}">
                  <a16:creationId xmlns:a16="http://schemas.microsoft.com/office/drawing/2014/main" id="{BE245195-68DB-4354-AA57-9E6795142AF2}"/>
                </a:ext>
              </a:extLst>
            </p:cNvPr>
            <p:cNvSpPr/>
            <p:nvPr/>
          </p:nvSpPr>
          <p:spPr>
            <a:xfrm>
              <a:off x="179510" y="1934786"/>
              <a:ext cx="5777407" cy="4519684"/>
            </a:xfrm>
            <a:prstGeom prst="rect">
              <a:avLst/>
            </a:prstGeom>
            <a:noFill/>
            <a:ln w="28575">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p>
          </p:txBody>
        </p:sp>
        <p:sp>
          <p:nvSpPr>
            <p:cNvPr id="12" name="TextBox 11">
              <a:extLst>
                <a:ext uri="{FF2B5EF4-FFF2-40B4-BE49-F238E27FC236}">
                  <a16:creationId xmlns:a16="http://schemas.microsoft.com/office/drawing/2014/main" id="{AA1B3339-302E-4402-83CA-81C90268ADC4}"/>
                </a:ext>
              </a:extLst>
            </p:cNvPr>
            <p:cNvSpPr txBox="1"/>
            <p:nvPr/>
          </p:nvSpPr>
          <p:spPr>
            <a:xfrm>
              <a:off x="1625169" y="1696663"/>
              <a:ext cx="2764318" cy="395720"/>
            </a:xfrm>
            <a:prstGeom prst="rect">
              <a:avLst/>
            </a:prstGeom>
            <a:solidFill>
              <a:schemeClr val="bg1"/>
            </a:solidFill>
          </p:spPr>
          <p:txBody>
            <a:bodyPr wrap="square" rtlCol="0">
              <a:spAutoFit/>
            </a:bodyPr>
            <a:lstStyle/>
            <a:p>
              <a:pPr algn="ctr"/>
              <a:r>
                <a:rPr lang="en-CA" b="1" dirty="0">
                  <a:solidFill>
                    <a:srgbClr val="7030A0"/>
                  </a:solidFill>
                </a:rPr>
                <a:t>Population cohort</a:t>
              </a:r>
            </a:p>
          </p:txBody>
        </p:sp>
      </p:grpSp>
      <p:sp>
        <p:nvSpPr>
          <p:cNvPr id="3" name="Slide Number Placeholder 2">
            <a:extLst>
              <a:ext uri="{FF2B5EF4-FFF2-40B4-BE49-F238E27FC236}">
                <a16:creationId xmlns:a16="http://schemas.microsoft.com/office/drawing/2014/main" id="{3DA853B0-87DF-4CB7-8729-4517DA7AE119}"/>
              </a:ext>
            </a:extLst>
          </p:cNvPr>
          <p:cNvSpPr>
            <a:spLocks noGrp="1"/>
          </p:cNvSpPr>
          <p:nvPr>
            <p:ph type="sldNum" sz="quarter" idx="4"/>
          </p:nvPr>
        </p:nvSpPr>
        <p:spPr/>
        <p:txBody>
          <a:bodyPr/>
          <a:lstStyle/>
          <a:p>
            <a:fld id="{AF00BBCC-5065-4A36-818C-AAE84D4248A3}" type="slidenum">
              <a:rPr lang="en-CA" smtClean="0"/>
              <a:t>41</a:t>
            </a:fld>
            <a:endParaRPr lang="en-CA"/>
          </a:p>
        </p:txBody>
      </p:sp>
      <p:sp>
        <p:nvSpPr>
          <p:cNvPr id="4" name="Rectangle 3">
            <a:extLst>
              <a:ext uri="{FF2B5EF4-FFF2-40B4-BE49-F238E27FC236}">
                <a16:creationId xmlns:a16="http://schemas.microsoft.com/office/drawing/2014/main" id="{AFF8D65C-5601-4D7F-995D-1758C1B8A103}"/>
              </a:ext>
            </a:extLst>
          </p:cNvPr>
          <p:cNvSpPr/>
          <p:nvPr/>
        </p:nvSpPr>
        <p:spPr>
          <a:xfrm>
            <a:off x="-407894" y="1229449"/>
            <a:ext cx="11990293" cy="349326"/>
          </a:xfrm>
          <a:prstGeom prst="rect">
            <a:avLst/>
          </a:prstGeom>
        </p:spPr>
        <p:txBody>
          <a:bodyPr wrap="square">
            <a:spAutoFit/>
          </a:bodyPr>
          <a:lstStyle/>
          <a:p>
            <a:pPr marL="1208529" lvl="2" indent="-457200"/>
            <a:r>
              <a:rPr lang="en-CA" sz="1670" dirty="0"/>
              <a:t>Represents hypothetical risk of severe outcomes from COVID-19 should an outbreak occur, all other factors being equal.</a:t>
            </a:r>
          </a:p>
        </p:txBody>
      </p:sp>
    </p:spTree>
    <p:extLst>
      <p:ext uri="{BB962C8B-B14F-4D97-AF65-F5344CB8AC3E}">
        <p14:creationId xmlns:p14="http://schemas.microsoft.com/office/powerpoint/2010/main" val="3459442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3079B-AC4F-43DF-AD76-6E83B5C63096}"/>
              </a:ext>
            </a:extLst>
          </p:cNvPr>
          <p:cNvSpPr>
            <a:spLocks noGrp="1"/>
          </p:cNvSpPr>
          <p:nvPr>
            <p:ph type="title"/>
          </p:nvPr>
        </p:nvSpPr>
        <p:spPr/>
        <p:txBody>
          <a:bodyPr>
            <a:normAutofit fontScale="90000"/>
          </a:bodyPr>
          <a:lstStyle/>
          <a:p>
            <a:r>
              <a:rPr lang="en-CA" sz="4000" dirty="0"/>
              <a:t>Methodology for daily hospitalization forecast</a:t>
            </a:r>
            <a:br>
              <a:rPr lang="en-CA" sz="4000" dirty="0"/>
            </a:br>
            <a:r>
              <a:rPr lang="fr-FR" sz="3200" dirty="0"/>
              <a:t>Daily hospitalization forecast</a:t>
            </a:r>
            <a:endParaRPr lang="en-CA" sz="3200" dirty="0"/>
          </a:p>
        </p:txBody>
      </p:sp>
      <p:sp>
        <p:nvSpPr>
          <p:cNvPr id="13" name="Rectangle 12">
            <a:extLst>
              <a:ext uri="{FF2B5EF4-FFF2-40B4-BE49-F238E27FC236}">
                <a16:creationId xmlns:a16="http://schemas.microsoft.com/office/drawing/2014/main" id="{0F6E3DC4-7D5C-4E0A-90F3-D96C8201236D}"/>
              </a:ext>
            </a:extLst>
          </p:cNvPr>
          <p:cNvSpPr/>
          <p:nvPr/>
        </p:nvSpPr>
        <p:spPr>
          <a:xfrm>
            <a:off x="990600" y="1563641"/>
            <a:ext cx="443753" cy="382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Content Placeholder 7">
            <a:extLst>
              <a:ext uri="{FF2B5EF4-FFF2-40B4-BE49-F238E27FC236}">
                <a16:creationId xmlns:a16="http://schemas.microsoft.com/office/drawing/2014/main" id="{B55E070E-4758-4E34-8A9B-2C026E77462C}"/>
              </a:ext>
            </a:extLst>
          </p:cNvPr>
          <p:cNvSpPr>
            <a:spLocks noGrp="1"/>
          </p:cNvSpPr>
          <p:nvPr>
            <p:ph sz="half" idx="1"/>
          </p:nvPr>
        </p:nvSpPr>
        <p:spPr>
          <a:xfrm>
            <a:off x="609600" y="1412775"/>
            <a:ext cx="10591800" cy="3881583"/>
          </a:xfrm>
        </p:spPr>
        <p:txBody>
          <a:bodyPr>
            <a:normAutofit fontScale="62500" lnSpcReduction="20000"/>
          </a:bodyPr>
          <a:lstStyle/>
          <a:p>
            <a:pPr>
              <a:buClr>
                <a:schemeClr val="accent1"/>
              </a:buClr>
            </a:pPr>
            <a:r>
              <a:rPr lang="en-CA" sz="3300" dirty="0">
                <a:solidFill>
                  <a:schemeClr val="tx1"/>
                </a:solidFill>
              </a:rPr>
              <a:t>Date range for model training</a:t>
            </a:r>
          </a:p>
          <a:p>
            <a:pPr lvl="1">
              <a:buClr>
                <a:schemeClr val="accent1"/>
              </a:buClr>
            </a:pPr>
            <a:r>
              <a:rPr lang="en-CA" sz="2800" dirty="0">
                <a:solidFill>
                  <a:schemeClr val="tx1"/>
                </a:solidFill>
              </a:rPr>
              <a:t>Balance between accuracy and timing</a:t>
            </a:r>
          </a:p>
          <a:p>
            <a:pPr lvl="1">
              <a:buClr>
                <a:schemeClr val="accent1"/>
              </a:buClr>
            </a:pPr>
            <a:r>
              <a:rPr lang="en-CA" sz="2800" dirty="0">
                <a:solidFill>
                  <a:schemeClr val="tx1"/>
                </a:solidFill>
              </a:rPr>
              <a:t>8-week, 6-week, and 4-week inputs were tested</a:t>
            </a:r>
          </a:p>
          <a:p>
            <a:pPr lvl="1">
              <a:buClr>
                <a:schemeClr val="accent1"/>
              </a:buClr>
            </a:pPr>
            <a:r>
              <a:rPr lang="en-CA" sz="2800" dirty="0">
                <a:solidFill>
                  <a:schemeClr val="tx1"/>
                </a:solidFill>
              </a:rPr>
              <a:t>Most recent rolling 4-week data has been used. No advanced analysis on time frame selection</a:t>
            </a:r>
          </a:p>
          <a:p>
            <a:pPr lvl="1">
              <a:buClr>
                <a:schemeClr val="accent1"/>
              </a:buClr>
            </a:pPr>
            <a:r>
              <a:rPr lang="en-CA" sz="2800" dirty="0">
                <a:solidFill>
                  <a:schemeClr val="tx1"/>
                </a:solidFill>
              </a:rPr>
              <a:t>frequently check weekly hospitalizations in order to accordingly adjust the time period of data, if needed, used in the modeling</a:t>
            </a:r>
          </a:p>
          <a:p>
            <a:pPr>
              <a:buClr>
                <a:schemeClr val="accent1"/>
              </a:buClr>
            </a:pPr>
            <a:r>
              <a:rPr lang="en-CA" sz="3300" dirty="0">
                <a:solidFill>
                  <a:schemeClr val="tx1"/>
                </a:solidFill>
              </a:rPr>
              <a:t>HAs as predictors</a:t>
            </a:r>
            <a:endParaRPr lang="en-US" sz="3300" dirty="0">
              <a:solidFill>
                <a:schemeClr val="tx1"/>
              </a:solidFill>
            </a:endParaRPr>
          </a:p>
          <a:p>
            <a:pPr lvl="1">
              <a:buClr>
                <a:schemeClr val="accent1"/>
              </a:buClr>
            </a:pPr>
            <a:r>
              <a:rPr lang="en-CA" sz="2800" dirty="0">
                <a:solidFill>
                  <a:schemeClr val="tx1"/>
                </a:solidFill>
              </a:rPr>
              <a:t>Drive the model heavily skewed to FHA and VCHA</a:t>
            </a:r>
          </a:p>
          <a:p>
            <a:pPr lvl="1">
              <a:buClr>
                <a:schemeClr val="accent1"/>
              </a:buClr>
            </a:pPr>
            <a:r>
              <a:rPr lang="en-CA" sz="2800" dirty="0">
                <a:solidFill>
                  <a:schemeClr val="tx1"/>
                </a:solidFill>
              </a:rPr>
              <a:t>Almost all CHSAs in FHA and VCHA become high risk</a:t>
            </a:r>
          </a:p>
          <a:p>
            <a:pPr>
              <a:buClr>
                <a:schemeClr val="accent1"/>
              </a:buClr>
            </a:pPr>
            <a:r>
              <a:rPr lang="en-CA" sz="3300" dirty="0">
                <a:solidFill>
                  <a:schemeClr val="tx1"/>
                </a:solidFill>
              </a:rPr>
              <a:t>Model verification</a:t>
            </a:r>
          </a:p>
          <a:p>
            <a:pPr lvl="1">
              <a:buClr>
                <a:schemeClr val="accent1"/>
              </a:buClr>
            </a:pPr>
            <a:r>
              <a:rPr lang="en-CA" sz="2800" dirty="0">
                <a:solidFill>
                  <a:schemeClr val="tx1"/>
                </a:solidFill>
              </a:rPr>
              <a:t>Generally good</a:t>
            </a:r>
          </a:p>
          <a:p>
            <a:pPr lvl="1">
              <a:buClr>
                <a:schemeClr val="accent1"/>
              </a:buClr>
            </a:pPr>
            <a:r>
              <a:rPr lang="en-CA" sz="2800" dirty="0">
                <a:solidFill>
                  <a:schemeClr val="tx1"/>
                </a:solidFill>
              </a:rPr>
              <a:t>Cannot fit daily fluctuations</a:t>
            </a:r>
          </a:p>
          <a:p>
            <a:pPr lvl="0"/>
            <a:endParaRPr lang="en-CA" sz="2800" dirty="0"/>
          </a:p>
          <a:p>
            <a:endParaRPr lang="en-CA" dirty="0"/>
          </a:p>
        </p:txBody>
      </p:sp>
      <p:sp>
        <p:nvSpPr>
          <p:cNvPr id="3" name="Slide Number Placeholder 2">
            <a:extLst>
              <a:ext uri="{FF2B5EF4-FFF2-40B4-BE49-F238E27FC236}">
                <a16:creationId xmlns:a16="http://schemas.microsoft.com/office/drawing/2014/main" id="{AC0111D0-14A4-4D72-9451-852215B32BC0}"/>
              </a:ext>
            </a:extLst>
          </p:cNvPr>
          <p:cNvSpPr>
            <a:spLocks noGrp="1"/>
          </p:cNvSpPr>
          <p:nvPr>
            <p:ph type="sldNum" sz="quarter" idx="4"/>
          </p:nvPr>
        </p:nvSpPr>
        <p:spPr/>
        <p:txBody>
          <a:bodyPr/>
          <a:lstStyle/>
          <a:p>
            <a:fld id="{AF00BBCC-5065-4A36-818C-AAE84D4248A3}" type="slidenum">
              <a:rPr lang="en-CA" smtClean="0"/>
              <a:t>42</a:t>
            </a:fld>
            <a:endParaRPr lang="en-CA"/>
          </a:p>
        </p:txBody>
      </p:sp>
    </p:spTree>
    <p:extLst>
      <p:ext uri="{BB962C8B-B14F-4D97-AF65-F5344CB8AC3E}">
        <p14:creationId xmlns:p14="http://schemas.microsoft.com/office/powerpoint/2010/main" val="3563907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A58A7-CEA8-4C5A-BCE6-D63BDDA13E62}"/>
              </a:ext>
            </a:extLst>
          </p:cNvPr>
          <p:cNvSpPr>
            <a:spLocks noGrp="1"/>
          </p:cNvSpPr>
          <p:nvPr>
            <p:ph type="title"/>
          </p:nvPr>
        </p:nvSpPr>
        <p:spPr/>
        <p:txBody>
          <a:bodyPr>
            <a:noAutofit/>
          </a:bodyPr>
          <a:lstStyle/>
          <a:p>
            <a:r>
              <a:rPr lang="en-CA" sz="3600" dirty="0"/>
              <a:t>Procedures</a:t>
            </a:r>
            <a:br>
              <a:rPr lang="en-CA" sz="4000" dirty="0"/>
            </a:br>
            <a:r>
              <a:rPr lang="fr-FR" sz="2800" dirty="0"/>
              <a:t>Daily hospitalization forecast</a:t>
            </a:r>
            <a:endParaRPr lang="en-CA" sz="2900" dirty="0"/>
          </a:p>
        </p:txBody>
      </p:sp>
      <p:sp>
        <p:nvSpPr>
          <p:cNvPr id="3" name="Content Placeholder 2">
            <a:extLst>
              <a:ext uri="{FF2B5EF4-FFF2-40B4-BE49-F238E27FC236}">
                <a16:creationId xmlns:a16="http://schemas.microsoft.com/office/drawing/2014/main" id="{3ED2C7E6-68BF-4E5E-A768-316F9926F7ED}"/>
              </a:ext>
            </a:extLst>
          </p:cNvPr>
          <p:cNvSpPr>
            <a:spLocks noGrp="1"/>
          </p:cNvSpPr>
          <p:nvPr>
            <p:ph sz="half" idx="1"/>
          </p:nvPr>
        </p:nvSpPr>
        <p:spPr>
          <a:xfrm>
            <a:off x="609599" y="1412776"/>
            <a:ext cx="9913257" cy="5184576"/>
          </a:xfrm>
        </p:spPr>
        <p:txBody>
          <a:bodyPr>
            <a:normAutofit/>
          </a:bodyPr>
          <a:lstStyle/>
          <a:p>
            <a:pPr lvl="1">
              <a:buClr>
                <a:schemeClr val="accent1"/>
              </a:buClr>
              <a:buFont typeface="Arial" panose="020B0604020202020204" pitchFamily="34" charset="0"/>
              <a:buChar char="•"/>
            </a:pPr>
            <a:r>
              <a:rPr lang="en-US" sz="2400" dirty="0">
                <a:solidFill>
                  <a:schemeClr val="tx1"/>
                </a:solidFill>
              </a:rPr>
              <a:t>Fit the rolling 4-week model</a:t>
            </a:r>
          </a:p>
          <a:p>
            <a:pPr lvl="1">
              <a:buClr>
                <a:schemeClr val="accent1"/>
              </a:buClr>
              <a:buFont typeface="Arial" panose="020B0604020202020204" pitchFamily="34" charset="0"/>
              <a:buChar char="•"/>
            </a:pPr>
            <a:r>
              <a:rPr lang="en-US" sz="2400" dirty="0">
                <a:solidFill>
                  <a:schemeClr val="tx1"/>
                </a:solidFill>
              </a:rPr>
              <a:t>Generate risk categories based on </a:t>
            </a:r>
            <a:r>
              <a:rPr lang="en-US" sz="2400" dirty="0" err="1">
                <a:solidFill>
                  <a:schemeClr val="tx1"/>
                </a:solidFill>
              </a:rPr>
              <a:t>ventiles</a:t>
            </a:r>
            <a:r>
              <a:rPr lang="en-US" sz="2400" dirty="0">
                <a:solidFill>
                  <a:schemeClr val="tx1"/>
                </a:solidFill>
              </a:rPr>
              <a:t>, see tables later</a:t>
            </a:r>
          </a:p>
          <a:p>
            <a:pPr lvl="1">
              <a:buClr>
                <a:schemeClr val="accent1"/>
              </a:buClr>
              <a:buFont typeface="Arial" panose="020B0604020202020204" pitchFamily="34" charset="0"/>
              <a:buChar char="•"/>
            </a:pPr>
            <a:r>
              <a:rPr lang="en-US" sz="2400" dirty="0">
                <a:solidFill>
                  <a:schemeClr val="tx1"/>
                </a:solidFill>
              </a:rPr>
              <a:t>Obtain daily/weekly COVID-19 positive cases from BCCDC daily feed</a:t>
            </a:r>
          </a:p>
          <a:p>
            <a:pPr lvl="1">
              <a:buClr>
                <a:schemeClr val="accent1"/>
              </a:buClr>
              <a:buFont typeface="Arial" panose="020B0604020202020204" pitchFamily="34" charset="0"/>
              <a:buChar char="•"/>
            </a:pPr>
            <a:r>
              <a:rPr lang="en-US" sz="2400" dirty="0">
                <a:solidFill>
                  <a:schemeClr val="tx1"/>
                </a:solidFill>
              </a:rPr>
              <a:t>Apply model coefficients to these cases to obtain their hospitalization probability, and categorize them into risk categories</a:t>
            </a:r>
          </a:p>
          <a:p>
            <a:pPr lvl="1">
              <a:buClr>
                <a:schemeClr val="accent1"/>
              </a:buClr>
              <a:buFont typeface="Arial" panose="020B0604020202020204" pitchFamily="34" charset="0"/>
              <a:buChar char="•"/>
            </a:pPr>
            <a:r>
              <a:rPr lang="en-US" sz="2400" dirty="0">
                <a:solidFill>
                  <a:schemeClr val="tx1"/>
                </a:solidFill>
              </a:rPr>
              <a:t>Sum up the probabilities to HA or facility level</a:t>
            </a:r>
          </a:p>
          <a:p>
            <a:endParaRPr lang="en-CA" sz="2800" dirty="0">
              <a:solidFill>
                <a:schemeClr val="tx1"/>
              </a:solidFill>
            </a:endParaRPr>
          </a:p>
        </p:txBody>
      </p:sp>
      <p:sp>
        <p:nvSpPr>
          <p:cNvPr id="4" name="Slide Number Placeholder 3">
            <a:extLst>
              <a:ext uri="{FF2B5EF4-FFF2-40B4-BE49-F238E27FC236}">
                <a16:creationId xmlns:a16="http://schemas.microsoft.com/office/drawing/2014/main" id="{1F4CE58A-D075-469D-9417-B8A7E07D04D4}"/>
              </a:ext>
            </a:extLst>
          </p:cNvPr>
          <p:cNvSpPr>
            <a:spLocks noGrp="1"/>
          </p:cNvSpPr>
          <p:nvPr>
            <p:ph type="sldNum" sz="quarter" idx="4"/>
          </p:nvPr>
        </p:nvSpPr>
        <p:spPr/>
        <p:txBody>
          <a:bodyPr/>
          <a:lstStyle/>
          <a:p>
            <a:fld id="{AF00BBCC-5065-4A36-818C-AAE84D4248A3}" type="slidenum">
              <a:rPr lang="en-CA" smtClean="0"/>
              <a:t>43</a:t>
            </a:fld>
            <a:endParaRPr lang="en-CA"/>
          </a:p>
        </p:txBody>
      </p:sp>
    </p:spTree>
    <p:extLst>
      <p:ext uri="{BB962C8B-B14F-4D97-AF65-F5344CB8AC3E}">
        <p14:creationId xmlns:p14="http://schemas.microsoft.com/office/powerpoint/2010/main" val="915594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3079B-AC4F-43DF-AD76-6E83B5C63096}"/>
              </a:ext>
            </a:extLst>
          </p:cNvPr>
          <p:cNvSpPr>
            <a:spLocks noGrp="1"/>
          </p:cNvSpPr>
          <p:nvPr>
            <p:ph type="title"/>
          </p:nvPr>
        </p:nvSpPr>
        <p:spPr/>
        <p:txBody>
          <a:bodyPr>
            <a:normAutofit fontScale="90000"/>
          </a:bodyPr>
          <a:lstStyle/>
          <a:p>
            <a:r>
              <a:rPr lang="fr-FR" sz="4000" dirty="0"/>
              <a:t>Four-</a:t>
            </a:r>
            <a:r>
              <a:rPr lang="fr-FR" sz="4000" dirty="0" err="1"/>
              <a:t>week</a:t>
            </a:r>
            <a:r>
              <a:rPr lang="fr-FR" sz="4000" dirty="0"/>
              <a:t> rolling model </a:t>
            </a:r>
            <a:r>
              <a:rPr lang="fr-FR" sz="2200" dirty="0"/>
              <a:t>(</a:t>
            </a:r>
            <a:r>
              <a:rPr lang="en-US" sz="2200" dirty="0"/>
              <a:t>Jan 21, 2021 - Feb 17, 2021)</a:t>
            </a:r>
            <a:br>
              <a:rPr lang="en-CA" dirty="0"/>
            </a:br>
            <a:r>
              <a:rPr lang="fr-FR" sz="3200" dirty="0"/>
              <a:t>Daily hospitalization forecast</a:t>
            </a:r>
            <a:endParaRPr lang="en-CA" sz="3200" dirty="0"/>
          </a:p>
        </p:txBody>
      </p:sp>
      <p:sp>
        <p:nvSpPr>
          <p:cNvPr id="13" name="Rectangle 12">
            <a:extLst>
              <a:ext uri="{FF2B5EF4-FFF2-40B4-BE49-F238E27FC236}">
                <a16:creationId xmlns:a16="http://schemas.microsoft.com/office/drawing/2014/main" id="{0F6E3DC4-7D5C-4E0A-90F3-D96C8201236D}"/>
              </a:ext>
            </a:extLst>
          </p:cNvPr>
          <p:cNvSpPr/>
          <p:nvPr/>
        </p:nvSpPr>
        <p:spPr>
          <a:xfrm>
            <a:off x="990600" y="1563641"/>
            <a:ext cx="443753" cy="382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3" name="Table 2">
            <a:extLst>
              <a:ext uri="{FF2B5EF4-FFF2-40B4-BE49-F238E27FC236}">
                <a16:creationId xmlns:a16="http://schemas.microsoft.com/office/drawing/2014/main" id="{CAECA6A6-2606-4224-A5B8-862E8F17D825}"/>
              </a:ext>
            </a:extLst>
          </p:cNvPr>
          <p:cNvGraphicFramePr>
            <a:graphicFrameLocks noGrp="1"/>
          </p:cNvGraphicFramePr>
          <p:nvPr>
            <p:extLst>
              <p:ext uri="{D42A27DB-BD31-4B8C-83A1-F6EECF244321}">
                <p14:modId xmlns:p14="http://schemas.microsoft.com/office/powerpoint/2010/main" val="384671327"/>
              </p:ext>
            </p:extLst>
          </p:nvPr>
        </p:nvGraphicFramePr>
        <p:xfrm>
          <a:off x="457201" y="1379638"/>
          <a:ext cx="8686800" cy="5289365"/>
        </p:xfrm>
        <a:graphic>
          <a:graphicData uri="http://schemas.openxmlformats.org/drawingml/2006/table">
            <a:tbl>
              <a:tblPr firstRow="1" firstCol="1" bandRow="1">
                <a:tableStyleId>{2D5ABB26-0587-4C30-8999-92F81FD0307C}</a:tableStyleId>
              </a:tblPr>
              <a:tblGrid>
                <a:gridCol w="4927599">
                  <a:extLst>
                    <a:ext uri="{9D8B030D-6E8A-4147-A177-3AD203B41FA5}">
                      <a16:colId xmlns:a16="http://schemas.microsoft.com/office/drawing/2014/main" val="2335607838"/>
                    </a:ext>
                  </a:extLst>
                </a:gridCol>
                <a:gridCol w="1117600">
                  <a:extLst>
                    <a:ext uri="{9D8B030D-6E8A-4147-A177-3AD203B41FA5}">
                      <a16:colId xmlns:a16="http://schemas.microsoft.com/office/drawing/2014/main" val="2386089089"/>
                    </a:ext>
                  </a:extLst>
                </a:gridCol>
                <a:gridCol w="723900">
                  <a:extLst>
                    <a:ext uri="{9D8B030D-6E8A-4147-A177-3AD203B41FA5}">
                      <a16:colId xmlns:a16="http://schemas.microsoft.com/office/drawing/2014/main" val="2564913956"/>
                    </a:ext>
                  </a:extLst>
                </a:gridCol>
                <a:gridCol w="1917701">
                  <a:extLst>
                    <a:ext uri="{9D8B030D-6E8A-4147-A177-3AD203B41FA5}">
                      <a16:colId xmlns:a16="http://schemas.microsoft.com/office/drawing/2014/main" val="129885106"/>
                    </a:ext>
                  </a:extLst>
                </a:gridCol>
              </a:tblGrid>
              <a:tr h="117419">
                <a:tc>
                  <a:txBody>
                    <a:bodyPr/>
                    <a:lstStyle/>
                    <a:p>
                      <a:pPr algn="ctr">
                        <a:lnSpc>
                          <a:spcPct val="107000"/>
                        </a:lnSpc>
                      </a:pPr>
                      <a:r>
                        <a:rPr lang="en-CA" sz="1400" b="1" dirty="0">
                          <a:effectLst/>
                        </a:rPr>
                        <a:t>Factors</a:t>
                      </a:r>
                      <a:endParaRPr lang="en-CA"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pPr>
                      <a:r>
                        <a:rPr lang="en-CA" sz="1400" b="1">
                          <a:effectLst/>
                        </a:rPr>
                        <a:t>Estimate</a:t>
                      </a:r>
                      <a:endParaRPr lang="en-CA"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pPr>
                      <a:r>
                        <a:rPr lang="en-CA" sz="1400" b="1" dirty="0">
                          <a:effectLst/>
                        </a:rPr>
                        <a:t> </a:t>
                      </a:r>
                      <a:endParaRPr lang="en-CA"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pPr>
                      <a:r>
                        <a:rPr lang="en-CA" sz="1400" b="1" dirty="0">
                          <a:effectLst/>
                        </a:rPr>
                        <a:t>OR [95% CI]</a:t>
                      </a:r>
                      <a:endParaRPr lang="en-CA"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17262428"/>
                  </a:ext>
                </a:extLst>
              </a:tr>
              <a:tr h="101204">
                <a:tc>
                  <a:txBody>
                    <a:bodyPr/>
                    <a:lstStyle/>
                    <a:p>
                      <a:pPr algn="l">
                        <a:lnSpc>
                          <a:spcPct val="107000"/>
                        </a:lnSpc>
                      </a:pPr>
                      <a:r>
                        <a:rPr lang="en-CA" sz="1200" b="1" dirty="0">
                          <a:effectLst/>
                        </a:rPr>
                        <a:t>Age</a:t>
                      </a:r>
                      <a:endParaRPr lang="en-CA"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lnT w="12700" cap="flat" cmpd="sng" algn="ctr">
                      <a:solidFill>
                        <a:schemeClr val="tx1"/>
                      </a:solidFill>
                      <a:prstDash val="solid"/>
                      <a:round/>
                      <a:headEnd type="none" w="med" len="med"/>
                      <a:tailEnd type="none" w="med" len="med"/>
                    </a:lnT>
                  </a:tcPr>
                </a:tc>
                <a:tc>
                  <a:txBody>
                    <a:bodyPr/>
                    <a:lstStyle/>
                    <a:p>
                      <a:pPr>
                        <a:lnSpc>
                          <a:spcPct val="107000"/>
                        </a:lnSpc>
                      </a:pPr>
                      <a:endParaRPr lang="en-CA" sz="1200" dirty="0">
                        <a:effectLst/>
                        <a:latin typeface="Calibri" panose="020F0502020204030204" pitchFamily="34" charset="0"/>
                        <a:cs typeface="Times New Roman" panose="02020603050405020304" pitchFamily="18" charset="0"/>
                      </a:endParaRPr>
                    </a:p>
                  </a:txBody>
                  <a:tcPr marL="0" marR="15631" marT="0" marB="0" anchor="b">
                    <a:lnT w="12700" cap="flat" cmpd="sng" algn="ctr">
                      <a:solidFill>
                        <a:schemeClr val="tx1"/>
                      </a:solidFill>
                      <a:prstDash val="solid"/>
                      <a:round/>
                      <a:headEnd type="none" w="med" len="med"/>
                      <a:tailEnd type="none" w="med" len="med"/>
                    </a:lnT>
                  </a:tcPr>
                </a:tc>
                <a:tc>
                  <a:txBody>
                    <a:bodyPr/>
                    <a:lstStyle/>
                    <a:p>
                      <a:pPr>
                        <a:lnSpc>
                          <a:spcPct val="107000"/>
                        </a:lnSpc>
                      </a:pPr>
                      <a:endParaRPr lang="en-CA" sz="1200" dirty="0">
                        <a:effectLst/>
                        <a:latin typeface="Calibri" panose="020F0502020204030204" pitchFamily="34" charset="0"/>
                        <a:cs typeface="Times New Roman" panose="02020603050405020304" pitchFamily="18" charset="0"/>
                      </a:endParaRPr>
                    </a:p>
                  </a:txBody>
                  <a:tcPr marL="0" marR="15631" marT="0" marB="0" anchor="b">
                    <a:lnT w="12700" cap="flat" cmpd="sng" algn="ctr">
                      <a:solidFill>
                        <a:schemeClr val="tx1"/>
                      </a:solidFill>
                      <a:prstDash val="solid"/>
                      <a:round/>
                      <a:headEnd type="none" w="med" len="med"/>
                      <a:tailEnd type="none" w="med" len="med"/>
                    </a:lnT>
                  </a:tcPr>
                </a:tc>
                <a:tc>
                  <a:txBody>
                    <a:bodyPr/>
                    <a:lstStyle/>
                    <a:p>
                      <a:pPr>
                        <a:lnSpc>
                          <a:spcPct val="107000"/>
                        </a:lnSpc>
                      </a:pPr>
                      <a:endParaRPr lang="en-CA" sz="1200" dirty="0">
                        <a:effectLst/>
                        <a:latin typeface="Calibri" panose="020F0502020204030204" pitchFamily="34" charset="0"/>
                        <a:cs typeface="Times New Roman" panose="02020603050405020304" pitchFamily="18" charset="0"/>
                      </a:endParaRPr>
                    </a:p>
                  </a:txBody>
                  <a:tcPr marL="0" marR="15631"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65897150"/>
                  </a:ext>
                </a:extLst>
              </a:tr>
              <a:tr h="101204">
                <a:tc>
                  <a:txBody>
                    <a:bodyPr/>
                    <a:lstStyle/>
                    <a:p>
                      <a:pPr marL="90170" algn="l">
                        <a:lnSpc>
                          <a:spcPct val="107000"/>
                        </a:lnSpc>
                      </a:pPr>
                      <a:r>
                        <a:rPr lang="en-CA" sz="1200" dirty="0">
                          <a:effectLst/>
                        </a:rPr>
                        <a:t>&lt;20</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dirty="0">
                          <a:effectLst/>
                        </a:rPr>
                        <a:t>--</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0" marR="15631" marT="0" marB="0" anchor="b"/>
                </a:tc>
                <a:tc>
                  <a:txBody>
                    <a:bodyPr/>
                    <a:lstStyle/>
                    <a:p>
                      <a:pPr>
                        <a:lnSpc>
                          <a:spcPct val="107000"/>
                        </a:lnSpc>
                      </a:pPr>
                      <a:endParaRPr lang="en-CA" sz="1200" dirty="0">
                        <a:effectLst/>
                        <a:latin typeface="Calibri" panose="020F0502020204030204" pitchFamily="34" charset="0"/>
                        <a:cs typeface="Times New Roman" panose="02020603050405020304" pitchFamily="18" charset="0"/>
                      </a:endParaRPr>
                    </a:p>
                  </a:txBody>
                  <a:tcPr marL="0" marR="15631" marT="0" marB="0" anchor="b"/>
                </a:tc>
                <a:extLst>
                  <a:ext uri="{0D108BD9-81ED-4DB2-BD59-A6C34878D82A}">
                    <a16:rowId xmlns:a16="http://schemas.microsoft.com/office/drawing/2014/main" val="3609266906"/>
                  </a:ext>
                </a:extLst>
              </a:tr>
              <a:tr h="100689">
                <a:tc>
                  <a:txBody>
                    <a:bodyPr/>
                    <a:lstStyle/>
                    <a:p>
                      <a:pPr marL="90170" algn="l">
                        <a:lnSpc>
                          <a:spcPct val="107000"/>
                        </a:lnSpc>
                      </a:pPr>
                      <a:r>
                        <a:rPr lang="en-CA" sz="1200" dirty="0">
                          <a:effectLst/>
                        </a:rPr>
                        <a:t>20-39</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dirty="0">
                          <a:effectLst/>
                        </a:rPr>
                        <a:t>2.13</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l">
                        <a:lnSpc>
                          <a:spcPct val="107000"/>
                        </a:lnSpc>
                      </a:pPr>
                      <a:r>
                        <a:rPr lang="en-CA" sz="1200">
                          <a:effectLst/>
                        </a:rPr>
                        <a:t>***</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dirty="0">
                          <a:effectLst/>
                        </a:rPr>
                        <a:t>8.42 [3.04 - 23.36]</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extLst>
                  <a:ext uri="{0D108BD9-81ED-4DB2-BD59-A6C34878D82A}">
                    <a16:rowId xmlns:a16="http://schemas.microsoft.com/office/drawing/2014/main" val="1114372438"/>
                  </a:ext>
                </a:extLst>
              </a:tr>
              <a:tr h="100689">
                <a:tc>
                  <a:txBody>
                    <a:bodyPr/>
                    <a:lstStyle/>
                    <a:p>
                      <a:pPr marL="90170" algn="l">
                        <a:lnSpc>
                          <a:spcPct val="107000"/>
                        </a:lnSpc>
                      </a:pPr>
                      <a:r>
                        <a:rPr lang="en-CA" sz="1200" dirty="0">
                          <a:effectLst/>
                        </a:rPr>
                        <a:t>40-49</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solidFill>
                      <a:srgbClr val="FFFF00"/>
                    </a:solidFill>
                  </a:tcPr>
                </a:tc>
                <a:tc>
                  <a:txBody>
                    <a:bodyPr/>
                    <a:lstStyle/>
                    <a:p>
                      <a:pPr algn="r">
                        <a:lnSpc>
                          <a:spcPct val="107000"/>
                        </a:lnSpc>
                      </a:pPr>
                      <a:r>
                        <a:rPr lang="en-CA" sz="1200" dirty="0">
                          <a:effectLst/>
                        </a:rPr>
                        <a:t>2.95</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solidFill>
                      <a:srgbClr val="FFFF00"/>
                    </a:solidFill>
                  </a:tcPr>
                </a:tc>
                <a:tc>
                  <a:txBody>
                    <a:bodyPr/>
                    <a:lstStyle/>
                    <a:p>
                      <a:pPr algn="l">
                        <a:lnSpc>
                          <a:spcPct val="107000"/>
                        </a:lnSpc>
                      </a:pPr>
                      <a:r>
                        <a:rPr lang="en-CA" sz="1200" dirty="0">
                          <a:effectLst/>
                        </a:rPr>
                        <a:t>***</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solidFill>
                      <a:srgbClr val="FFFF00"/>
                    </a:solidFill>
                  </a:tcPr>
                </a:tc>
                <a:tc>
                  <a:txBody>
                    <a:bodyPr/>
                    <a:lstStyle/>
                    <a:p>
                      <a:pPr algn="r">
                        <a:lnSpc>
                          <a:spcPct val="107000"/>
                        </a:lnSpc>
                      </a:pPr>
                      <a:r>
                        <a:rPr lang="en-CA" sz="1200" dirty="0">
                          <a:effectLst/>
                          <a:highlight>
                            <a:srgbClr val="FFFF00"/>
                          </a:highlight>
                        </a:rPr>
                        <a:t>19.09 [6.91 - 52.74]</a:t>
                      </a:r>
                      <a:endParaRPr lang="en-CA" sz="12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solidFill>
                      <a:srgbClr val="FFFF00"/>
                    </a:solidFill>
                  </a:tcPr>
                </a:tc>
                <a:extLst>
                  <a:ext uri="{0D108BD9-81ED-4DB2-BD59-A6C34878D82A}">
                    <a16:rowId xmlns:a16="http://schemas.microsoft.com/office/drawing/2014/main" val="2133812798"/>
                  </a:ext>
                </a:extLst>
              </a:tr>
              <a:tr h="100689">
                <a:tc>
                  <a:txBody>
                    <a:bodyPr/>
                    <a:lstStyle/>
                    <a:p>
                      <a:pPr marL="90170" algn="l">
                        <a:lnSpc>
                          <a:spcPct val="107000"/>
                        </a:lnSpc>
                      </a:pPr>
                      <a:r>
                        <a:rPr lang="en-CA" sz="1200" dirty="0">
                          <a:effectLst/>
                        </a:rPr>
                        <a:t>50-59</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solidFill>
                      <a:srgbClr val="FFFF00"/>
                    </a:solidFill>
                  </a:tcPr>
                </a:tc>
                <a:tc>
                  <a:txBody>
                    <a:bodyPr/>
                    <a:lstStyle/>
                    <a:p>
                      <a:pPr algn="r">
                        <a:lnSpc>
                          <a:spcPct val="107000"/>
                        </a:lnSpc>
                      </a:pPr>
                      <a:r>
                        <a:rPr lang="en-CA" sz="1200">
                          <a:effectLst/>
                        </a:rPr>
                        <a:t>2.49</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solidFill>
                      <a:srgbClr val="FFFF00"/>
                    </a:solidFill>
                  </a:tcPr>
                </a:tc>
                <a:tc>
                  <a:txBody>
                    <a:bodyPr/>
                    <a:lstStyle/>
                    <a:p>
                      <a:pPr algn="l">
                        <a:lnSpc>
                          <a:spcPct val="107000"/>
                        </a:lnSpc>
                      </a:pPr>
                      <a:r>
                        <a:rPr lang="en-CA" sz="1200">
                          <a:effectLst/>
                        </a:rPr>
                        <a:t>***</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solidFill>
                      <a:srgbClr val="FFFF00"/>
                    </a:solidFill>
                  </a:tcPr>
                </a:tc>
                <a:tc>
                  <a:txBody>
                    <a:bodyPr/>
                    <a:lstStyle/>
                    <a:p>
                      <a:pPr algn="r">
                        <a:lnSpc>
                          <a:spcPct val="107000"/>
                        </a:lnSpc>
                      </a:pPr>
                      <a:r>
                        <a:rPr lang="en-CA" sz="1200" dirty="0">
                          <a:effectLst/>
                          <a:highlight>
                            <a:srgbClr val="FFFF00"/>
                          </a:highlight>
                        </a:rPr>
                        <a:t>12.06 [4.32 - 33.67]</a:t>
                      </a:r>
                      <a:endParaRPr lang="en-CA" sz="12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solidFill>
                      <a:srgbClr val="FFFF00"/>
                    </a:solidFill>
                  </a:tcPr>
                </a:tc>
                <a:extLst>
                  <a:ext uri="{0D108BD9-81ED-4DB2-BD59-A6C34878D82A}">
                    <a16:rowId xmlns:a16="http://schemas.microsoft.com/office/drawing/2014/main" val="4141109983"/>
                  </a:ext>
                </a:extLst>
              </a:tr>
              <a:tr h="100689">
                <a:tc>
                  <a:txBody>
                    <a:bodyPr/>
                    <a:lstStyle/>
                    <a:p>
                      <a:pPr marL="90170" algn="l">
                        <a:lnSpc>
                          <a:spcPct val="107000"/>
                        </a:lnSpc>
                      </a:pPr>
                      <a:r>
                        <a:rPr lang="en-CA" sz="1200" dirty="0">
                          <a:effectLst/>
                        </a:rPr>
                        <a:t>60-69</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a:effectLst/>
                        </a:rPr>
                        <a:t>3.04</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l">
                        <a:lnSpc>
                          <a:spcPct val="107000"/>
                        </a:lnSpc>
                      </a:pPr>
                      <a:r>
                        <a:rPr lang="en-CA" sz="1200">
                          <a:effectLst/>
                        </a:rPr>
                        <a:t>***</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dirty="0">
                          <a:effectLst/>
                        </a:rPr>
                        <a:t>21 [7.67 - 57.5]</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extLst>
                  <a:ext uri="{0D108BD9-81ED-4DB2-BD59-A6C34878D82A}">
                    <a16:rowId xmlns:a16="http://schemas.microsoft.com/office/drawing/2014/main" val="2108552893"/>
                  </a:ext>
                </a:extLst>
              </a:tr>
              <a:tr h="100689">
                <a:tc>
                  <a:txBody>
                    <a:bodyPr/>
                    <a:lstStyle/>
                    <a:p>
                      <a:pPr marL="90170" algn="l">
                        <a:lnSpc>
                          <a:spcPct val="107000"/>
                        </a:lnSpc>
                      </a:pPr>
                      <a:r>
                        <a:rPr lang="en-CA" sz="1200" dirty="0">
                          <a:effectLst/>
                        </a:rPr>
                        <a:t>70-79</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dirty="0">
                          <a:effectLst/>
                        </a:rPr>
                        <a:t>3.24</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l">
                        <a:lnSpc>
                          <a:spcPct val="107000"/>
                        </a:lnSpc>
                      </a:pPr>
                      <a:r>
                        <a:rPr lang="en-CA" sz="1200" dirty="0">
                          <a:effectLst/>
                        </a:rPr>
                        <a:t>***</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dirty="0">
                          <a:effectLst/>
                        </a:rPr>
                        <a:t>25.46 [9.26 - 70.02]</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extLst>
                  <a:ext uri="{0D108BD9-81ED-4DB2-BD59-A6C34878D82A}">
                    <a16:rowId xmlns:a16="http://schemas.microsoft.com/office/drawing/2014/main" val="2229502314"/>
                  </a:ext>
                </a:extLst>
              </a:tr>
              <a:tr h="100689">
                <a:tc>
                  <a:txBody>
                    <a:bodyPr/>
                    <a:lstStyle/>
                    <a:p>
                      <a:pPr marL="90170" algn="l">
                        <a:lnSpc>
                          <a:spcPct val="107000"/>
                        </a:lnSpc>
                      </a:pPr>
                      <a:r>
                        <a:rPr lang="en-CA" sz="1200" dirty="0">
                          <a:effectLst/>
                        </a:rPr>
                        <a:t>80+</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solidFill>
                      <a:schemeClr val="accent6">
                        <a:lumMod val="40000"/>
                        <a:lumOff val="60000"/>
                      </a:schemeClr>
                    </a:solidFill>
                  </a:tcPr>
                </a:tc>
                <a:tc>
                  <a:txBody>
                    <a:bodyPr/>
                    <a:lstStyle/>
                    <a:p>
                      <a:pPr algn="r">
                        <a:lnSpc>
                          <a:spcPct val="107000"/>
                        </a:lnSpc>
                      </a:pPr>
                      <a:r>
                        <a:rPr lang="en-CA" sz="1200" dirty="0">
                          <a:effectLst/>
                        </a:rPr>
                        <a:t>3.44</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solidFill>
                      <a:schemeClr val="accent6">
                        <a:lumMod val="40000"/>
                        <a:lumOff val="60000"/>
                      </a:schemeClr>
                    </a:solidFill>
                  </a:tcPr>
                </a:tc>
                <a:tc>
                  <a:txBody>
                    <a:bodyPr/>
                    <a:lstStyle/>
                    <a:p>
                      <a:pPr algn="l">
                        <a:lnSpc>
                          <a:spcPct val="107000"/>
                        </a:lnSpc>
                      </a:pPr>
                      <a:r>
                        <a:rPr lang="en-CA" sz="1200" dirty="0">
                          <a:effectLst/>
                        </a:rPr>
                        <a:t>***</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solidFill>
                      <a:schemeClr val="accent6">
                        <a:lumMod val="40000"/>
                        <a:lumOff val="60000"/>
                      </a:schemeClr>
                    </a:solidFill>
                  </a:tcPr>
                </a:tc>
                <a:tc>
                  <a:txBody>
                    <a:bodyPr/>
                    <a:lstStyle/>
                    <a:p>
                      <a:pPr algn="r">
                        <a:lnSpc>
                          <a:spcPct val="107000"/>
                        </a:lnSpc>
                      </a:pPr>
                      <a:r>
                        <a:rPr lang="en-CA" sz="1200" dirty="0">
                          <a:effectLst/>
                        </a:rPr>
                        <a:t>31.24 [11.24 - 86.84]</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solidFill>
                      <a:schemeClr val="accent6">
                        <a:lumMod val="40000"/>
                        <a:lumOff val="60000"/>
                      </a:schemeClr>
                    </a:solidFill>
                  </a:tcPr>
                </a:tc>
                <a:extLst>
                  <a:ext uri="{0D108BD9-81ED-4DB2-BD59-A6C34878D82A}">
                    <a16:rowId xmlns:a16="http://schemas.microsoft.com/office/drawing/2014/main" val="817299903"/>
                  </a:ext>
                </a:extLst>
              </a:tr>
              <a:tr h="101204">
                <a:tc>
                  <a:txBody>
                    <a:bodyPr/>
                    <a:lstStyle/>
                    <a:p>
                      <a:pPr algn="l">
                        <a:lnSpc>
                          <a:spcPct val="107000"/>
                        </a:lnSpc>
                      </a:pPr>
                      <a:r>
                        <a:rPr lang="en-CA" sz="1200" b="1" dirty="0">
                          <a:effectLst/>
                        </a:rPr>
                        <a:t>Sex</a:t>
                      </a:r>
                      <a:endParaRPr lang="en-CA"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0" marR="15631" marT="0" marB="0" anchor="b"/>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0" marR="15631" marT="0" marB="0" anchor="b"/>
                </a:tc>
                <a:tc>
                  <a:txBody>
                    <a:bodyPr/>
                    <a:lstStyle/>
                    <a:p>
                      <a:pPr>
                        <a:lnSpc>
                          <a:spcPct val="107000"/>
                        </a:lnSpc>
                      </a:pPr>
                      <a:endParaRPr lang="en-CA" sz="1200" dirty="0">
                        <a:effectLst/>
                        <a:latin typeface="Calibri" panose="020F0502020204030204" pitchFamily="34" charset="0"/>
                        <a:cs typeface="Times New Roman" panose="02020603050405020304" pitchFamily="18" charset="0"/>
                      </a:endParaRPr>
                    </a:p>
                  </a:txBody>
                  <a:tcPr marL="0" marR="15631" marT="0" marB="0" anchor="b"/>
                </a:tc>
                <a:extLst>
                  <a:ext uri="{0D108BD9-81ED-4DB2-BD59-A6C34878D82A}">
                    <a16:rowId xmlns:a16="http://schemas.microsoft.com/office/drawing/2014/main" val="1859291980"/>
                  </a:ext>
                </a:extLst>
              </a:tr>
              <a:tr h="100689">
                <a:tc>
                  <a:txBody>
                    <a:bodyPr/>
                    <a:lstStyle/>
                    <a:p>
                      <a:pPr marL="90170" algn="l">
                        <a:lnSpc>
                          <a:spcPct val="107000"/>
                        </a:lnSpc>
                      </a:pPr>
                      <a:r>
                        <a:rPr lang="en-CA" sz="1200" dirty="0">
                          <a:effectLst/>
                        </a:rPr>
                        <a:t>Female</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dirty="0">
                          <a:effectLst/>
                        </a:rPr>
                        <a:t>-0.27</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l">
                        <a:lnSpc>
                          <a:spcPct val="107000"/>
                        </a:lnSpc>
                      </a:pPr>
                      <a:r>
                        <a:rPr lang="en-CA" sz="1200">
                          <a:effectLst/>
                        </a:rPr>
                        <a:t>***</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dirty="0">
                          <a:effectLst/>
                        </a:rPr>
                        <a:t>0.77 [0.63 - 0.94]</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extLst>
                  <a:ext uri="{0D108BD9-81ED-4DB2-BD59-A6C34878D82A}">
                    <a16:rowId xmlns:a16="http://schemas.microsoft.com/office/drawing/2014/main" val="1875480156"/>
                  </a:ext>
                </a:extLst>
              </a:tr>
              <a:tr h="101204">
                <a:tc>
                  <a:txBody>
                    <a:bodyPr/>
                    <a:lstStyle/>
                    <a:p>
                      <a:pPr algn="l">
                        <a:lnSpc>
                          <a:spcPct val="107000"/>
                        </a:lnSpc>
                      </a:pPr>
                      <a:r>
                        <a:rPr lang="en-CA" sz="1200" b="1" dirty="0">
                          <a:effectLst/>
                        </a:rPr>
                        <a:t>Health factors</a:t>
                      </a:r>
                      <a:endParaRPr lang="en-CA"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nSpc>
                          <a:spcPct val="107000"/>
                        </a:lnSpc>
                      </a:pPr>
                      <a:endParaRPr lang="en-CA" sz="1200" dirty="0">
                        <a:effectLst/>
                        <a:latin typeface="Calibri" panose="020F0502020204030204" pitchFamily="34" charset="0"/>
                        <a:cs typeface="Times New Roman" panose="02020603050405020304" pitchFamily="18" charset="0"/>
                      </a:endParaRPr>
                    </a:p>
                  </a:txBody>
                  <a:tcPr marL="0" marR="15631" marT="0" marB="0" anchor="b"/>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0" marR="15631" marT="0" marB="0" anchor="b"/>
                </a:tc>
                <a:tc>
                  <a:txBody>
                    <a:bodyPr/>
                    <a:lstStyle/>
                    <a:p>
                      <a:pPr>
                        <a:lnSpc>
                          <a:spcPct val="107000"/>
                        </a:lnSpc>
                      </a:pPr>
                      <a:endParaRPr lang="en-CA" sz="1200" dirty="0">
                        <a:effectLst/>
                        <a:latin typeface="Calibri" panose="020F0502020204030204" pitchFamily="34" charset="0"/>
                        <a:cs typeface="Times New Roman" panose="02020603050405020304" pitchFamily="18" charset="0"/>
                      </a:endParaRPr>
                    </a:p>
                  </a:txBody>
                  <a:tcPr marL="0" marR="15631" marT="0" marB="0" anchor="b"/>
                </a:tc>
                <a:extLst>
                  <a:ext uri="{0D108BD9-81ED-4DB2-BD59-A6C34878D82A}">
                    <a16:rowId xmlns:a16="http://schemas.microsoft.com/office/drawing/2014/main" val="3359083994"/>
                  </a:ext>
                </a:extLst>
              </a:tr>
              <a:tr h="100689">
                <a:tc>
                  <a:txBody>
                    <a:bodyPr/>
                    <a:lstStyle/>
                    <a:p>
                      <a:pPr marL="90170" algn="l">
                        <a:lnSpc>
                          <a:spcPct val="107000"/>
                        </a:lnSpc>
                      </a:pPr>
                      <a:r>
                        <a:rPr lang="en-CA" sz="1200" dirty="0">
                          <a:effectLst/>
                        </a:rPr>
                        <a:t>Long-term care status</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solidFill>
                      <a:srgbClr val="92D050"/>
                    </a:solidFill>
                  </a:tcPr>
                </a:tc>
                <a:tc>
                  <a:txBody>
                    <a:bodyPr/>
                    <a:lstStyle/>
                    <a:p>
                      <a:pPr algn="r">
                        <a:lnSpc>
                          <a:spcPct val="107000"/>
                        </a:lnSpc>
                      </a:pPr>
                      <a:r>
                        <a:rPr lang="en-CA" sz="1200" dirty="0">
                          <a:effectLst/>
                        </a:rPr>
                        <a:t>-1.16</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solidFill>
                      <a:srgbClr val="92D050"/>
                    </a:solidFill>
                  </a:tcPr>
                </a:tc>
                <a:tc>
                  <a:txBody>
                    <a:bodyPr/>
                    <a:lstStyle/>
                    <a:p>
                      <a:pPr algn="l">
                        <a:lnSpc>
                          <a:spcPct val="107000"/>
                        </a:lnSpc>
                      </a:pPr>
                      <a:r>
                        <a:rPr lang="en-CA" sz="1200" dirty="0">
                          <a:effectLst/>
                        </a:rPr>
                        <a:t>**</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solidFill>
                      <a:srgbClr val="92D050"/>
                    </a:solidFill>
                  </a:tcPr>
                </a:tc>
                <a:tc>
                  <a:txBody>
                    <a:bodyPr/>
                    <a:lstStyle/>
                    <a:p>
                      <a:pPr algn="r">
                        <a:lnSpc>
                          <a:spcPct val="107000"/>
                        </a:lnSpc>
                      </a:pPr>
                      <a:r>
                        <a:rPr lang="en-CA" sz="1200" dirty="0">
                          <a:effectLst/>
                        </a:rPr>
                        <a:t>0.31 [0.13 - 0.74]</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solidFill>
                      <a:srgbClr val="92D050"/>
                    </a:solidFill>
                  </a:tcPr>
                </a:tc>
                <a:extLst>
                  <a:ext uri="{0D108BD9-81ED-4DB2-BD59-A6C34878D82A}">
                    <a16:rowId xmlns:a16="http://schemas.microsoft.com/office/drawing/2014/main" val="3590850162"/>
                  </a:ext>
                </a:extLst>
              </a:tr>
              <a:tr h="100689">
                <a:tc>
                  <a:txBody>
                    <a:bodyPr/>
                    <a:lstStyle/>
                    <a:p>
                      <a:pPr marL="90170" algn="l">
                        <a:lnSpc>
                          <a:spcPct val="107000"/>
                        </a:lnSpc>
                      </a:pPr>
                      <a:r>
                        <a:rPr lang="en-CA" sz="1200" dirty="0">
                          <a:effectLst/>
                        </a:rPr>
                        <a:t>HC1 (Respiratory diseases)</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dirty="0">
                          <a:effectLst/>
                        </a:rPr>
                        <a:t>0.92</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l">
                        <a:lnSpc>
                          <a:spcPct val="107000"/>
                        </a:lnSpc>
                      </a:pPr>
                      <a:r>
                        <a:rPr lang="en-CA" sz="1200" dirty="0">
                          <a:effectLst/>
                        </a:rPr>
                        <a:t>***</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dirty="0">
                          <a:effectLst/>
                        </a:rPr>
                        <a:t>2.51 [1.91 - 3.29]</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extLst>
                  <a:ext uri="{0D108BD9-81ED-4DB2-BD59-A6C34878D82A}">
                    <a16:rowId xmlns:a16="http://schemas.microsoft.com/office/drawing/2014/main" val="2820229254"/>
                  </a:ext>
                </a:extLst>
              </a:tr>
              <a:tr h="101204">
                <a:tc>
                  <a:txBody>
                    <a:bodyPr/>
                    <a:lstStyle/>
                    <a:p>
                      <a:pPr marL="90170" algn="l">
                        <a:lnSpc>
                          <a:spcPct val="107000"/>
                        </a:lnSpc>
                      </a:pPr>
                      <a:r>
                        <a:rPr lang="en-CA" sz="1200">
                          <a:effectLst/>
                        </a:rPr>
                        <a:t>HC2 (Severe chest conditions)</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dirty="0">
                          <a:effectLst/>
                        </a:rPr>
                        <a:t>--</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nSpc>
                          <a:spcPct val="107000"/>
                        </a:lnSpc>
                      </a:pPr>
                      <a:endParaRPr lang="en-CA" sz="1200" dirty="0">
                        <a:effectLst/>
                        <a:latin typeface="Calibri" panose="020F0502020204030204" pitchFamily="34" charset="0"/>
                        <a:cs typeface="Times New Roman" panose="02020603050405020304" pitchFamily="18" charset="0"/>
                      </a:endParaRPr>
                    </a:p>
                  </a:txBody>
                  <a:tcPr marL="0" marR="15631" marT="0" marB="0" anchor="b"/>
                </a:tc>
                <a:tc>
                  <a:txBody>
                    <a:bodyPr/>
                    <a:lstStyle/>
                    <a:p>
                      <a:pPr>
                        <a:lnSpc>
                          <a:spcPct val="107000"/>
                        </a:lnSpc>
                      </a:pPr>
                      <a:endParaRPr lang="en-CA" sz="1200" dirty="0">
                        <a:effectLst/>
                        <a:latin typeface="Calibri" panose="020F0502020204030204" pitchFamily="34" charset="0"/>
                        <a:cs typeface="Times New Roman" panose="02020603050405020304" pitchFamily="18" charset="0"/>
                      </a:endParaRPr>
                    </a:p>
                  </a:txBody>
                  <a:tcPr marL="0" marR="15631" marT="0" marB="0" anchor="b"/>
                </a:tc>
                <a:extLst>
                  <a:ext uri="{0D108BD9-81ED-4DB2-BD59-A6C34878D82A}">
                    <a16:rowId xmlns:a16="http://schemas.microsoft.com/office/drawing/2014/main" val="3464056914"/>
                  </a:ext>
                </a:extLst>
              </a:tr>
              <a:tr h="100689">
                <a:tc>
                  <a:txBody>
                    <a:bodyPr/>
                    <a:lstStyle/>
                    <a:p>
                      <a:pPr marL="90170" algn="l">
                        <a:lnSpc>
                          <a:spcPct val="107000"/>
                        </a:lnSpc>
                      </a:pPr>
                      <a:r>
                        <a:rPr lang="en-CA" sz="1200" dirty="0">
                          <a:effectLst/>
                        </a:rPr>
                        <a:t>HC3 (Heart conditions)</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dirty="0">
                          <a:effectLst/>
                        </a:rPr>
                        <a:t>0.41</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l">
                        <a:lnSpc>
                          <a:spcPct val="107000"/>
                        </a:lnSpc>
                      </a:pPr>
                      <a:r>
                        <a:rPr lang="en-CA" sz="1200" dirty="0">
                          <a:effectLst/>
                        </a:rPr>
                        <a:t>**</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dirty="0">
                          <a:effectLst/>
                        </a:rPr>
                        <a:t>1.51 [1.16 - 1.95]</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extLst>
                  <a:ext uri="{0D108BD9-81ED-4DB2-BD59-A6C34878D82A}">
                    <a16:rowId xmlns:a16="http://schemas.microsoft.com/office/drawing/2014/main" val="2688256955"/>
                  </a:ext>
                </a:extLst>
              </a:tr>
              <a:tr h="100689">
                <a:tc>
                  <a:txBody>
                    <a:bodyPr/>
                    <a:lstStyle/>
                    <a:p>
                      <a:pPr marL="90170" algn="l">
                        <a:lnSpc>
                          <a:spcPct val="107000"/>
                        </a:lnSpc>
                      </a:pPr>
                      <a:r>
                        <a:rPr lang="en-CA" sz="1200">
                          <a:effectLst/>
                        </a:rPr>
                        <a:t>HC4 (Immunocompromised)</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dirty="0">
                          <a:effectLst/>
                        </a:rPr>
                        <a:t>0.61</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l">
                        <a:lnSpc>
                          <a:spcPct val="107000"/>
                        </a:lnSpc>
                      </a:pPr>
                      <a:r>
                        <a:rPr lang="en-CA" sz="1200" dirty="0">
                          <a:effectLst/>
                        </a:rPr>
                        <a:t>*</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dirty="0">
                          <a:effectLst/>
                        </a:rPr>
                        <a:t>1.85 [1.01 - 3.38]</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extLst>
                  <a:ext uri="{0D108BD9-81ED-4DB2-BD59-A6C34878D82A}">
                    <a16:rowId xmlns:a16="http://schemas.microsoft.com/office/drawing/2014/main" val="776967080"/>
                  </a:ext>
                </a:extLst>
              </a:tr>
              <a:tr h="101204">
                <a:tc>
                  <a:txBody>
                    <a:bodyPr/>
                    <a:lstStyle/>
                    <a:p>
                      <a:pPr marL="90170" algn="l">
                        <a:lnSpc>
                          <a:spcPct val="107000"/>
                        </a:lnSpc>
                      </a:pPr>
                      <a:r>
                        <a:rPr lang="en-CA" sz="1200">
                          <a:effectLst/>
                        </a:rPr>
                        <a:t>HC5 (Obesity)</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dirty="0">
                          <a:effectLst/>
                        </a:rPr>
                        <a:t>--</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nSpc>
                          <a:spcPct val="107000"/>
                        </a:lnSpc>
                      </a:pPr>
                      <a:endParaRPr lang="en-CA" sz="1200" dirty="0">
                        <a:effectLst/>
                        <a:latin typeface="Calibri" panose="020F0502020204030204" pitchFamily="34" charset="0"/>
                        <a:cs typeface="Times New Roman" panose="02020603050405020304" pitchFamily="18" charset="0"/>
                      </a:endParaRPr>
                    </a:p>
                  </a:txBody>
                  <a:tcPr marL="0" marR="15631" marT="0" marB="0" anchor="b"/>
                </a:tc>
                <a:tc>
                  <a:txBody>
                    <a:bodyPr/>
                    <a:lstStyle/>
                    <a:p>
                      <a:pPr>
                        <a:lnSpc>
                          <a:spcPct val="107000"/>
                        </a:lnSpc>
                      </a:pPr>
                      <a:endParaRPr lang="en-CA" sz="1200" dirty="0">
                        <a:effectLst/>
                        <a:latin typeface="Calibri" panose="020F0502020204030204" pitchFamily="34" charset="0"/>
                        <a:cs typeface="Times New Roman" panose="02020603050405020304" pitchFamily="18" charset="0"/>
                      </a:endParaRPr>
                    </a:p>
                  </a:txBody>
                  <a:tcPr marL="0" marR="15631" marT="0" marB="0" anchor="b"/>
                </a:tc>
                <a:extLst>
                  <a:ext uri="{0D108BD9-81ED-4DB2-BD59-A6C34878D82A}">
                    <a16:rowId xmlns:a16="http://schemas.microsoft.com/office/drawing/2014/main" val="2360948543"/>
                  </a:ext>
                </a:extLst>
              </a:tr>
              <a:tr h="100689">
                <a:tc>
                  <a:txBody>
                    <a:bodyPr/>
                    <a:lstStyle/>
                    <a:p>
                      <a:pPr marL="90170" algn="l">
                        <a:lnSpc>
                          <a:spcPct val="107000"/>
                        </a:lnSpc>
                      </a:pPr>
                      <a:r>
                        <a:rPr lang="en-CA" sz="1200">
                          <a:effectLst/>
                        </a:rPr>
                        <a:t>HC6 (Diabetes mellitus)</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a:effectLst/>
                        </a:rPr>
                        <a:t>0.81</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l">
                        <a:lnSpc>
                          <a:spcPct val="107000"/>
                        </a:lnSpc>
                      </a:pPr>
                      <a:r>
                        <a:rPr lang="en-CA" sz="1200" dirty="0">
                          <a:effectLst/>
                        </a:rPr>
                        <a:t>***</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dirty="0">
                          <a:effectLst/>
                        </a:rPr>
                        <a:t>2.26 [1.78 - 2.86]</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extLst>
                  <a:ext uri="{0D108BD9-81ED-4DB2-BD59-A6C34878D82A}">
                    <a16:rowId xmlns:a16="http://schemas.microsoft.com/office/drawing/2014/main" val="3735350630"/>
                  </a:ext>
                </a:extLst>
              </a:tr>
              <a:tr h="100689">
                <a:tc>
                  <a:txBody>
                    <a:bodyPr/>
                    <a:lstStyle/>
                    <a:p>
                      <a:pPr marL="90170" algn="l">
                        <a:lnSpc>
                          <a:spcPct val="107000"/>
                        </a:lnSpc>
                      </a:pPr>
                      <a:r>
                        <a:rPr lang="en-CA" sz="1200">
                          <a:effectLst/>
                        </a:rPr>
                        <a:t>HC7 (Chronic kidney disease)</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dirty="0">
                          <a:effectLst/>
                        </a:rPr>
                        <a:t>0.78</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l">
                        <a:lnSpc>
                          <a:spcPct val="107000"/>
                        </a:lnSpc>
                      </a:pPr>
                      <a:r>
                        <a:rPr lang="en-CA" sz="1200">
                          <a:effectLst/>
                        </a:rPr>
                        <a:t>***</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dirty="0">
                          <a:effectLst/>
                        </a:rPr>
                        <a:t>2.19 [1.61 - 2.97]</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extLst>
                  <a:ext uri="{0D108BD9-81ED-4DB2-BD59-A6C34878D82A}">
                    <a16:rowId xmlns:a16="http://schemas.microsoft.com/office/drawing/2014/main" val="1535278402"/>
                  </a:ext>
                </a:extLst>
              </a:tr>
              <a:tr h="100689">
                <a:tc>
                  <a:txBody>
                    <a:bodyPr/>
                    <a:lstStyle/>
                    <a:p>
                      <a:pPr marL="90170" algn="l">
                        <a:lnSpc>
                          <a:spcPct val="107000"/>
                        </a:lnSpc>
                      </a:pPr>
                      <a:r>
                        <a:rPr lang="en-CA" sz="1200">
                          <a:effectLst/>
                        </a:rPr>
                        <a:t>HC8 (Liver disease)</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dirty="0">
                          <a:effectLst/>
                        </a:rPr>
                        <a:t>1.43</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l">
                        <a:lnSpc>
                          <a:spcPct val="107000"/>
                        </a:lnSpc>
                      </a:pPr>
                      <a:r>
                        <a:rPr lang="en-CA" sz="1200">
                          <a:effectLst/>
                        </a:rPr>
                        <a:t>***</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dirty="0">
                          <a:effectLst/>
                        </a:rPr>
                        <a:t>4.19 [2.51 - 6.98]</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extLst>
                  <a:ext uri="{0D108BD9-81ED-4DB2-BD59-A6C34878D82A}">
                    <a16:rowId xmlns:a16="http://schemas.microsoft.com/office/drawing/2014/main" val="754883749"/>
                  </a:ext>
                </a:extLst>
              </a:tr>
              <a:tr h="101204">
                <a:tc>
                  <a:txBody>
                    <a:bodyPr/>
                    <a:lstStyle/>
                    <a:p>
                      <a:pPr marL="90170" algn="l">
                        <a:lnSpc>
                          <a:spcPct val="107000"/>
                        </a:lnSpc>
                      </a:pPr>
                      <a:r>
                        <a:rPr lang="en-CA" sz="1200">
                          <a:effectLst/>
                        </a:rPr>
                        <a:t>HC9 (Pregnancy)</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a:effectLst/>
                        </a:rPr>
                        <a:t>--</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0" marR="15631" marT="0" marB="0" anchor="b"/>
                </a:tc>
                <a:tc>
                  <a:txBody>
                    <a:bodyPr/>
                    <a:lstStyle/>
                    <a:p>
                      <a:pPr>
                        <a:lnSpc>
                          <a:spcPct val="107000"/>
                        </a:lnSpc>
                      </a:pPr>
                      <a:endParaRPr lang="en-CA" sz="1200" dirty="0">
                        <a:effectLst/>
                        <a:latin typeface="Calibri" panose="020F0502020204030204" pitchFamily="34" charset="0"/>
                        <a:cs typeface="Times New Roman" panose="02020603050405020304" pitchFamily="18" charset="0"/>
                      </a:endParaRPr>
                    </a:p>
                  </a:txBody>
                  <a:tcPr marL="0" marR="15631" marT="0" marB="0" anchor="b"/>
                </a:tc>
                <a:extLst>
                  <a:ext uri="{0D108BD9-81ED-4DB2-BD59-A6C34878D82A}">
                    <a16:rowId xmlns:a16="http://schemas.microsoft.com/office/drawing/2014/main" val="2800796601"/>
                  </a:ext>
                </a:extLst>
              </a:tr>
              <a:tr h="101204">
                <a:tc>
                  <a:txBody>
                    <a:bodyPr/>
                    <a:lstStyle/>
                    <a:p>
                      <a:pPr marL="90170" algn="l">
                        <a:lnSpc>
                          <a:spcPct val="107000"/>
                        </a:lnSpc>
                      </a:pPr>
                      <a:r>
                        <a:rPr lang="en-CA" sz="1200">
                          <a:effectLst/>
                        </a:rPr>
                        <a:t>HC10 (Hypertension)</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a:effectLst/>
                        </a:rPr>
                        <a:t>--</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nSpc>
                          <a:spcPct val="107000"/>
                        </a:lnSpc>
                      </a:pPr>
                      <a:endParaRPr lang="en-CA" sz="1200" dirty="0">
                        <a:effectLst/>
                        <a:latin typeface="Calibri" panose="020F0502020204030204" pitchFamily="34" charset="0"/>
                        <a:cs typeface="Times New Roman" panose="02020603050405020304" pitchFamily="18" charset="0"/>
                      </a:endParaRPr>
                    </a:p>
                  </a:txBody>
                  <a:tcPr marL="0" marR="15631" marT="0" marB="0" anchor="b"/>
                </a:tc>
                <a:tc>
                  <a:txBody>
                    <a:bodyPr/>
                    <a:lstStyle/>
                    <a:p>
                      <a:pPr>
                        <a:lnSpc>
                          <a:spcPct val="107000"/>
                        </a:lnSpc>
                      </a:pPr>
                      <a:endParaRPr lang="en-CA" sz="1200" dirty="0">
                        <a:effectLst/>
                        <a:latin typeface="Calibri" panose="020F0502020204030204" pitchFamily="34" charset="0"/>
                        <a:cs typeface="Times New Roman" panose="02020603050405020304" pitchFamily="18" charset="0"/>
                      </a:endParaRPr>
                    </a:p>
                  </a:txBody>
                  <a:tcPr marL="0" marR="15631" marT="0" marB="0" anchor="b"/>
                </a:tc>
                <a:extLst>
                  <a:ext uri="{0D108BD9-81ED-4DB2-BD59-A6C34878D82A}">
                    <a16:rowId xmlns:a16="http://schemas.microsoft.com/office/drawing/2014/main" val="287806299"/>
                  </a:ext>
                </a:extLst>
              </a:tr>
              <a:tr h="101204">
                <a:tc>
                  <a:txBody>
                    <a:bodyPr/>
                    <a:lstStyle/>
                    <a:p>
                      <a:pPr marL="90170" algn="l">
                        <a:lnSpc>
                          <a:spcPct val="107000"/>
                        </a:lnSpc>
                      </a:pPr>
                      <a:r>
                        <a:rPr lang="en-CA" sz="1200">
                          <a:effectLst/>
                        </a:rPr>
                        <a:t>HC11 (Cancer)</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a:effectLst/>
                        </a:rPr>
                        <a:t>--</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nSpc>
                          <a:spcPct val="107000"/>
                        </a:lnSpc>
                      </a:pPr>
                      <a:endParaRPr lang="en-CA" sz="1200" dirty="0">
                        <a:effectLst/>
                        <a:latin typeface="Calibri" panose="020F0502020204030204" pitchFamily="34" charset="0"/>
                        <a:cs typeface="Times New Roman" panose="02020603050405020304" pitchFamily="18" charset="0"/>
                      </a:endParaRPr>
                    </a:p>
                  </a:txBody>
                  <a:tcPr marL="0" marR="15631" marT="0" marB="0" anchor="b"/>
                </a:tc>
                <a:tc>
                  <a:txBody>
                    <a:bodyPr/>
                    <a:lstStyle/>
                    <a:p>
                      <a:pPr>
                        <a:lnSpc>
                          <a:spcPct val="107000"/>
                        </a:lnSpc>
                      </a:pPr>
                      <a:endParaRPr lang="en-CA" sz="1200" dirty="0">
                        <a:effectLst/>
                        <a:latin typeface="Calibri" panose="020F0502020204030204" pitchFamily="34" charset="0"/>
                        <a:cs typeface="Times New Roman" panose="02020603050405020304" pitchFamily="18" charset="0"/>
                      </a:endParaRPr>
                    </a:p>
                  </a:txBody>
                  <a:tcPr marL="0" marR="15631" marT="0" marB="0" anchor="b"/>
                </a:tc>
                <a:extLst>
                  <a:ext uri="{0D108BD9-81ED-4DB2-BD59-A6C34878D82A}">
                    <a16:rowId xmlns:a16="http://schemas.microsoft.com/office/drawing/2014/main" val="1537748711"/>
                  </a:ext>
                </a:extLst>
              </a:tr>
              <a:tr h="100689">
                <a:tc>
                  <a:txBody>
                    <a:bodyPr/>
                    <a:lstStyle/>
                    <a:p>
                      <a:pPr marL="90170" algn="l">
                        <a:lnSpc>
                          <a:spcPct val="107000"/>
                        </a:lnSpc>
                      </a:pPr>
                      <a:r>
                        <a:rPr lang="en-CA" sz="1200">
                          <a:effectLst/>
                        </a:rPr>
                        <a:t>HC12 (Chronic neurological conditions)</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a:effectLst/>
                        </a:rPr>
                        <a:t>0.59</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l">
                        <a:lnSpc>
                          <a:spcPct val="107000"/>
                        </a:lnSpc>
                      </a:pPr>
                      <a:r>
                        <a:rPr lang="en-CA" sz="1200">
                          <a:effectLst/>
                        </a:rPr>
                        <a:t>**</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dirty="0">
                          <a:effectLst/>
                        </a:rPr>
                        <a:t>1.81 [1.28 - 2.57]</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extLst>
                  <a:ext uri="{0D108BD9-81ED-4DB2-BD59-A6C34878D82A}">
                    <a16:rowId xmlns:a16="http://schemas.microsoft.com/office/drawing/2014/main" val="3723057773"/>
                  </a:ext>
                </a:extLst>
              </a:tr>
              <a:tr h="101204">
                <a:tc>
                  <a:txBody>
                    <a:bodyPr/>
                    <a:lstStyle/>
                    <a:p>
                      <a:pPr marL="90170" algn="l">
                        <a:lnSpc>
                          <a:spcPct val="107000"/>
                        </a:lnSpc>
                      </a:pPr>
                      <a:r>
                        <a:rPr lang="en-CA" sz="1200">
                          <a:effectLst/>
                        </a:rPr>
                        <a:t>HC13 (Problems with spleen)</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a:effectLst/>
                        </a:rPr>
                        <a:t>1.93</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dirty="0">
                          <a:effectLst/>
                        </a:rPr>
                        <a:t>6.89 [0.94 - 50.39]</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extLst>
                  <a:ext uri="{0D108BD9-81ED-4DB2-BD59-A6C34878D82A}">
                    <a16:rowId xmlns:a16="http://schemas.microsoft.com/office/drawing/2014/main" val="3424594571"/>
                  </a:ext>
                </a:extLst>
              </a:tr>
              <a:tr h="101204">
                <a:tc>
                  <a:txBody>
                    <a:bodyPr/>
                    <a:lstStyle/>
                    <a:p>
                      <a:pPr marL="90170" algn="l">
                        <a:lnSpc>
                          <a:spcPct val="107000"/>
                        </a:lnSpc>
                      </a:pPr>
                      <a:r>
                        <a:rPr lang="en-CA" sz="1200">
                          <a:effectLst/>
                        </a:rPr>
                        <a:t>HC14 (Transplant Recipient and complication)</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gn="r">
                        <a:lnSpc>
                          <a:spcPct val="107000"/>
                        </a:lnSpc>
                      </a:pPr>
                      <a:r>
                        <a:rPr lang="en-CA" sz="1200">
                          <a:effectLst/>
                        </a:rPr>
                        <a:t>--</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0" marR="15631" marT="0" marB="0" anchor="b"/>
                </a:tc>
                <a:tc>
                  <a:txBody>
                    <a:bodyPr/>
                    <a:lstStyle/>
                    <a:p>
                      <a:pPr>
                        <a:lnSpc>
                          <a:spcPct val="107000"/>
                        </a:lnSpc>
                      </a:pPr>
                      <a:endParaRPr lang="en-CA" sz="1200" dirty="0">
                        <a:effectLst/>
                        <a:latin typeface="Calibri" panose="020F0502020204030204" pitchFamily="34" charset="0"/>
                        <a:cs typeface="Times New Roman" panose="02020603050405020304" pitchFamily="18" charset="0"/>
                      </a:endParaRPr>
                    </a:p>
                  </a:txBody>
                  <a:tcPr marL="0" marR="15631" marT="0" marB="0" anchor="b"/>
                </a:tc>
                <a:extLst>
                  <a:ext uri="{0D108BD9-81ED-4DB2-BD59-A6C34878D82A}">
                    <a16:rowId xmlns:a16="http://schemas.microsoft.com/office/drawing/2014/main" val="930674932"/>
                  </a:ext>
                </a:extLst>
              </a:tr>
              <a:tr h="222756">
                <a:tc>
                  <a:txBody>
                    <a:bodyPr/>
                    <a:lstStyle/>
                    <a:p>
                      <a:pPr marL="90170" algn="l">
                        <a:lnSpc>
                          <a:spcPct val="107000"/>
                        </a:lnSpc>
                      </a:pPr>
                      <a:r>
                        <a:rPr lang="en-CA" sz="1200" dirty="0">
                          <a:effectLst/>
                        </a:rPr>
                        <a:t>HC15 (Rheumatoid &amp; Other Inflammatory Arthropathy (excl. Gout))</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lnB w="12700" cap="flat" cmpd="sng" algn="ctr">
                      <a:solidFill>
                        <a:schemeClr val="tx1"/>
                      </a:solidFill>
                      <a:prstDash val="solid"/>
                      <a:round/>
                      <a:headEnd type="none" w="med" len="med"/>
                      <a:tailEnd type="none" w="med" len="med"/>
                    </a:lnB>
                  </a:tcPr>
                </a:tc>
                <a:tc>
                  <a:txBody>
                    <a:bodyPr/>
                    <a:lstStyle/>
                    <a:p>
                      <a:pPr algn="r">
                        <a:lnSpc>
                          <a:spcPct val="107000"/>
                        </a:lnSpc>
                      </a:pPr>
                      <a:r>
                        <a:rPr lang="en-CA" sz="1200" dirty="0">
                          <a:effectLst/>
                        </a:rPr>
                        <a:t>0.69</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lnB w="12700" cap="flat" cmpd="sng" algn="ctr">
                      <a:solidFill>
                        <a:schemeClr val="tx1"/>
                      </a:solidFill>
                      <a:prstDash val="solid"/>
                      <a:round/>
                      <a:headEnd type="none" w="med" len="med"/>
                      <a:tailEnd type="none" w="med" len="med"/>
                    </a:lnB>
                  </a:tcPr>
                </a:tc>
                <a:tc>
                  <a:txBody>
                    <a:bodyPr/>
                    <a:lstStyle/>
                    <a:p>
                      <a:pPr algn="l">
                        <a:lnSpc>
                          <a:spcPct val="107000"/>
                        </a:lnSpc>
                      </a:pPr>
                      <a:r>
                        <a:rPr lang="en-CA" sz="1200" dirty="0">
                          <a:effectLst/>
                        </a:rPr>
                        <a:t>**</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lnB w="12700" cap="flat" cmpd="sng" algn="ctr">
                      <a:solidFill>
                        <a:schemeClr val="tx1"/>
                      </a:solidFill>
                      <a:prstDash val="solid"/>
                      <a:round/>
                      <a:headEnd type="none" w="med" len="med"/>
                      <a:tailEnd type="none" w="med" len="med"/>
                    </a:lnB>
                  </a:tcPr>
                </a:tc>
                <a:tc>
                  <a:txBody>
                    <a:bodyPr/>
                    <a:lstStyle/>
                    <a:p>
                      <a:pPr algn="r">
                        <a:lnSpc>
                          <a:spcPct val="107000"/>
                        </a:lnSpc>
                      </a:pPr>
                      <a:r>
                        <a:rPr lang="en-CA" sz="1200" dirty="0">
                          <a:effectLst/>
                        </a:rPr>
                        <a:t>1.99 [1.20 – 3.30]</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8930969"/>
                  </a:ext>
                </a:extLst>
              </a:tr>
            </a:tbl>
          </a:graphicData>
        </a:graphic>
      </p:graphicFrame>
      <p:graphicFrame>
        <p:nvGraphicFramePr>
          <p:cNvPr id="4" name="Table 3">
            <a:extLst>
              <a:ext uri="{FF2B5EF4-FFF2-40B4-BE49-F238E27FC236}">
                <a16:creationId xmlns:a16="http://schemas.microsoft.com/office/drawing/2014/main" id="{F9A8CABD-DF15-4206-9D03-A4BF88EDFB48}"/>
              </a:ext>
            </a:extLst>
          </p:cNvPr>
          <p:cNvGraphicFramePr>
            <a:graphicFrameLocks noGrp="1"/>
          </p:cNvGraphicFramePr>
          <p:nvPr>
            <p:extLst>
              <p:ext uri="{D42A27DB-BD31-4B8C-83A1-F6EECF244321}">
                <p14:modId xmlns:p14="http://schemas.microsoft.com/office/powerpoint/2010/main" val="4237920639"/>
              </p:ext>
            </p:extLst>
          </p:nvPr>
        </p:nvGraphicFramePr>
        <p:xfrm>
          <a:off x="9422580" y="1563641"/>
          <a:ext cx="2528120" cy="417103"/>
        </p:xfrm>
        <a:graphic>
          <a:graphicData uri="http://schemas.openxmlformats.org/drawingml/2006/table">
            <a:tbl>
              <a:tblPr firstRow="1" firstCol="1" bandRow="1">
                <a:tableStyleId>{2D5ABB26-0587-4C30-8999-92F81FD0307C}</a:tableStyleId>
              </a:tblPr>
              <a:tblGrid>
                <a:gridCol w="2528120">
                  <a:extLst>
                    <a:ext uri="{9D8B030D-6E8A-4147-A177-3AD203B41FA5}">
                      <a16:colId xmlns:a16="http://schemas.microsoft.com/office/drawing/2014/main" val="2026324949"/>
                    </a:ext>
                  </a:extLst>
                </a:gridCol>
              </a:tblGrid>
              <a:tr h="118610">
                <a:tc>
                  <a:txBody>
                    <a:bodyPr/>
                    <a:lstStyle/>
                    <a:p>
                      <a:pPr>
                        <a:lnSpc>
                          <a:spcPct val="107000"/>
                        </a:lnSpc>
                        <a:spcAft>
                          <a:spcPts val="800"/>
                        </a:spcAft>
                      </a:pPr>
                      <a:r>
                        <a:rPr lang="en-CA" sz="1050" dirty="0">
                          <a:effectLst/>
                        </a:rPr>
                        <a:t>C statistic = .80; </a:t>
                      </a:r>
                      <a:r>
                        <a:rPr lang="en-CA" sz="1050" dirty="0" err="1">
                          <a:effectLst/>
                        </a:rPr>
                        <a:t>Somer’s</a:t>
                      </a:r>
                      <a:r>
                        <a:rPr lang="en-CA" sz="1050" dirty="0">
                          <a:effectLst/>
                        </a:rPr>
                        <a:t> D = .6; Gamma = .61</a:t>
                      </a:r>
                      <a:endParaRPr lang="en-CA" sz="10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1803268"/>
                  </a:ext>
                </a:extLst>
              </a:tr>
              <a:tr h="254352">
                <a:tc>
                  <a:txBody>
                    <a:bodyPr/>
                    <a:lstStyle/>
                    <a:p>
                      <a:pPr>
                        <a:lnSpc>
                          <a:spcPct val="107000"/>
                        </a:lnSpc>
                        <a:spcAft>
                          <a:spcPts val="800"/>
                        </a:spcAft>
                      </a:pPr>
                      <a:r>
                        <a:rPr lang="en-CA" sz="1050" dirty="0">
                          <a:effectLst/>
                        </a:rPr>
                        <a:t>*p≤.05, ** p&lt;.01, *** p&lt;.001</a:t>
                      </a:r>
                      <a:endParaRPr lang="en-CA"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5631"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120522708"/>
                  </a:ext>
                </a:extLst>
              </a:tr>
            </a:tbl>
          </a:graphicData>
        </a:graphic>
      </p:graphicFrame>
      <p:sp>
        <p:nvSpPr>
          <p:cNvPr id="5" name="Slide Number Placeholder 4">
            <a:extLst>
              <a:ext uri="{FF2B5EF4-FFF2-40B4-BE49-F238E27FC236}">
                <a16:creationId xmlns:a16="http://schemas.microsoft.com/office/drawing/2014/main" id="{B4D3FD78-C372-4206-B1D8-0E13142D6F3E}"/>
              </a:ext>
            </a:extLst>
          </p:cNvPr>
          <p:cNvSpPr>
            <a:spLocks noGrp="1"/>
          </p:cNvSpPr>
          <p:nvPr>
            <p:ph type="sldNum" sz="quarter" idx="4"/>
          </p:nvPr>
        </p:nvSpPr>
        <p:spPr/>
        <p:txBody>
          <a:bodyPr/>
          <a:lstStyle/>
          <a:p>
            <a:fld id="{AF00BBCC-5065-4A36-818C-AAE84D4248A3}" type="slidenum">
              <a:rPr lang="en-CA" smtClean="0"/>
              <a:t>44</a:t>
            </a:fld>
            <a:endParaRPr lang="en-CA"/>
          </a:p>
        </p:txBody>
      </p:sp>
      <p:sp>
        <p:nvSpPr>
          <p:cNvPr id="6" name="Rectangle 5">
            <a:extLst>
              <a:ext uri="{FF2B5EF4-FFF2-40B4-BE49-F238E27FC236}">
                <a16:creationId xmlns:a16="http://schemas.microsoft.com/office/drawing/2014/main" id="{612B6567-2787-4B2C-85D4-28384A1196A1}"/>
              </a:ext>
            </a:extLst>
          </p:cNvPr>
          <p:cNvSpPr/>
          <p:nvPr/>
        </p:nvSpPr>
        <p:spPr>
          <a:xfrm>
            <a:off x="9722734" y="3429000"/>
            <a:ext cx="2129742" cy="1448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Odds ratio for LTC residents drops below 1 because of priority protective measures</a:t>
            </a:r>
          </a:p>
        </p:txBody>
      </p:sp>
    </p:spTree>
    <p:extLst>
      <p:ext uri="{BB962C8B-B14F-4D97-AF65-F5344CB8AC3E}">
        <p14:creationId xmlns:p14="http://schemas.microsoft.com/office/powerpoint/2010/main" val="2334219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6068-28E4-45B7-A373-E0ACE38514C9}"/>
              </a:ext>
            </a:extLst>
          </p:cNvPr>
          <p:cNvSpPr>
            <a:spLocks noGrp="1"/>
          </p:cNvSpPr>
          <p:nvPr>
            <p:ph type="title"/>
          </p:nvPr>
        </p:nvSpPr>
        <p:spPr/>
        <p:txBody>
          <a:bodyPr>
            <a:noAutofit/>
          </a:bodyPr>
          <a:lstStyle/>
          <a:p>
            <a:r>
              <a:rPr lang="en-US" sz="3600" dirty="0"/>
              <a:t>Ventile based on probability </a:t>
            </a:r>
            <a:r>
              <a:rPr lang="fr-FR" sz="1800" dirty="0"/>
              <a:t>( 4-week model </a:t>
            </a:r>
            <a:r>
              <a:rPr lang="en-US" sz="1800" dirty="0"/>
              <a:t>Jan 21, 2021 - Feb 17, 2021)</a:t>
            </a:r>
            <a:br>
              <a:rPr lang="en-CA" sz="1800" dirty="0"/>
            </a:br>
            <a:br>
              <a:rPr lang="en-US" sz="1800" dirty="0"/>
            </a:br>
            <a:r>
              <a:rPr lang="fr-FR" sz="2800" dirty="0"/>
              <a:t>Daily hospitalization forecast</a:t>
            </a:r>
            <a:endParaRPr lang="en-CA" sz="2900" dirty="0"/>
          </a:p>
        </p:txBody>
      </p:sp>
      <p:graphicFrame>
        <p:nvGraphicFramePr>
          <p:cNvPr id="5" name="Content Placeholder 4">
            <a:extLst>
              <a:ext uri="{FF2B5EF4-FFF2-40B4-BE49-F238E27FC236}">
                <a16:creationId xmlns:a16="http://schemas.microsoft.com/office/drawing/2014/main" id="{50402C90-5E96-4701-8FF2-47EB8067ECBD}"/>
              </a:ext>
            </a:extLst>
          </p:cNvPr>
          <p:cNvGraphicFramePr>
            <a:graphicFrameLocks noGrp="1"/>
          </p:cNvGraphicFramePr>
          <p:nvPr>
            <p:ph sz="half" idx="1"/>
            <p:extLst>
              <p:ext uri="{D42A27DB-BD31-4B8C-83A1-F6EECF244321}">
                <p14:modId xmlns:p14="http://schemas.microsoft.com/office/powerpoint/2010/main" val="890097762"/>
              </p:ext>
            </p:extLst>
          </p:nvPr>
        </p:nvGraphicFramePr>
        <p:xfrm>
          <a:off x="2700359" y="1400095"/>
          <a:ext cx="7106020" cy="5260198"/>
        </p:xfrm>
        <a:graphic>
          <a:graphicData uri="http://schemas.openxmlformats.org/drawingml/2006/table">
            <a:tbl>
              <a:tblPr firstRow="1" firstCol="1" bandRow="1">
                <a:tableStyleId>{2D5ABB26-0587-4C30-8999-92F81FD0307C}</a:tableStyleId>
              </a:tblPr>
              <a:tblGrid>
                <a:gridCol w="828821">
                  <a:extLst>
                    <a:ext uri="{9D8B030D-6E8A-4147-A177-3AD203B41FA5}">
                      <a16:colId xmlns:a16="http://schemas.microsoft.com/office/drawing/2014/main" val="448833897"/>
                    </a:ext>
                  </a:extLst>
                </a:gridCol>
                <a:gridCol w="959646">
                  <a:extLst>
                    <a:ext uri="{9D8B030D-6E8A-4147-A177-3AD203B41FA5}">
                      <a16:colId xmlns:a16="http://schemas.microsoft.com/office/drawing/2014/main" val="3047944005"/>
                    </a:ext>
                  </a:extLst>
                </a:gridCol>
                <a:gridCol w="1135107">
                  <a:extLst>
                    <a:ext uri="{9D8B030D-6E8A-4147-A177-3AD203B41FA5}">
                      <a16:colId xmlns:a16="http://schemas.microsoft.com/office/drawing/2014/main" val="4147929776"/>
                    </a:ext>
                  </a:extLst>
                </a:gridCol>
                <a:gridCol w="870376">
                  <a:extLst>
                    <a:ext uri="{9D8B030D-6E8A-4147-A177-3AD203B41FA5}">
                      <a16:colId xmlns:a16="http://schemas.microsoft.com/office/drawing/2014/main" val="1483871231"/>
                    </a:ext>
                  </a:extLst>
                </a:gridCol>
                <a:gridCol w="145476">
                  <a:extLst>
                    <a:ext uri="{9D8B030D-6E8A-4147-A177-3AD203B41FA5}">
                      <a16:colId xmlns:a16="http://schemas.microsoft.com/office/drawing/2014/main" val="1987695315"/>
                    </a:ext>
                  </a:extLst>
                </a:gridCol>
                <a:gridCol w="1202947">
                  <a:extLst>
                    <a:ext uri="{9D8B030D-6E8A-4147-A177-3AD203B41FA5}">
                      <a16:colId xmlns:a16="http://schemas.microsoft.com/office/drawing/2014/main" val="3343090116"/>
                    </a:ext>
                  </a:extLst>
                </a:gridCol>
                <a:gridCol w="870376">
                  <a:extLst>
                    <a:ext uri="{9D8B030D-6E8A-4147-A177-3AD203B41FA5}">
                      <a16:colId xmlns:a16="http://schemas.microsoft.com/office/drawing/2014/main" val="3583946389"/>
                    </a:ext>
                  </a:extLst>
                </a:gridCol>
                <a:gridCol w="145476">
                  <a:extLst>
                    <a:ext uri="{9D8B030D-6E8A-4147-A177-3AD203B41FA5}">
                      <a16:colId xmlns:a16="http://schemas.microsoft.com/office/drawing/2014/main" val="3824663518"/>
                    </a:ext>
                  </a:extLst>
                </a:gridCol>
                <a:gridCol w="947795">
                  <a:extLst>
                    <a:ext uri="{9D8B030D-6E8A-4147-A177-3AD203B41FA5}">
                      <a16:colId xmlns:a16="http://schemas.microsoft.com/office/drawing/2014/main" val="2130535387"/>
                    </a:ext>
                  </a:extLst>
                </a:gridCol>
              </a:tblGrid>
              <a:tr h="399208">
                <a:tc>
                  <a:txBody>
                    <a:bodyPr/>
                    <a:lstStyle/>
                    <a:p>
                      <a:pPr algn="r">
                        <a:lnSpc>
                          <a:spcPct val="107000"/>
                        </a:lnSpc>
                      </a:pPr>
                      <a:r>
                        <a:rPr lang="en-CA" sz="1200" b="1" dirty="0">
                          <a:effectLst/>
                        </a:rPr>
                        <a:t> </a:t>
                      </a:r>
                      <a:endParaRPr lang="en-CA"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lnSpc>
                          <a:spcPct val="107000"/>
                        </a:lnSpc>
                      </a:pPr>
                      <a:r>
                        <a:rPr lang="en-CA" sz="1200" b="1" dirty="0">
                          <a:effectLst/>
                        </a:rPr>
                        <a:t> </a:t>
                      </a:r>
                      <a:endParaRPr lang="en-CA"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r">
                        <a:lnSpc>
                          <a:spcPct val="107000"/>
                        </a:lnSpc>
                      </a:pPr>
                      <a:r>
                        <a:rPr lang="en-CA" sz="1200" b="1" dirty="0">
                          <a:effectLst/>
                        </a:rPr>
                        <a:t>Forecast hospitalizations</a:t>
                      </a:r>
                      <a:endParaRPr lang="en-CA"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CA"/>
                    </a:p>
                  </a:txBody>
                  <a:tcPr/>
                </a:tc>
                <a:tc>
                  <a:txBody>
                    <a:bodyPr/>
                    <a:lstStyle/>
                    <a:p>
                      <a:pPr algn="r">
                        <a:lnSpc>
                          <a:spcPct val="107000"/>
                        </a:lnSpc>
                      </a:pPr>
                      <a:r>
                        <a:rPr lang="en-CA" sz="1200" b="1" dirty="0">
                          <a:effectLst/>
                        </a:rPr>
                        <a:t> </a:t>
                      </a:r>
                      <a:endParaRPr lang="en-CA"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r">
                        <a:lnSpc>
                          <a:spcPct val="107000"/>
                        </a:lnSpc>
                      </a:pPr>
                      <a:r>
                        <a:rPr lang="en-CA" sz="1200" b="1" dirty="0">
                          <a:effectLst/>
                        </a:rPr>
                        <a:t>Actual hospitalizations</a:t>
                      </a:r>
                      <a:endParaRPr lang="en-CA"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CA"/>
                    </a:p>
                  </a:txBody>
                  <a:tcPr/>
                </a:tc>
                <a:tc>
                  <a:txBody>
                    <a:bodyPr/>
                    <a:lstStyle/>
                    <a:p>
                      <a:pPr algn="r">
                        <a:lnSpc>
                          <a:spcPct val="107000"/>
                        </a:lnSpc>
                      </a:pPr>
                      <a:r>
                        <a:rPr lang="en-CA" sz="1200" b="1" dirty="0">
                          <a:effectLst/>
                        </a:rPr>
                        <a:t> </a:t>
                      </a:r>
                      <a:endParaRPr lang="en-CA"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lnSpc>
                          <a:spcPct val="107000"/>
                        </a:lnSpc>
                      </a:pPr>
                      <a:r>
                        <a:rPr lang="en-CA" sz="1200" b="1" dirty="0">
                          <a:effectLst/>
                        </a:rPr>
                        <a:t> </a:t>
                      </a:r>
                      <a:endParaRPr lang="en-CA"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24789218"/>
                  </a:ext>
                </a:extLst>
              </a:tr>
              <a:tr h="173483">
                <a:tc>
                  <a:txBody>
                    <a:bodyPr/>
                    <a:lstStyle/>
                    <a:p>
                      <a:pPr algn="r">
                        <a:lnSpc>
                          <a:spcPct val="107000"/>
                        </a:lnSpc>
                      </a:pPr>
                      <a:r>
                        <a:rPr lang="en-CA" sz="1200" dirty="0" err="1">
                          <a:effectLst/>
                        </a:rPr>
                        <a:t>Ventile</a:t>
                      </a:r>
                      <a:r>
                        <a:rPr lang="en-CA" sz="1200" dirty="0">
                          <a:effectLst/>
                        </a:rPr>
                        <a:t>(s)</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pPr>
                      <a:r>
                        <a:rPr lang="en-CA" sz="1200" dirty="0">
                          <a:effectLst/>
                        </a:rPr>
                        <a:t>Risk Group</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pPr>
                      <a:r>
                        <a:rPr lang="en-CA" sz="1200" dirty="0">
                          <a:effectLst/>
                        </a:rPr>
                        <a:t>Rate</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pPr>
                      <a:r>
                        <a:rPr lang="en-CA" sz="1200" dirty="0">
                          <a:effectLst/>
                        </a:rPr>
                        <a:t>Count</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pPr>
                      <a:r>
                        <a:rPr lang="en-CA" sz="1200">
                          <a:effectLst/>
                        </a:rPr>
                        <a:t> </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pPr>
                      <a:r>
                        <a:rPr lang="en-CA" sz="1200" dirty="0">
                          <a:effectLst/>
                        </a:rPr>
                        <a:t>Rate</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pPr>
                      <a:r>
                        <a:rPr lang="en-CA" sz="1200" dirty="0">
                          <a:effectLst/>
                        </a:rPr>
                        <a:t>Count</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pPr>
                      <a:r>
                        <a:rPr lang="en-CA" sz="1200">
                          <a:effectLst/>
                        </a:rPr>
                        <a:t> </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pPr>
                      <a:r>
                        <a:rPr lang="en-CA" sz="1200" dirty="0">
                          <a:effectLst/>
                        </a:rPr>
                        <a:t>Error</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69603"/>
                  </a:ext>
                </a:extLst>
              </a:tr>
              <a:tr h="178274">
                <a:tc>
                  <a:txBody>
                    <a:bodyPr/>
                    <a:lstStyle/>
                    <a:p>
                      <a:pPr algn="r">
                        <a:lnSpc>
                          <a:spcPct val="107000"/>
                        </a:lnSpc>
                      </a:pPr>
                      <a:r>
                        <a:rPr lang="en-CA" sz="1200" dirty="0">
                          <a:effectLst/>
                        </a:rPr>
                        <a:t>1</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tcPr>
                </a:tc>
                <a:tc>
                  <a:txBody>
                    <a:bodyPr/>
                    <a:lstStyle/>
                    <a:p>
                      <a:pPr algn="r">
                        <a:lnSpc>
                          <a:spcPct val="107000"/>
                        </a:lnSpc>
                      </a:pPr>
                      <a:r>
                        <a:rPr lang="en-CA" sz="1200" dirty="0">
                          <a:effectLst/>
                        </a:rPr>
                        <a:t>Very High</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tcPr>
                </a:tc>
                <a:tc>
                  <a:txBody>
                    <a:bodyPr/>
                    <a:lstStyle/>
                    <a:p>
                      <a:pPr algn="r">
                        <a:lnSpc>
                          <a:spcPct val="107000"/>
                        </a:lnSpc>
                      </a:pPr>
                      <a:r>
                        <a:rPr lang="en-CA" sz="1200" dirty="0">
                          <a:effectLst/>
                        </a:rPr>
                        <a:t>33.4%</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tcPr>
                </a:tc>
                <a:tc>
                  <a:txBody>
                    <a:bodyPr/>
                    <a:lstStyle/>
                    <a:p>
                      <a:pPr algn="r">
                        <a:lnSpc>
                          <a:spcPct val="107000"/>
                        </a:lnSpc>
                      </a:pPr>
                      <a:r>
                        <a:rPr lang="en-CA" sz="1200" dirty="0">
                          <a:effectLst/>
                        </a:rPr>
                        <a:t>188.5</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tcP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tcPr>
                </a:tc>
                <a:tc>
                  <a:txBody>
                    <a:bodyPr/>
                    <a:lstStyle/>
                    <a:p>
                      <a:pPr algn="r">
                        <a:lnSpc>
                          <a:spcPct val="107000"/>
                        </a:lnSpc>
                      </a:pPr>
                      <a:r>
                        <a:rPr lang="en-CA" sz="1200">
                          <a:effectLst/>
                        </a:rPr>
                        <a:t>32.8%</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tcPr>
                </a:tc>
                <a:tc>
                  <a:txBody>
                    <a:bodyPr/>
                    <a:lstStyle/>
                    <a:p>
                      <a:pPr algn="r">
                        <a:lnSpc>
                          <a:spcPct val="107000"/>
                        </a:lnSpc>
                      </a:pPr>
                      <a:r>
                        <a:rPr lang="en-CA" sz="1200" dirty="0">
                          <a:effectLst/>
                        </a:rPr>
                        <a:t>185</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tcPr>
                </a:tc>
                <a:tc>
                  <a:txBody>
                    <a:bodyPr/>
                    <a:lstStyle/>
                    <a:p>
                      <a:pPr>
                        <a:lnSpc>
                          <a:spcPct val="107000"/>
                        </a:lnSpc>
                      </a:pPr>
                      <a:endParaRPr lang="en-CA" sz="1200" dirty="0">
                        <a:effectLst/>
                        <a:latin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tcPr>
                </a:tc>
                <a:tc>
                  <a:txBody>
                    <a:bodyPr/>
                    <a:lstStyle/>
                    <a:p>
                      <a:pPr algn="r">
                        <a:lnSpc>
                          <a:spcPct val="107000"/>
                        </a:lnSpc>
                      </a:pPr>
                      <a:r>
                        <a:rPr lang="en-CA" sz="1200" dirty="0">
                          <a:effectLst/>
                        </a:rPr>
                        <a:t>-0.6%</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99768062"/>
                  </a:ext>
                </a:extLst>
              </a:tr>
              <a:tr h="178274">
                <a:tc>
                  <a:txBody>
                    <a:bodyPr/>
                    <a:lstStyle/>
                    <a:p>
                      <a:pPr algn="r">
                        <a:lnSpc>
                          <a:spcPct val="107000"/>
                        </a:lnSpc>
                      </a:pPr>
                      <a:r>
                        <a:rPr lang="en-CA" sz="1200">
                          <a:effectLst/>
                        </a:rPr>
                        <a:t>2</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dirty="0">
                          <a:effectLst/>
                        </a:rPr>
                        <a:t>High</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dirty="0">
                          <a:effectLst/>
                        </a:rPr>
                        <a:t>12.2%</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dirty="0">
                          <a:effectLst/>
                        </a:rPr>
                        <a:t>68.9</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dirty="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dirty="0">
                          <a:effectLst/>
                        </a:rPr>
                        <a:t>13.1%</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dirty="0">
                          <a:effectLst/>
                        </a:rPr>
                        <a:t>74</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dirty="0">
                          <a:effectLst/>
                        </a:rPr>
                        <a:t>0.9%</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extLst>
                  <a:ext uri="{0D108BD9-81ED-4DB2-BD59-A6C34878D82A}">
                    <a16:rowId xmlns:a16="http://schemas.microsoft.com/office/drawing/2014/main" val="1379581861"/>
                  </a:ext>
                </a:extLst>
              </a:tr>
              <a:tr h="178274">
                <a:tc>
                  <a:txBody>
                    <a:bodyPr/>
                    <a:lstStyle/>
                    <a:p>
                      <a:pPr algn="r">
                        <a:lnSpc>
                          <a:spcPct val="107000"/>
                        </a:lnSpc>
                      </a:pPr>
                      <a:r>
                        <a:rPr lang="en-CA" sz="1200">
                          <a:effectLst/>
                        </a:rPr>
                        <a:t>3</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High</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8.2%</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46.3</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dirty="0">
                          <a:effectLst/>
                        </a:rPr>
                        <a:t>10.3%</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58</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dirty="0">
                          <a:effectLst/>
                        </a:rPr>
                        <a:t>2.1%</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extLst>
                  <a:ext uri="{0D108BD9-81ED-4DB2-BD59-A6C34878D82A}">
                    <a16:rowId xmlns:a16="http://schemas.microsoft.com/office/drawing/2014/main" val="9377578"/>
                  </a:ext>
                </a:extLst>
              </a:tr>
              <a:tr h="178274">
                <a:tc>
                  <a:txBody>
                    <a:bodyPr/>
                    <a:lstStyle/>
                    <a:p>
                      <a:pPr algn="r">
                        <a:lnSpc>
                          <a:spcPct val="107000"/>
                        </a:lnSpc>
                      </a:pPr>
                      <a:r>
                        <a:rPr lang="en-CA" sz="1200">
                          <a:effectLst/>
                        </a:rPr>
                        <a:t>4</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dirty="0">
                          <a:effectLst/>
                        </a:rPr>
                        <a:t>High</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6.3%</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35.5</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6.2%</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dirty="0">
                          <a:effectLst/>
                        </a:rPr>
                        <a:t>35</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dirty="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dirty="0">
                          <a:effectLst/>
                        </a:rPr>
                        <a:t>-0.1%</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extLst>
                  <a:ext uri="{0D108BD9-81ED-4DB2-BD59-A6C34878D82A}">
                    <a16:rowId xmlns:a16="http://schemas.microsoft.com/office/drawing/2014/main" val="4095011591"/>
                  </a:ext>
                </a:extLst>
              </a:tr>
              <a:tr h="178274">
                <a:tc>
                  <a:txBody>
                    <a:bodyPr/>
                    <a:lstStyle/>
                    <a:p>
                      <a:pPr algn="r">
                        <a:lnSpc>
                          <a:spcPct val="107000"/>
                        </a:lnSpc>
                      </a:pPr>
                      <a:r>
                        <a:rPr lang="en-CA" sz="1200">
                          <a:effectLst/>
                        </a:rPr>
                        <a:t>5</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Medium</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5.6%</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31.4</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8.2%</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46</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2.6%</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extLst>
                  <a:ext uri="{0D108BD9-81ED-4DB2-BD59-A6C34878D82A}">
                    <a16:rowId xmlns:a16="http://schemas.microsoft.com/office/drawing/2014/main" val="1916014164"/>
                  </a:ext>
                </a:extLst>
              </a:tr>
              <a:tr h="178274">
                <a:tc>
                  <a:txBody>
                    <a:bodyPr/>
                    <a:lstStyle/>
                    <a:p>
                      <a:pPr algn="r">
                        <a:lnSpc>
                          <a:spcPct val="107000"/>
                        </a:lnSpc>
                      </a:pPr>
                      <a:r>
                        <a:rPr lang="en-CA" sz="1200">
                          <a:effectLst/>
                        </a:rPr>
                        <a:t>6</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Medium</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5.2%</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29.5</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4.1%</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23</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-1.1%</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extLst>
                  <a:ext uri="{0D108BD9-81ED-4DB2-BD59-A6C34878D82A}">
                    <a16:rowId xmlns:a16="http://schemas.microsoft.com/office/drawing/2014/main" val="3441100102"/>
                  </a:ext>
                </a:extLst>
              </a:tr>
              <a:tr h="178274">
                <a:tc>
                  <a:txBody>
                    <a:bodyPr/>
                    <a:lstStyle/>
                    <a:p>
                      <a:pPr algn="r">
                        <a:lnSpc>
                          <a:spcPct val="107000"/>
                        </a:lnSpc>
                      </a:pPr>
                      <a:r>
                        <a:rPr lang="en-CA" sz="1200">
                          <a:effectLst/>
                        </a:rPr>
                        <a:t>7</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dirty="0">
                          <a:effectLst/>
                        </a:rPr>
                        <a:t>Medium</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4.6%</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26</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1.1%</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6</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-3.5%</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extLst>
                  <a:ext uri="{0D108BD9-81ED-4DB2-BD59-A6C34878D82A}">
                    <a16:rowId xmlns:a16="http://schemas.microsoft.com/office/drawing/2014/main" val="348259029"/>
                  </a:ext>
                </a:extLst>
              </a:tr>
              <a:tr h="178274">
                <a:tc>
                  <a:txBody>
                    <a:bodyPr/>
                    <a:lstStyle/>
                    <a:p>
                      <a:pPr algn="r">
                        <a:lnSpc>
                          <a:spcPct val="107000"/>
                        </a:lnSpc>
                      </a:pPr>
                      <a:r>
                        <a:rPr lang="en-CA" sz="1200">
                          <a:effectLst/>
                        </a:rPr>
                        <a:t>8</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Medium</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4.1%</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23.3</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3.5%</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20</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-0.6%</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extLst>
                  <a:ext uri="{0D108BD9-81ED-4DB2-BD59-A6C34878D82A}">
                    <a16:rowId xmlns:a16="http://schemas.microsoft.com/office/drawing/2014/main" val="2589297584"/>
                  </a:ext>
                </a:extLst>
              </a:tr>
              <a:tr h="178274">
                <a:tc>
                  <a:txBody>
                    <a:bodyPr/>
                    <a:lstStyle/>
                    <a:p>
                      <a:pPr algn="r">
                        <a:lnSpc>
                          <a:spcPct val="107000"/>
                        </a:lnSpc>
                      </a:pPr>
                      <a:r>
                        <a:rPr lang="en-CA" sz="1200">
                          <a:effectLst/>
                        </a:rPr>
                        <a:t>9</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dirty="0">
                          <a:effectLst/>
                        </a:rPr>
                        <a:t>Medium</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dirty="0">
                          <a:effectLst/>
                        </a:rPr>
                        <a:t>3.7%</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20.8</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5.0%</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28</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1.3%</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extLst>
                  <a:ext uri="{0D108BD9-81ED-4DB2-BD59-A6C34878D82A}">
                    <a16:rowId xmlns:a16="http://schemas.microsoft.com/office/drawing/2014/main" val="828811455"/>
                  </a:ext>
                </a:extLst>
              </a:tr>
              <a:tr h="178274">
                <a:tc>
                  <a:txBody>
                    <a:bodyPr/>
                    <a:lstStyle/>
                    <a:p>
                      <a:pPr algn="r">
                        <a:lnSpc>
                          <a:spcPct val="107000"/>
                        </a:lnSpc>
                      </a:pPr>
                      <a:r>
                        <a:rPr lang="en-CA" sz="1200">
                          <a:effectLst/>
                        </a:rPr>
                        <a:t>10</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Medium</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3.1%</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17.3</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3.9%</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22</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0.8%</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extLst>
                  <a:ext uri="{0D108BD9-81ED-4DB2-BD59-A6C34878D82A}">
                    <a16:rowId xmlns:a16="http://schemas.microsoft.com/office/drawing/2014/main" val="3413007311"/>
                  </a:ext>
                </a:extLst>
              </a:tr>
              <a:tr h="178274">
                <a:tc>
                  <a:txBody>
                    <a:bodyPr/>
                    <a:lstStyle/>
                    <a:p>
                      <a:pPr algn="r">
                        <a:lnSpc>
                          <a:spcPct val="107000"/>
                        </a:lnSpc>
                      </a:pPr>
                      <a:r>
                        <a:rPr lang="en-CA" sz="1200">
                          <a:effectLst/>
                        </a:rPr>
                        <a:t>11</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Medium</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dirty="0">
                          <a:effectLst/>
                        </a:rPr>
                        <a:t>2.5%</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14.1</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1.8%</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10</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-0.7%</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extLst>
                  <a:ext uri="{0D108BD9-81ED-4DB2-BD59-A6C34878D82A}">
                    <a16:rowId xmlns:a16="http://schemas.microsoft.com/office/drawing/2014/main" val="64462902"/>
                  </a:ext>
                </a:extLst>
              </a:tr>
              <a:tr h="178274">
                <a:tc>
                  <a:txBody>
                    <a:bodyPr/>
                    <a:lstStyle/>
                    <a:p>
                      <a:pPr algn="r">
                        <a:lnSpc>
                          <a:spcPct val="107000"/>
                        </a:lnSpc>
                      </a:pPr>
                      <a:r>
                        <a:rPr lang="en-CA" sz="1200">
                          <a:effectLst/>
                        </a:rPr>
                        <a:t>12</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Low</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2.3%</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13</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0.0%</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0</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-2.3%</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extLst>
                  <a:ext uri="{0D108BD9-81ED-4DB2-BD59-A6C34878D82A}">
                    <a16:rowId xmlns:a16="http://schemas.microsoft.com/office/drawing/2014/main" val="408953948"/>
                  </a:ext>
                </a:extLst>
              </a:tr>
              <a:tr h="178274">
                <a:tc>
                  <a:txBody>
                    <a:bodyPr/>
                    <a:lstStyle/>
                    <a:p>
                      <a:pPr algn="r">
                        <a:lnSpc>
                          <a:spcPct val="107000"/>
                        </a:lnSpc>
                      </a:pPr>
                      <a:r>
                        <a:rPr lang="en-CA" sz="1200">
                          <a:effectLst/>
                        </a:rPr>
                        <a:t>13</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Low</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dirty="0">
                          <a:effectLst/>
                        </a:rPr>
                        <a:t>2.3%</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13</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2.5%</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14</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0.2%</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extLst>
                  <a:ext uri="{0D108BD9-81ED-4DB2-BD59-A6C34878D82A}">
                    <a16:rowId xmlns:a16="http://schemas.microsoft.com/office/drawing/2014/main" val="377061460"/>
                  </a:ext>
                </a:extLst>
              </a:tr>
              <a:tr h="178274">
                <a:tc>
                  <a:txBody>
                    <a:bodyPr/>
                    <a:lstStyle/>
                    <a:p>
                      <a:pPr algn="r">
                        <a:lnSpc>
                          <a:spcPct val="107000"/>
                        </a:lnSpc>
                      </a:pPr>
                      <a:r>
                        <a:rPr lang="en-CA" sz="1200">
                          <a:effectLst/>
                        </a:rPr>
                        <a:t>14</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Low</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2.0%</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11.5</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2.3%</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13</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0.3%</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extLst>
                  <a:ext uri="{0D108BD9-81ED-4DB2-BD59-A6C34878D82A}">
                    <a16:rowId xmlns:a16="http://schemas.microsoft.com/office/drawing/2014/main" val="1411039703"/>
                  </a:ext>
                </a:extLst>
              </a:tr>
              <a:tr h="178274">
                <a:tc>
                  <a:txBody>
                    <a:bodyPr/>
                    <a:lstStyle/>
                    <a:p>
                      <a:pPr algn="r">
                        <a:lnSpc>
                          <a:spcPct val="107000"/>
                        </a:lnSpc>
                      </a:pPr>
                      <a:r>
                        <a:rPr lang="en-CA" sz="1200">
                          <a:effectLst/>
                        </a:rPr>
                        <a:t>15</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Low</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1.8%</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dirty="0">
                          <a:effectLst/>
                        </a:rPr>
                        <a:t>9.9</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0.0%</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0</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-1.8%</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extLst>
                  <a:ext uri="{0D108BD9-81ED-4DB2-BD59-A6C34878D82A}">
                    <a16:rowId xmlns:a16="http://schemas.microsoft.com/office/drawing/2014/main" val="3353570807"/>
                  </a:ext>
                </a:extLst>
              </a:tr>
              <a:tr h="178274">
                <a:tc>
                  <a:txBody>
                    <a:bodyPr/>
                    <a:lstStyle/>
                    <a:p>
                      <a:pPr algn="r">
                        <a:lnSpc>
                          <a:spcPct val="107000"/>
                        </a:lnSpc>
                      </a:pPr>
                      <a:r>
                        <a:rPr lang="en-CA" sz="1200">
                          <a:effectLst/>
                        </a:rPr>
                        <a:t>16</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Low</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1.8%</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dirty="0">
                          <a:effectLst/>
                        </a:rPr>
                        <a:t>9.9</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3.5%</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20</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1.7%</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extLst>
                  <a:ext uri="{0D108BD9-81ED-4DB2-BD59-A6C34878D82A}">
                    <a16:rowId xmlns:a16="http://schemas.microsoft.com/office/drawing/2014/main" val="172089665"/>
                  </a:ext>
                </a:extLst>
              </a:tr>
              <a:tr h="178274">
                <a:tc>
                  <a:txBody>
                    <a:bodyPr/>
                    <a:lstStyle/>
                    <a:p>
                      <a:pPr algn="r">
                        <a:lnSpc>
                          <a:spcPct val="107000"/>
                        </a:lnSpc>
                      </a:pPr>
                      <a:r>
                        <a:rPr lang="en-CA" sz="1200">
                          <a:effectLst/>
                        </a:rPr>
                        <a:t>17</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Very Low</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0.5%</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2.9</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dirty="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0.7%</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4</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0.2%</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extLst>
                  <a:ext uri="{0D108BD9-81ED-4DB2-BD59-A6C34878D82A}">
                    <a16:rowId xmlns:a16="http://schemas.microsoft.com/office/drawing/2014/main" val="1200173024"/>
                  </a:ext>
                </a:extLst>
              </a:tr>
              <a:tr h="178274">
                <a:tc>
                  <a:txBody>
                    <a:bodyPr/>
                    <a:lstStyle/>
                    <a:p>
                      <a:pPr algn="r">
                        <a:lnSpc>
                          <a:spcPct val="107000"/>
                        </a:lnSpc>
                      </a:pPr>
                      <a:r>
                        <a:rPr lang="en-CA" sz="1200">
                          <a:effectLst/>
                        </a:rPr>
                        <a:t>18</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Very Low</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0.3%</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1.5</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dirty="0">
                          <a:effectLst/>
                        </a:rPr>
                        <a:t>0.2%</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1</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-0.1%</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extLst>
                  <a:ext uri="{0D108BD9-81ED-4DB2-BD59-A6C34878D82A}">
                    <a16:rowId xmlns:a16="http://schemas.microsoft.com/office/drawing/2014/main" val="1984807652"/>
                  </a:ext>
                </a:extLst>
              </a:tr>
              <a:tr h="178274">
                <a:tc>
                  <a:txBody>
                    <a:bodyPr/>
                    <a:lstStyle/>
                    <a:p>
                      <a:pPr algn="r">
                        <a:lnSpc>
                          <a:spcPct val="107000"/>
                        </a:lnSpc>
                      </a:pPr>
                      <a:r>
                        <a:rPr lang="en-CA" sz="1200">
                          <a:effectLst/>
                        </a:rPr>
                        <a:t>19</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Very Low</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0.2%</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1.3</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dirty="0">
                          <a:effectLst/>
                        </a:rPr>
                        <a:t>0.2%</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1</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tc>
                <a:tc>
                  <a:txBody>
                    <a:bodyPr/>
                    <a:lstStyle/>
                    <a:p>
                      <a:pPr algn="r">
                        <a:lnSpc>
                          <a:spcPct val="107000"/>
                        </a:lnSpc>
                      </a:pPr>
                      <a:r>
                        <a:rPr lang="en-CA" sz="1200">
                          <a:effectLst/>
                        </a:rPr>
                        <a:t>0.0%</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tc>
                <a:extLst>
                  <a:ext uri="{0D108BD9-81ED-4DB2-BD59-A6C34878D82A}">
                    <a16:rowId xmlns:a16="http://schemas.microsoft.com/office/drawing/2014/main" val="1186748795"/>
                  </a:ext>
                </a:extLst>
              </a:tr>
              <a:tr h="173483">
                <a:tc>
                  <a:txBody>
                    <a:bodyPr/>
                    <a:lstStyle/>
                    <a:p>
                      <a:pPr algn="r">
                        <a:lnSpc>
                          <a:spcPct val="107000"/>
                        </a:lnSpc>
                      </a:pPr>
                      <a:r>
                        <a:rPr lang="en-CA" sz="1200">
                          <a:effectLst/>
                        </a:rPr>
                        <a:t>20</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B w="12700" cap="flat" cmpd="sng" algn="ctr">
                      <a:solidFill>
                        <a:schemeClr val="tx1"/>
                      </a:solidFill>
                      <a:prstDash val="solid"/>
                      <a:round/>
                      <a:headEnd type="none" w="med" len="med"/>
                      <a:tailEnd type="none" w="med" len="med"/>
                    </a:lnB>
                  </a:tcPr>
                </a:tc>
                <a:tc>
                  <a:txBody>
                    <a:bodyPr/>
                    <a:lstStyle/>
                    <a:p>
                      <a:pPr algn="r">
                        <a:lnSpc>
                          <a:spcPct val="107000"/>
                        </a:lnSpc>
                      </a:pPr>
                      <a:r>
                        <a:rPr lang="en-CA" sz="1200">
                          <a:effectLst/>
                        </a:rPr>
                        <a:t>Very Low</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B w="12700" cap="flat" cmpd="sng" algn="ctr">
                      <a:solidFill>
                        <a:schemeClr val="tx1"/>
                      </a:solidFill>
                      <a:prstDash val="solid"/>
                      <a:round/>
                      <a:headEnd type="none" w="med" len="med"/>
                      <a:tailEnd type="none" w="med" len="med"/>
                    </a:lnB>
                  </a:tcPr>
                </a:tc>
                <a:tc>
                  <a:txBody>
                    <a:bodyPr/>
                    <a:lstStyle/>
                    <a:p>
                      <a:pPr algn="r">
                        <a:lnSpc>
                          <a:spcPct val="107000"/>
                        </a:lnSpc>
                      </a:pPr>
                      <a:r>
                        <a:rPr lang="en-CA" sz="1200">
                          <a:effectLst/>
                        </a:rPr>
                        <a:t>0.2%</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B w="12700" cap="flat" cmpd="sng" algn="ctr">
                      <a:solidFill>
                        <a:schemeClr val="tx1"/>
                      </a:solidFill>
                      <a:prstDash val="solid"/>
                      <a:round/>
                      <a:headEnd type="none" w="med" len="med"/>
                      <a:tailEnd type="none" w="med" len="med"/>
                    </a:lnB>
                  </a:tcPr>
                </a:tc>
                <a:tc>
                  <a:txBody>
                    <a:bodyPr/>
                    <a:lstStyle/>
                    <a:p>
                      <a:pPr algn="r">
                        <a:lnSpc>
                          <a:spcPct val="107000"/>
                        </a:lnSpc>
                      </a:pPr>
                      <a:r>
                        <a:rPr lang="en-CA" sz="1200">
                          <a:effectLst/>
                        </a:rPr>
                        <a:t>1.2</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B w="12700" cap="flat" cmpd="sng" algn="ctr">
                      <a:solidFill>
                        <a:schemeClr val="tx1"/>
                      </a:solidFill>
                      <a:prstDash val="solid"/>
                      <a:round/>
                      <a:headEnd type="none" w="med" len="med"/>
                      <a:tailEnd type="none" w="med" len="med"/>
                    </a:lnB>
                  </a:tcPr>
                </a:tc>
                <a:tc>
                  <a:txBody>
                    <a:bodyPr/>
                    <a:lstStyle/>
                    <a:p>
                      <a:pPr algn="r">
                        <a:lnSpc>
                          <a:spcPct val="107000"/>
                        </a:lnSpc>
                      </a:pPr>
                      <a:r>
                        <a:rPr lang="en-CA" sz="1200">
                          <a:effectLst/>
                        </a:rPr>
                        <a:t> </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B w="12700" cap="flat" cmpd="sng" algn="ctr">
                      <a:solidFill>
                        <a:schemeClr val="tx1"/>
                      </a:solidFill>
                      <a:prstDash val="solid"/>
                      <a:round/>
                      <a:headEnd type="none" w="med" len="med"/>
                      <a:tailEnd type="none" w="med" len="med"/>
                    </a:lnB>
                  </a:tcPr>
                </a:tc>
                <a:tc>
                  <a:txBody>
                    <a:bodyPr/>
                    <a:lstStyle/>
                    <a:p>
                      <a:pPr algn="r">
                        <a:lnSpc>
                          <a:spcPct val="107000"/>
                        </a:lnSpc>
                      </a:pPr>
                      <a:r>
                        <a:rPr lang="en-CA" sz="1200" dirty="0">
                          <a:effectLst/>
                        </a:rPr>
                        <a:t>0.7%</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B w="12700" cap="flat" cmpd="sng" algn="ctr">
                      <a:solidFill>
                        <a:schemeClr val="tx1"/>
                      </a:solidFill>
                      <a:prstDash val="solid"/>
                      <a:round/>
                      <a:headEnd type="none" w="med" len="med"/>
                      <a:tailEnd type="none" w="med" len="med"/>
                    </a:lnB>
                  </a:tcPr>
                </a:tc>
                <a:tc>
                  <a:txBody>
                    <a:bodyPr/>
                    <a:lstStyle/>
                    <a:p>
                      <a:pPr algn="r">
                        <a:lnSpc>
                          <a:spcPct val="107000"/>
                        </a:lnSpc>
                      </a:pPr>
                      <a:r>
                        <a:rPr lang="en-CA" sz="1200">
                          <a:effectLst/>
                        </a:rPr>
                        <a:t>4</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B w="12700" cap="flat" cmpd="sng" algn="ctr">
                      <a:solidFill>
                        <a:schemeClr val="tx1"/>
                      </a:solidFill>
                      <a:prstDash val="solid"/>
                      <a:round/>
                      <a:headEnd type="none" w="med" len="med"/>
                      <a:tailEnd type="none" w="med" len="med"/>
                    </a:lnB>
                  </a:tcPr>
                </a:tc>
                <a:tc>
                  <a:txBody>
                    <a:bodyPr/>
                    <a:lstStyle/>
                    <a:p>
                      <a:pPr algn="r">
                        <a:lnSpc>
                          <a:spcPct val="107000"/>
                        </a:lnSpc>
                      </a:pPr>
                      <a:r>
                        <a:rPr lang="en-CA" sz="1200">
                          <a:effectLst/>
                        </a:rPr>
                        <a:t> </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B w="12700" cap="flat" cmpd="sng" algn="ctr">
                      <a:solidFill>
                        <a:schemeClr val="tx1"/>
                      </a:solidFill>
                      <a:prstDash val="solid"/>
                      <a:round/>
                      <a:headEnd type="none" w="med" len="med"/>
                      <a:tailEnd type="none" w="med" len="med"/>
                    </a:lnB>
                  </a:tcPr>
                </a:tc>
                <a:tc>
                  <a:txBody>
                    <a:bodyPr/>
                    <a:lstStyle/>
                    <a:p>
                      <a:pPr algn="r">
                        <a:lnSpc>
                          <a:spcPct val="107000"/>
                        </a:lnSpc>
                      </a:pPr>
                      <a:r>
                        <a:rPr lang="en-CA" sz="1200">
                          <a:effectLst/>
                        </a:rPr>
                        <a:t>0.5%</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1482113"/>
                  </a:ext>
                </a:extLst>
              </a:tr>
              <a:tr h="178274">
                <a:tc>
                  <a:txBody>
                    <a:bodyPr/>
                    <a:lstStyle/>
                    <a:p>
                      <a:pPr algn="r">
                        <a:lnSpc>
                          <a:spcPct val="107000"/>
                        </a:lnSpc>
                      </a:pPr>
                      <a:r>
                        <a:rPr lang="en-CA" sz="1200" dirty="0">
                          <a:effectLst/>
                        </a:rPr>
                        <a:t>1</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a:lnSpc>
                          <a:spcPct val="107000"/>
                        </a:lnSpc>
                      </a:pPr>
                      <a:r>
                        <a:rPr lang="en-CA" sz="1200">
                          <a:effectLst/>
                        </a:rPr>
                        <a:t>Very High</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a:lnSpc>
                          <a:spcPct val="107000"/>
                        </a:lnSpc>
                      </a:pPr>
                      <a:r>
                        <a:rPr lang="en-CA" sz="1200" dirty="0">
                          <a:effectLst/>
                        </a:rPr>
                        <a:t>33.45%</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a:lnSpc>
                          <a:spcPct val="107000"/>
                        </a:lnSpc>
                      </a:pPr>
                      <a:r>
                        <a:rPr lang="en-CA" sz="1200" dirty="0">
                          <a:effectLst/>
                        </a:rPr>
                        <a:t>188.5</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a:lnSpc>
                          <a:spcPct val="107000"/>
                        </a:lnSpc>
                      </a:pPr>
                      <a:r>
                        <a:rPr lang="en-CA" sz="1200">
                          <a:effectLst/>
                        </a:rPr>
                        <a:t>32.80%</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a:lnSpc>
                          <a:spcPct val="107000"/>
                        </a:lnSpc>
                      </a:pPr>
                      <a:r>
                        <a:rPr lang="en-CA" sz="1200" dirty="0">
                          <a:effectLst/>
                        </a:rPr>
                        <a:t>185</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a:lnSpc>
                          <a:spcPct val="107000"/>
                        </a:lnSpc>
                      </a:pPr>
                      <a:r>
                        <a:rPr lang="en-CA" sz="1200" dirty="0">
                          <a:effectLst/>
                        </a:rPr>
                        <a:t>-0.7%</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4224658219"/>
                  </a:ext>
                </a:extLst>
              </a:tr>
              <a:tr h="178274">
                <a:tc>
                  <a:txBody>
                    <a:bodyPr/>
                    <a:lstStyle/>
                    <a:p>
                      <a:pPr algn="r">
                        <a:lnSpc>
                          <a:spcPct val="107000"/>
                        </a:lnSpc>
                      </a:pPr>
                      <a:r>
                        <a:rPr lang="en-CA" sz="1200">
                          <a:effectLst/>
                        </a:rPr>
                        <a:t>2-4</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solidFill>
                      <a:schemeClr val="accent1">
                        <a:lumMod val="20000"/>
                        <a:lumOff val="80000"/>
                      </a:schemeClr>
                    </a:solidFill>
                  </a:tcPr>
                </a:tc>
                <a:tc>
                  <a:txBody>
                    <a:bodyPr/>
                    <a:lstStyle/>
                    <a:p>
                      <a:pPr algn="r">
                        <a:lnSpc>
                          <a:spcPct val="107000"/>
                        </a:lnSpc>
                      </a:pPr>
                      <a:r>
                        <a:rPr lang="en-CA" sz="1200">
                          <a:effectLst/>
                        </a:rPr>
                        <a:t>High</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solidFill>
                      <a:schemeClr val="accent1">
                        <a:lumMod val="20000"/>
                        <a:lumOff val="80000"/>
                      </a:schemeClr>
                    </a:solidFill>
                  </a:tcPr>
                </a:tc>
                <a:tc>
                  <a:txBody>
                    <a:bodyPr/>
                    <a:lstStyle/>
                    <a:p>
                      <a:pPr algn="r">
                        <a:lnSpc>
                          <a:spcPct val="107000"/>
                        </a:lnSpc>
                      </a:pPr>
                      <a:r>
                        <a:rPr lang="en-CA" sz="1200">
                          <a:effectLst/>
                        </a:rPr>
                        <a:t>8.90%</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solidFill>
                      <a:schemeClr val="accent1">
                        <a:lumMod val="20000"/>
                        <a:lumOff val="80000"/>
                      </a:schemeClr>
                    </a:solidFill>
                  </a:tcPr>
                </a:tc>
                <a:tc>
                  <a:txBody>
                    <a:bodyPr/>
                    <a:lstStyle/>
                    <a:p>
                      <a:pPr algn="r">
                        <a:lnSpc>
                          <a:spcPct val="107000"/>
                        </a:lnSpc>
                      </a:pPr>
                      <a:r>
                        <a:rPr lang="en-CA" sz="1200">
                          <a:effectLst/>
                        </a:rPr>
                        <a:t>150.7</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solidFill>
                      <a:schemeClr val="accent1">
                        <a:lumMod val="20000"/>
                        <a:lumOff val="80000"/>
                      </a:schemeClr>
                    </a:solidFill>
                  </a:tcPr>
                </a:tc>
                <a:tc>
                  <a:txBody>
                    <a:bodyPr/>
                    <a:lstStyle/>
                    <a:p>
                      <a:pPr>
                        <a:lnSpc>
                          <a:spcPct val="107000"/>
                        </a:lnSpc>
                      </a:pPr>
                      <a:endParaRPr lang="en-CA" sz="1200" dirty="0">
                        <a:effectLst/>
                        <a:latin typeface="Calibri" panose="020F0502020204030204" pitchFamily="34" charset="0"/>
                        <a:cs typeface="Times New Roman" panose="02020603050405020304" pitchFamily="18" charset="0"/>
                      </a:endParaRPr>
                    </a:p>
                  </a:txBody>
                  <a:tcPr marL="60038" marR="60038" marT="0" marB="0" anchor="ctr">
                    <a:solidFill>
                      <a:schemeClr val="accent1">
                        <a:lumMod val="20000"/>
                        <a:lumOff val="80000"/>
                      </a:schemeClr>
                    </a:solidFill>
                  </a:tcPr>
                </a:tc>
                <a:tc>
                  <a:txBody>
                    <a:bodyPr/>
                    <a:lstStyle/>
                    <a:p>
                      <a:pPr algn="r">
                        <a:lnSpc>
                          <a:spcPct val="107000"/>
                        </a:lnSpc>
                      </a:pPr>
                      <a:r>
                        <a:rPr lang="en-CA" sz="1200" dirty="0">
                          <a:effectLst/>
                        </a:rPr>
                        <a:t>9.87%</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solidFill>
                      <a:schemeClr val="accent1">
                        <a:lumMod val="20000"/>
                        <a:lumOff val="80000"/>
                      </a:schemeClr>
                    </a:solidFill>
                  </a:tcPr>
                </a:tc>
                <a:tc>
                  <a:txBody>
                    <a:bodyPr/>
                    <a:lstStyle/>
                    <a:p>
                      <a:pPr algn="r">
                        <a:lnSpc>
                          <a:spcPct val="107000"/>
                        </a:lnSpc>
                      </a:pPr>
                      <a:r>
                        <a:rPr lang="en-CA" sz="1200" dirty="0">
                          <a:effectLst/>
                        </a:rPr>
                        <a:t>167</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solidFill>
                      <a:schemeClr val="accent1">
                        <a:lumMod val="20000"/>
                        <a:lumOff val="80000"/>
                      </a:schemeClr>
                    </a:solidFill>
                  </a:tcPr>
                </a:tc>
                <a:tc>
                  <a:txBody>
                    <a:bodyPr/>
                    <a:lstStyle/>
                    <a:p>
                      <a:pPr>
                        <a:lnSpc>
                          <a:spcPct val="107000"/>
                        </a:lnSpc>
                      </a:pPr>
                      <a:endParaRPr lang="en-CA" sz="1200" dirty="0">
                        <a:effectLst/>
                        <a:latin typeface="Calibri" panose="020F0502020204030204" pitchFamily="34" charset="0"/>
                        <a:cs typeface="Times New Roman" panose="02020603050405020304" pitchFamily="18" charset="0"/>
                      </a:endParaRPr>
                    </a:p>
                  </a:txBody>
                  <a:tcPr marL="60038" marR="60038" marT="0" marB="0" anchor="ctr">
                    <a:solidFill>
                      <a:schemeClr val="accent1">
                        <a:lumMod val="20000"/>
                        <a:lumOff val="80000"/>
                      </a:schemeClr>
                    </a:solidFill>
                  </a:tcPr>
                </a:tc>
                <a:tc>
                  <a:txBody>
                    <a:bodyPr/>
                    <a:lstStyle/>
                    <a:p>
                      <a:pPr algn="r">
                        <a:lnSpc>
                          <a:spcPct val="107000"/>
                        </a:lnSpc>
                      </a:pPr>
                      <a:r>
                        <a:rPr lang="en-CA" sz="1200" dirty="0">
                          <a:effectLst/>
                        </a:rPr>
                        <a:t>1.0%</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solidFill>
                      <a:schemeClr val="accent1">
                        <a:lumMod val="20000"/>
                        <a:lumOff val="80000"/>
                      </a:schemeClr>
                    </a:solidFill>
                  </a:tcPr>
                </a:tc>
                <a:extLst>
                  <a:ext uri="{0D108BD9-81ED-4DB2-BD59-A6C34878D82A}">
                    <a16:rowId xmlns:a16="http://schemas.microsoft.com/office/drawing/2014/main" val="3873865340"/>
                  </a:ext>
                </a:extLst>
              </a:tr>
              <a:tr h="178274">
                <a:tc>
                  <a:txBody>
                    <a:bodyPr/>
                    <a:lstStyle/>
                    <a:p>
                      <a:pPr algn="r">
                        <a:lnSpc>
                          <a:spcPct val="107000"/>
                        </a:lnSpc>
                      </a:pPr>
                      <a:r>
                        <a:rPr lang="en-CA" sz="1200">
                          <a:effectLst/>
                        </a:rPr>
                        <a:t>5-11</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solidFill>
                      <a:schemeClr val="accent1">
                        <a:lumMod val="20000"/>
                        <a:lumOff val="80000"/>
                      </a:schemeClr>
                    </a:solidFill>
                  </a:tcPr>
                </a:tc>
                <a:tc>
                  <a:txBody>
                    <a:bodyPr/>
                    <a:lstStyle/>
                    <a:p>
                      <a:pPr algn="r">
                        <a:lnSpc>
                          <a:spcPct val="107000"/>
                        </a:lnSpc>
                      </a:pPr>
                      <a:r>
                        <a:rPr lang="en-CA" sz="1200">
                          <a:effectLst/>
                        </a:rPr>
                        <a:t>Medium</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solidFill>
                      <a:schemeClr val="accent1">
                        <a:lumMod val="20000"/>
                        <a:lumOff val="80000"/>
                      </a:schemeClr>
                    </a:solidFill>
                  </a:tcPr>
                </a:tc>
                <a:tc>
                  <a:txBody>
                    <a:bodyPr/>
                    <a:lstStyle/>
                    <a:p>
                      <a:pPr algn="r">
                        <a:lnSpc>
                          <a:spcPct val="107000"/>
                        </a:lnSpc>
                      </a:pPr>
                      <a:r>
                        <a:rPr lang="en-CA" sz="1200">
                          <a:effectLst/>
                        </a:rPr>
                        <a:t>4.11%</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solidFill>
                      <a:schemeClr val="accent1">
                        <a:lumMod val="20000"/>
                        <a:lumOff val="80000"/>
                      </a:schemeClr>
                    </a:solidFill>
                  </a:tcPr>
                </a:tc>
                <a:tc>
                  <a:txBody>
                    <a:bodyPr/>
                    <a:lstStyle/>
                    <a:p>
                      <a:pPr algn="r">
                        <a:lnSpc>
                          <a:spcPct val="107000"/>
                        </a:lnSpc>
                      </a:pPr>
                      <a:r>
                        <a:rPr lang="en-CA" sz="1200">
                          <a:effectLst/>
                        </a:rPr>
                        <a:t>162.4</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solidFill>
                      <a:schemeClr val="accent1">
                        <a:lumMod val="20000"/>
                        <a:lumOff val="80000"/>
                      </a:schemeClr>
                    </a:solidFill>
                  </a:tcP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solidFill>
                      <a:schemeClr val="accent1">
                        <a:lumMod val="20000"/>
                        <a:lumOff val="80000"/>
                      </a:schemeClr>
                    </a:solidFill>
                  </a:tcPr>
                </a:tc>
                <a:tc>
                  <a:txBody>
                    <a:bodyPr/>
                    <a:lstStyle/>
                    <a:p>
                      <a:pPr algn="r">
                        <a:lnSpc>
                          <a:spcPct val="107000"/>
                        </a:lnSpc>
                      </a:pPr>
                      <a:r>
                        <a:rPr lang="en-CA" sz="1200">
                          <a:effectLst/>
                        </a:rPr>
                        <a:t>3.94%</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solidFill>
                      <a:schemeClr val="accent1">
                        <a:lumMod val="20000"/>
                        <a:lumOff val="80000"/>
                      </a:schemeClr>
                    </a:solidFill>
                  </a:tcPr>
                </a:tc>
                <a:tc>
                  <a:txBody>
                    <a:bodyPr/>
                    <a:lstStyle/>
                    <a:p>
                      <a:pPr algn="r">
                        <a:lnSpc>
                          <a:spcPct val="107000"/>
                        </a:lnSpc>
                      </a:pPr>
                      <a:r>
                        <a:rPr lang="en-CA" sz="1200" dirty="0">
                          <a:effectLst/>
                        </a:rPr>
                        <a:t>155</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solidFill>
                      <a:schemeClr val="accent1">
                        <a:lumMod val="20000"/>
                        <a:lumOff val="80000"/>
                      </a:schemeClr>
                    </a:solidFill>
                  </a:tcP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solidFill>
                      <a:schemeClr val="accent1">
                        <a:lumMod val="20000"/>
                        <a:lumOff val="80000"/>
                      </a:schemeClr>
                    </a:solidFill>
                  </a:tcPr>
                </a:tc>
                <a:tc>
                  <a:txBody>
                    <a:bodyPr/>
                    <a:lstStyle/>
                    <a:p>
                      <a:pPr algn="r">
                        <a:lnSpc>
                          <a:spcPct val="107000"/>
                        </a:lnSpc>
                      </a:pPr>
                      <a:r>
                        <a:rPr lang="en-CA" sz="1200" dirty="0">
                          <a:effectLst/>
                        </a:rPr>
                        <a:t>-0.2%</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solidFill>
                      <a:schemeClr val="accent1">
                        <a:lumMod val="20000"/>
                        <a:lumOff val="80000"/>
                      </a:schemeClr>
                    </a:solidFill>
                  </a:tcPr>
                </a:tc>
                <a:extLst>
                  <a:ext uri="{0D108BD9-81ED-4DB2-BD59-A6C34878D82A}">
                    <a16:rowId xmlns:a16="http://schemas.microsoft.com/office/drawing/2014/main" val="1768295605"/>
                  </a:ext>
                </a:extLst>
              </a:tr>
              <a:tr h="178274">
                <a:tc>
                  <a:txBody>
                    <a:bodyPr/>
                    <a:lstStyle/>
                    <a:p>
                      <a:pPr algn="r">
                        <a:lnSpc>
                          <a:spcPct val="107000"/>
                        </a:lnSpc>
                      </a:pPr>
                      <a:r>
                        <a:rPr lang="en-CA" sz="1200">
                          <a:effectLst/>
                        </a:rPr>
                        <a:t>12-16</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solidFill>
                      <a:schemeClr val="accent1">
                        <a:lumMod val="20000"/>
                        <a:lumOff val="80000"/>
                      </a:schemeClr>
                    </a:solidFill>
                  </a:tcPr>
                </a:tc>
                <a:tc>
                  <a:txBody>
                    <a:bodyPr/>
                    <a:lstStyle/>
                    <a:p>
                      <a:pPr algn="r">
                        <a:lnSpc>
                          <a:spcPct val="107000"/>
                        </a:lnSpc>
                      </a:pPr>
                      <a:r>
                        <a:rPr lang="en-CA" sz="1200">
                          <a:effectLst/>
                        </a:rPr>
                        <a:t>Low</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solidFill>
                      <a:schemeClr val="accent1">
                        <a:lumMod val="20000"/>
                        <a:lumOff val="80000"/>
                      </a:schemeClr>
                    </a:solidFill>
                  </a:tcPr>
                </a:tc>
                <a:tc>
                  <a:txBody>
                    <a:bodyPr/>
                    <a:lstStyle/>
                    <a:p>
                      <a:pPr algn="r">
                        <a:lnSpc>
                          <a:spcPct val="107000"/>
                        </a:lnSpc>
                      </a:pPr>
                      <a:r>
                        <a:rPr lang="en-CA" sz="1200">
                          <a:effectLst/>
                        </a:rPr>
                        <a:t>2.04%</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solidFill>
                      <a:schemeClr val="accent1">
                        <a:lumMod val="20000"/>
                        <a:lumOff val="80000"/>
                      </a:schemeClr>
                    </a:solidFill>
                  </a:tcPr>
                </a:tc>
                <a:tc>
                  <a:txBody>
                    <a:bodyPr/>
                    <a:lstStyle/>
                    <a:p>
                      <a:pPr algn="r">
                        <a:lnSpc>
                          <a:spcPct val="107000"/>
                        </a:lnSpc>
                      </a:pPr>
                      <a:r>
                        <a:rPr lang="en-CA" sz="1200">
                          <a:effectLst/>
                        </a:rPr>
                        <a:t>57.3</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solidFill>
                      <a:schemeClr val="accent1">
                        <a:lumMod val="20000"/>
                        <a:lumOff val="80000"/>
                      </a:schemeClr>
                    </a:solidFill>
                  </a:tcP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solidFill>
                      <a:schemeClr val="accent1">
                        <a:lumMod val="20000"/>
                        <a:lumOff val="80000"/>
                      </a:schemeClr>
                    </a:solidFill>
                  </a:tcPr>
                </a:tc>
                <a:tc>
                  <a:txBody>
                    <a:bodyPr/>
                    <a:lstStyle/>
                    <a:p>
                      <a:pPr algn="r">
                        <a:lnSpc>
                          <a:spcPct val="107000"/>
                        </a:lnSpc>
                      </a:pPr>
                      <a:r>
                        <a:rPr lang="en-CA" sz="1200">
                          <a:effectLst/>
                        </a:rPr>
                        <a:t>1.66%</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solidFill>
                      <a:schemeClr val="accent1">
                        <a:lumMod val="20000"/>
                        <a:lumOff val="80000"/>
                      </a:schemeClr>
                    </a:solidFill>
                  </a:tcPr>
                </a:tc>
                <a:tc>
                  <a:txBody>
                    <a:bodyPr/>
                    <a:lstStyle/>
                    <a:p>
                      <a:pPr algn="r">
                        <a:lnSpc>
                          <a:spcPct val="107000"/>
                        </a:lnSpc>
                      </a:pPr>
                      <a:r>
                        <a:rPr lang="en-CA" sz="1200">
                          <a:effectLst/>
                        </a:rPr>
                        <a:t>47</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solidFill>
                      <a:schemeClr val="accent1">
                        <a:lumMod val="20000"/>
                        <a:lumOff val="80000"/>
                      </a:schemeClr>
                    </a:solidFill>
                  </a:tcPr>
                </a:tc>
                <a:tc>
                  <a:txBody>
                    <a:bodyPr/>
                    <a:lstStyle/>
                    <a:p>
                      <a:pPr>
                        <a:lnSpc>
                          <a:spcPct val="107000"/>
                        </a:lnSpc>
                      </a:pPr>
                      <a:endParaRPr lang="en-CA" sz="1200">
                        <a:effectLst/>
                        <a:latin typeface="Calibri" panose="020F0502020204030204" pitchFamily="34" charset="0"/>
                        <a:cs typeface="Times New Roman" panose="02020603050405020304" pitchFamily="18" charset="0"/>
                      </a:endParaRPr>
                    </a:p>
                  </a:txBody>
                  <a:tcPr marL="60038" marR="60038" marT="0" marB="0" anchor="ctr">
                    <a:solidFill>
                      <a:schemeClr val="accent1">
                        <a:lumMod val="20000"/>
                        <a:lumOff val="80000"/>
                      </a:schemeClr>
                    </a:solidFill>
                  </a:tcPr>
                </a:tc>
                <a:tc>
                  <a:txBody>
                    <a:bodyPr/>
                    <a:lstStyle/>
                    <a:p>
                      <a:pPr algn="r">
                        <a:lnSpc>
                          <a:spcPct val="107000"/>
                        </a:lnSpc>
                      </a:pPr>
                      <a:r>
                        <a:rPr lang="en-CA" sz="1200" dirty="0">
                          <a:effectLst/>
                        </a:rPr>
                        <a:t>-0.4%</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solidFill>
                      <a:schemeClr val="accent1">
                        <a:lumMod val="20000"/>
                        <a:lumOff val="80000"/>
                      </a:schemeClr>
                    </a:solidFill>
                  </a:tcPr>
                </a:tc>
                <a:extLst>
                  <a:ext uri="{0D108BD9-81ED-4DB2-BD59-A6C34878D82A}">
                    <a16:rowId xmlns:a16="http://schemas.microsoft.com/office/drawing/2014/main" val="4076191429"/>
                  </a:ext>
                </a:extLst>
              </a:tr>
              <a:tr h="173483">
                <a:tc>
                  <a:txBody>
                    <a:bodyPr/>
                    <a:lstStyle/>
                    <a:p>
                      <a:pPr algn="r">
                        <a:lnSpc>
                          <a:spcPct val="107000"/>
                        </a:lnSpc>
                      </a:pPr>
                      <a:r>
                        <a:rPr lang="en-CA" sz="1200">
                          <a:effectLst/>
                        </a:rPr>
                        <a:t>17-20</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lnSpc>
                          <a:spcPct val="107000"/>
                        </a:lnSpc>
                      </a:pPr>
                      <a:r>
                        <a:rPr lang="en-CA" sz="1200">
                          <a:effectLst/>
                        </a:rPr>
                        <a:t>Very Low</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lnSpc>
                          <a:spcPct val="107000"/>
                        </a:lnSpc>
                      </a:pPr>
                      <a:r>
                        <a:rPr lang="en-CA" sz="1200">
                          <a:effectLst/>
                        </a:rPr>
                        <a:t>0.30%</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lnSpc>
                          <a:spcPct val="107000"/>
                        </a:lnSpc>
                      </a:pPr>
                      <a:r>
                        <a:rPr lang="en-CA" sz="1200">
                          <a:effectLst/>
                        </a:rPr>
                        <a:t>6.9</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lnSpc>
                          <a:spcPct val="107000"/>
                        </a:lnSpc>
                      </a:pPr>
                      <a:r>
                        <a:rPr lang="en-CA" sz="1200">
                          <a:effectLst/>
                        </a:rPr>
                        <a:t> </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lnSpc>
                          <a:spcPct val="107000"/>
                        </a:lnSpc>
                      </a:pPr>
                      <a:r>
                        <a:rPr lang="en-CA" sz="1200">
                          <a:effectLst/>
                        </a:rPr>
                        <a:t>0.45%</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lnSpc>
                          <a:spcPct val="107000"/>
                        </a:lnSpc>
                      </a:pPr>
                      <a:r>
                        <a:rPr lang="en-CA" sz="1200">
                          <a:effectLst/>
                        </a:rPr>
                        <a:t>10</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lnSpc>
                          <a:spcPct val="107000"/>
                        </a:lnSpc>
                      </a:pPr>
                      <a:r>
                        <a:rPr lang="en-CA" sz="1200">
                          <a:effectLst/>
                        </a:rPr>
                        <a:t> </a:t>
                      </a:r>
                      <a:endParaRPr lang="en-C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lnSpc>
                          <a:spcPct val="107000"/>
                        </a:lnSpc>
                      </a:pPr>
                      <a:r>
                        <a:rPr lang="en-CA" sz="1200" dirty="0">
                          <a:effectLst/>
                        </a:rPr>
                        <a:t>0.2%</a:t>
                      </a:r>
                      <a:endPar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038" marR="60038"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64966602"/>
                  </a:ext>
                </a:extLst>
              </a:tr>
            </a:tbl>
          </a:graphicData>
        </a:graphic>
      </p:graphicFrame>
      <p:sp>
        <p:nvSpPr>
          <p:cNvPr id="3" name="Slide Number Placeholder 2">
            <a:extLst>
              <a:ext uri="{FF2B5EF4-FFF2-40B4-BE49-F238E27FC236}">
                <a16:creationId xmlns:a16="http://schemas.microsoft.com/office/drawing/2014/main" id="{A47AE2DE-D94F-45B9-B426-E153697823F3}"/>
              </a:ext>
            </a:extLst>
          </p:cNvPr>
          <p:cNvSpPr>
            <a:spLocks noGrp="1"/>
          </p:cNvSpPr>
          <p:nvPr>
            <p:ph type="sldNum" sz="quarter" idx="4"/>
          </p:nvPr>
        </p:nvSpPr>
        <p:spPr/>
        <p:txBody>
          <a:bodyPr/>
          <a:lstStyle/>
          <a:p>
            <a:fld id="{AF00BBCC-5065-4A36-818C-AAE84D4248A3}" type="slidenum">
              <a:rPr lang="en-CA" smtClean="0"/>
              <a:t>45</a:t>
            </a:fld>
            <a:endParaRPr lang="en-CA"/>
          </a:p>
        </p:txBody>
      </p:sp>
    </p:spTree>
    <p:extLst>
      <p:ext uri="{BB962C8B-B14F-4D97-AF65-F5344CB8AC3E}">
        <p14:creationId xmlns:p14="http://schemas.microsoft.com/office/powerpoint/2010/main" val="36523546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6068-28E4-45B7-A373-E0ACE38514C9}"/>
              </a:ext>
            </a:extLst>
          </p:cNvPr>
          <p:cNvSpPr>
            <a:spLocks noGrp="1"/>
          </p:cNvSpPr>
          <p:nvPr>
            <p:ph type="title"/>
          </p:nvPr>
        </p:nvSpPr>
        <p:spPr/>
        <p:txBody>
          <a:bodyPr>
            <a:noAutofit/>
          </a:bodyPr>
          <a:lstStyle/>
          <a:p>
            <a:r>
              <a:rPr lang="en-US" sz="3600" dirty="0"/>
              <a:t>Hospitalization risk by geographic region</a:t>
            </a:r>
            <a:br>
              <a:rPr lang="en-US" sz="3600" dirty="0"/>
            </a:br>
            <a:r>
              <a:rPr lang="en-US" sz="2900" dirty="0"/>
              <a:t>Daily ever hospitalization forecast</a:t>
            </a:r>
            <a:endParaRPr lang="en-CA" sz="2900" dirty="0"/>
          </a:p>
        </p:txBody>
      </p:sp>
      <p:graphicFrame>
        <p:nvGraphicFramePr>
          <p:cNvPr id="6" name="Content Placeholder 5">
            <a:extLst>
              <a:ext uri="{FF2B5EF4-FFF2-40B4-BE49-F238E27FC236}">
                <a16:creationId xmlns:a16="http://schemas.microsoft.com/office/drawing/2014/main" id="{ADC70B5E-F9B4-4B55-965F-59715BD6F96D}"/>
              </a:ext>
            </a:extLst>
          </p:cNvPr>
          <p:cNvGraphicFramePr>
            <a:graphicFrameLocks noGrp="1"/>
          </p:cNvGraphicFramePr>
          <p:nvPr>
            <p:ph sz="half" idx="1"/>
            <p:extLst>
              <p:ext uri="{D42A27DB-BD31-4B8C-83A1-F6EECF244321}">
                <p14:modId xmlns:p14="http://schemas.microsoft.com/office/powerpoint/2010/main" val="596584270"/>
              </p:ext>
            </p:extLst>
          </p:nvPr>
        </p:nvGraphicFramePr>
        <p:xfrm>
          <a:off x="609598" y="1685950"/>
          <a:ext cx="7547431" cy="1544595"/>
        </p:xfrm>
        <a:graphic>
          <a:graphicData uri="http://schemas.openxmlformats.org/drawingml/2006/table">
            <a:tbl>
              <a:tblPr firstRow="1" firstCol="1" bandRow="1">
                <a:tableStyleId>{2D5ABB26-0587-4C30-8999-92F81FD0307C}</a:tableStyleId>
              </a:tblPr>
              <a:tblGrid>
                <a:gridCol w="1375554">
                  <a:extLst>
                    <a:ext uri="{9D8B030D-6E8A-4147-A177-3AD203B41FA5}">
                      <a16:colId xmlns:a16="http://schemas.microsoft.com/office/drawing/2014/main" val="2518573123"/>
                    </a:ext>
                  </a:extLst>
                </a:gridCol>
                <a:gridCol w="1015384">
                  <a:extLst>
                    <a:ext uri="{9D8B030D-6E8A-4147-A177-3AD203B41FA5}">
                      <a16:colId xmlns:a16="http://schemas.microsoft.com/office/drawing/2014/main" val="3546518445"/>
                    </a:ext>
                  </a:extLst>
                </a:gridCol>
                <a:gridCol w="631657">
                  <a:extLst>
                    <a:ext uri="{9D8B030D-6E8A-4147-A177-3AD203B41FA5}">
                      <a16:colId xmlns:a16="http://schemas.microsoft.com/office/drawing/2014/main" val="1352221622"/>
                    </a:ext>
                  </a:extLst>
                </a:gridCol>
                <a:gridCol w="669675">
                  <a:extLst>
                    <a:ext uri="{9D8B030D-6E8A-4147-A177-3AD203B41FA5}">
                      <a16:colId xmlns:a16="http://schemas.microsoft.com/office/drawing/2014/main" val="1995335542"/>
                    </a:ext>
                  </a:extLst>
                </a:gridCol>
                <a:gridCol w="760173">
                  <a:extLst>
                    <a:ext uri="{9D8B030D-6E8A-4147-A177-3AD203B41FA5}">
                      <a16:colId xmlns:a16="http://schemas.microsoft.com/office/drawing/2014/main" val="444509381"/>
                    </a:ext>
                  </a:extLst>
                </a:gridCol>
                <a:gridCol w="687776">
                  <a:extLst>
                    <a:ext uri="{9D8B030D-6E8A-4147-A177-3AD203B41FA5}">
                      <a16:colId xmlns:a16="http://schemas.microsoft.com/office/drawing/2014/main" val="2981927149"/>
                    </a:ext>
                  </a:extLst>
                </a:gridCol>
                <a:gridCol w="1144414">
                  <a:extLst>
                    <a:ext uri="{9D8B030D-6E8A-4147-A177-3AD203B41FA5}">
                      <a16:colId xmlns:a16="http://schemas.microsoft.com/office/drawing/2014/main" val="333415122"/>
                    </a:ext>
                  </a:extLst>
                </a:gridCol>
                <a:gridCol w="675451">
                  <a:extLst>
                    <a:ext uri="{9D8B030D-6E8A-4147-A177-3AD203B41FA5}">
                      <a16:colId xmlns:a16="http://schemas.microsoft.com/office/drawing/2014/main" val="1999420858"/>
                    </a:ext>
                  </a:extLst>
                </a:gridCol>
                <a:gridCol w="587347">
                  <a:extLst>
                    <a:ext uri="{9D8B030D-6E8A-4147-A177-3AD203B41FA5}">
                      <a16:colId xmlns:a16="http://schemas.microsoft.com/office/drawing/2014/main" val="1790420683"/>
                    </a:ext>
                  </a:extLst>
                </a:gridCol>
              </a:tblGrid>
              <a:tr h="111973">
                <a:tc>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 </a:t>
                      </a:r>
                    </a:p>
                  </a:txBody>
                  <a:tcPr marL="62132" marR="62132" marT="0"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gridSpan="5">
                  <a:txBody>
                    <a:bodyPr/>
                    <a:lstStyle/>
                    <a:p>
                      <a:pPr marL="0" algn="ctr" defTabSz="1219170" rtl="0" eaLnBrk="1" latinLnBrk="0" hangingPunct="1">
                        <a:lnSpc>
                          <a:spcPct val="107000"/>
                        </a:lnSpc>
                        <a:spcAft>
                          <a:spcPts val="800"/>
                        </a:spcAft>
                      </a:pPr>
                      <a:r>
                        <a:rPr lang="en-CA" sz="1100" kern="1200">
                          <a:solidFill>
                            <a:schemeClr val="dk1"/>
                          </a:solidFill>
                          <a:effectLst/>
                          <a:latin typeface="+mn-lt"/>
                          <a:ea typeface="+mn-ea"/>
                          <a:cs typeface="+mn-cs"/>
                        </a:rPr>
                        <a:t>New cases by risk group</a:t>
                      </a:r>
                    </a:p>
                  </a:txBody>
                  <a:tcPr marL="62132" marR="62132" marT="0"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marL="0" algn="ctr" defTabSz="1219170" rtl="0" eaLnBrk="1" latinLnBrk="0" hangingPunct="1">
                        <a:lnSpc>
                          <a:spcPct val="107000"/>
                        </a:lnSpc>
                        <a:spcAft>
                          <a:spcPts val="800"/>
                        </a:spcAft>
                      </a:pPr>
                      <a:r>
                        <a:rPr lang="en-CA" sz="1100" kern="1200">
                          <a:solidFill>
                            <a:schemeClr val="dk1"/>
                          </a:solidFill>
                          <a:effectLst/>
                          <a:latin typeface="+mn-lt"/>
                          <a:ea typeface="+mn-ea"/>
                          <a:cs typeface="+mn-cs"/>
                        </a:rPr>
                        <a:t> </a:t>
                      </a:r>
                    </a:p>
                  </a:txBody>
                  <a:tcPr marL="62132" marR="62132" marT="0"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gridSpan="2">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Hospitalizations</a:t>
                      </a:r>
                    </a:p>
                  </a:txBody>
                  <a:tcPr marL="62132" marR="62132" marT="0"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hMerge="1">
                  <a:txBody>
                    <a:bodyPr/>
                    <a:lstStyle/>
                    <a:p>
                      <a:endParaRPr lang="en-CA"/>
                    </a:p>
                  </a:txBody>
                  <a:tcPr/>
                </a:tc>
                <a:extLst>
                  <a:ext uri="{0D108BD9-81ED-4DB2-BD59-A6C34878D82A}">
                    <a16:rowId xmlns:a16="http://schemas.microsoft.com/office/drawing/2014/main" val="4144543931"/>
                  </a:ext>
                </a:extLst>
              </a:tr>
              <a:tr h="229115">
                <a:tc>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Health Authority </a:t>
                      </a:r>
                    </a:p>
                  </a:txBody>
                  <a:tcPr marL="62132" marR="62132"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Very low</a:t>
                      </a:r>
                    </a:p>
                  </a:txBody>
                  <a:tcPr marL="62132" marR="62132"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Low</a:t>
                      </a:r>
                    </a:p>
                  </a:txBody>
                  <a:tcPr marL="62132" marR="62132"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Medium</a:t>
                      </a:r>
                    </a:p>
                  </a:txBody>
                  <a:tcPr marL="62132" marR="62132"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1219170" rtl="0" eaLnBrk="1" latinLnBrk="0" hangingPunct="1">
                        <a:lnSpc>
                          <a:spcPct val="107000"/>
                        </a:lnSpc>
                        <a:spcAft>
                          <a:spcPts val="800"/>
                        </a:spcAft>
                      </a:pPr>
                      <a:r>
                        <a:rPr lang="en-CA" sz="1100" kern="1200">
                          <a:solidFill>
                            <a:schemeClr val="dk1"/>
                          </a:solidFill>
                          <a:effectLst/>
                          <a:latin typeface="+mn-lt"/>
                          <a:ea typeface="+mn-ea"/>
                          <a:cs typeface="+mn-cs"/>
                        </a:rPr>
                        <a:t>High</a:t>
                      </a:r>
                    </a:p>
                  </a:txBody>
                  <a:tcPr marL="62132" marR="62132"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1219170" rtl="0" eaLnBrk="1" latinLnBrk="0" hangingPunct="1">
                        <a:lnSpc>
                          <a:spcPct val="107000"/>
                        </a:lnSpc>
                        <a:spcAft>
                          <a:spcPts val="800"/>
                        </a:spcAft>
                      </a:pPr>
                      <a:r>
                        <a:rPr lang="en-CA" sz="1100" kern="1200">
                          <a:solidFill>
                            <a:schemeClr val="dk1"/>
                          </a:solidFill>
                          <a:effectLst/>
                          <a:latin typeface="+mn-lt"/>
                          <a:ea typeface="+mn-ea"/>
                          <a:cs typeface="+mn-cs"/>
                        </a:rPr>
                        <a:t>Very high</a:t>
                      </a:r>
                    </a:p>
                  </a:txBody>
                  <a:tcPr marL="62132" marR="62132"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Total new cases</a:t>
                      </a:r>
                    </a:p>
                  </a:txBody>
                  <a:tcPr marL="62132" marR="62132"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Forecast </a:t>
                      </a:r>
                    </a:p>
                  </a:txBody>
                  <a:tcPr marL="62132" marR="62132"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Actual</a:t>
                      </a:r>
                    </a:p>
                  </a:txBody>
                  <a:tcPr marL="62132" marR="62132"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3614352"/>
                  </a:ext>
                </a:extLst>
              </a:tr>
              <a:tr h="111973">
                <a:tc>
                  <a:txBody>
                    <a:bodyPr/>
                    <a:lstStyle/>
                    <a:p>
                      <a:pPr marL="0" algn="ctr" defTabSz="1219170" rtl="0" eaLnBrk="1" latinLnBrk="0" hangingPunct="1">
                        <a:lnSpc>
                          <a:spcPct val="107000"/>
                        </a:lnSpc>
                        <a:spcAft>
                          <a:spcPts val="800"/>
                        </a:spcAft>
                      </a:pPr>
                      <a:r>
                        <a:rPr lang="en-CA" sz="1100" kern="1200">
                          <a:solidFill>
                            <a:schemeClr val="dk1"/>
                          </a:solidFill>
                          <a:effectLst/>
                          <a:latin typeface="+mn-lt"/>
                          <a:ea typeface="+mn-ea"/>
                          <a:cs typeface="+mn-cs"/>
                        </a:rPr>
                        <a:t>1 (Interior)</a:t>
                      </a:r>
                    </a:p>
                  </a:txBody>
                  <a:tcPr marL="62132" marR="62132" marT="0" marB="0" anchor="ctr">
                    <a:lnT w="12700" cap="flat" cmpd="sng" algn="ctr">
                      <a:solidFill>
                        <a:schemeClr val="tx1"/>
                      </a:solidFill>
                      <a:prstDash val="solid"/>
                      <a:round/>
                      <a:headEnd type="none" w="med" len="med"/>
                      <a:tailEnd type="none" w="med" len="med"/>
                    </a:lnT>
                  </a:tcPr>
                </a:tc>
                <a:tc>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1</a:t>
                      </a:r>
                    </a:p>
                  </a:txBody>
                  <a:tcPr marL="62132" marR="62132" marT="0" marB="0" anchor="ctr">
                    <a:lnT w="12700" cap="flat" cmpd="sng" algn="ctr">
                      <a:solidFill>
                        <a:schemeClr val="tx1"/>
                      </a:solidFill>
                      <a:prstDash val="solid"/>
                      <a:round/>
                      <a:headEnd type="none" w="med" len="med"/>
                      <a:tailEnd type="none" w="med" len="med"/>
                    </a:lnT>
                  </a:tcPr>
                </a:tc>
                <a:tc>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9</a:t>
                      </a:r>
                    </a:p>
                  </a:txBody>
                  <a:tcPr marL="62132" marR="62132" marT="0" marB="0" anchor="ctr">
                    <a:lnT w="12700" cap="flat" cmpd="sng" algn="ctr">
                      <a:solidFill>
                        <a:schemeClr val="tx1"/>
                      </a:solidFill>
                      <a:prstDash val="solid"/>
                      <a:round/>
                      <a:headEnd type="none" w="med" len="med"/>
                      <a:tailEnd type="none" w="med" len="med"/>
                    </a:lnT>
                  </a:tcPr>
                </a:tc>
                <a:tc>
                  <a:txBody>
                    <a:bodyPr/>
                    <a:lstStyle/>
                    <a:p>
                      <a:pPr marL="0" algn="ctr" defTabSz="1219170" rtl="0" eaLnBrk="1" latinLnBrk="0" hangingPunct="1">
                        <a:lnSpc>
                          <a:spcPct val="107000"/>
                        </a:lnSpc>
                        <a:spcAft>
                          <a:spcPts val="800"/>
                        </a:spcAft>
                      </a:pPr>
                      <a:r>
                        <a:rPr lang="en-CA" sz="1100" kern="1200">
                          <a:solidFill>
                            <a:schemeClr val="dk1"/>
                          </a:solidFill>
                          <a:effectLst/>
                          <a:latin typeface="+mn-lt"/>
                          <a:ea typeface="+mn-ea"/>
                          <a:cs typeface="+mn-cs"/>
                        </a:rPr>
                        <a:t>7</a:t>
                      </a:r>
                    </a:p>
                  </a:txBody>
                  <a:tcPr marL="62132" marR="62132" marT="0" marB="0" anchor="ctr">
                    <a:lnT w="12700" cap="flat" cmpd="sng" algn="ctr">
                      <a:solidFill>
                        <a:schemeClr val="tx1"/>
                      </a:solidFill>
                      <a:prstDash val="solid"/>
                      <a:round/>
                      <a:headEnd type="none" w="med" len="med"/>
                      <a:tailEnd type="none" w="med" len="med"/>
                    </a:lnT>
                  </a:tcPr>
                </a:tc>
                <a:tc>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2</a:t>
                      </a:r>
                    </a:p>
                  </a:txBody>
                  <a:tcPr marL="62132" marR="62132" marT="0" marB="0" anchor="ctr">
                    <a:lnT w="12700" cap="flat" cmpd="sng" algn="ctr">
                      <a:solidFill>
                        <a:schemeClr val="tx1"/>
                      </a:solidFill>
                      <a:prstDash val="solid"/>
                      <a:round/>
                      <a:headEnd type="none" w="med" len="med"/>
                      <a:tailEnd type="none" w="med" len="med"/>
                    </a:lnT>
                  </a:tcPr>
                </a:tc>
                <a:tc>
                  <a:txBody>
                    <a:bodyPr/>
                    <a:lstStyle/>
                    <a:p>
                      <a:pPr marL="0" algn="ctr" defTabSz="1219170" rtl="0" eaLnBrk="1" latinLnBrk="0" hangingPunct="1">
                        <a:lnSpc>
                          <a:spcPct val="107000"/>
                        </a:lnSpc>
                        <a:spcAft>
                          <a:spcPts val="800"/>
                        </a:spcAft>
                      </a:pPr>
                      <a:r>
                        <a:rPr lang="en-CA" sz="1100" kern="1200">
                          <a:solidFill>
                            <a:schemeClr val="dk1"/>
                          </a:solidFill>
                          <a:effectLst/>
                          <a:latin typeface="+mn-lt"/>
                          <a:ea typeface="+mn-ea"/>
                          <a:cs typeface="+mn-cs"/>
                        </a:rPr>
                        <a:t>2</a:t>
                      </a:r>
                    </a:p>
                  </a:txBody>
                  <a:tcPr marL="62132" marR="62132" marT="0" marB="0" anchor="ctr">
                    <a:lnT w="12700" cap="flat" cmpd="sng" algn="ctr">
                      <a:solidFill>
                        <a:schemeClr val="tx1"/>
                      </a:solidFill>
                      <a:prstDash val="solid"/>
                      <a:round/>
                      <a:headEnd type="none" w="med" len="med"/>
                      <a:tailEnd type="none" w="med" len="med"/>
                    </a:lnT>
                  </a:tcPr>
                </a:tc>
                <a:tc>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21</a:t>
                      </a:r>
                    </a:p>
                  </a:txBody>
                  <a:tcPr marL="62132" marR="62132" marT="0" marB="0" anchor="ctr">
                    <a:lnT w="12700" cap="flat" cmpd="sng" algn="ctr">
                      <a:solidFill>
                        <a:schemeClr val="tx1"/>
                      </a:solidFill>
                      <a:prstDash val="solid"/>
                      <a:round/>
                      <a:headEnd type="none" w="med" len="med"/>
                      <a:tailEnd type="none" w="med" len="med"/>
                    </a:lnT>
                  </a:tcPr>
                </a:tc>
                <a:tc>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1.1</a:t>
                      </a:r>
                    </a:p>
                  </a:txBody>
                  <a:tcPr marL="62132" marR="62132" marT="0" marB="0" anchor="ctr">
                    <a:lnT w="12700" cap="flat" cmpd="sng" algn="ctr">
                      <a:solidFill>
                        <a:schemeClr val="tx1"/>
                      </a:solidFill>
                      <a:prstDash val="solid"/>
                      <a:round/>
                      <a:headEnd type="none" w="med" len="med"/>
                      <a:tailEnd type="none" w="med" len="med"/>
                    </a:lnT>
                  </a:tcPr>
                </a:tc>
                <a:tc>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1</a:t>
                      </a:r>
                    </a:p>
                  </a:txBody>
                  <a:tcPr marL="62132" marR="62132"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42339804"/>
                  </a:ext>
                </a:extLst>
              </a:tr>
              <a:tr h="111973">
                <a:tc>
                  <a:txBody>
                    <a:bodyPr/>
                    <a:lstStyle/>
                    <a:p>
                      <a:pPr marL="0" algn="ctr" defTabSz="1219170" rtl="0" eaLnBrk="1" latinLnBrk="0" hangingPunct="1">
                        <a:lnSpc>
                          <a:spcPct val="107000"/>
                        </a:lnSpc>
                        <a:spcAft>
                          <a:spcPts val="800"/>
                        </a:spcAft>
                      </a:pPr>
                      <a:r>
                        <a:rPr lang="en-CA" sz="1100" kern="1200">
                          <a:solidFill>
                            <a:schemeClr val="dk1"/>
                          </a:solidFill>
                          <a:effectLst/>
                          <a:latin typeface="+mn-lt"/>
                          <a:ea typeface="+mn-ea"/>
                          <a:cs typeface="+mn-cs"/>
                        </a:rPr>
                        <a:t>2 (Fraser)</a:t>
                      </a:r>
                    </a:p>
                  </a:txBody>
                  <a:tcPr marL="62132" marR="62132" marT="0" marB="0" anchor="ctr"/>
                </a:tc>
                <a:tc>
                  <a:txBody>
                    <a:bodyPr/>
                    <a:lstStyle/>
                    <a:p>
                      <a:pPr marL="0" algn="ctr" defTabSz="1219170" rtl="0" eaLnBrk="1" latinLnBrk="0" hangingPunct="1">
                        <a:lnSpc>
                          <a:spcPct val="107000"/>
                        </a:lnSpc>
                        <a:spcAft>
                          <a:spcPts val="800"/>
                        </a:spcAft>
                      </a:pPr>
                      <a:r>
                        <a:rPr lang="en-CA" sz="1100" kern="1200">
                          <a:solidFill>
                            <a:schemeClr val="dk1"/>
                          </a:solidFill>
                          <a:effectLst/>
                          <a:latin typeface="+mn-lt"/>
                          <a:ea typeface="+mn-ea"/>
                          <a:cs typeface="+mn-cs"/>
                        </a:rPr>
                        <a:t>53</a:t>
                      </a:r>
                    </a:p>
                  </a:txBody>
                  <a:tcPr marL="62132" marR="62132" marT="0" marB="0" anchor="ctr"/>
                </a:tc>
                <a:tc>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98</a:t>
                      </a:r>
                    </a:p>
                  </a:txBody>
                  <a:tcPr marL="62132" marR="62132" marT="0" marB="0" anchor="ctr"/>
                </a:tc>
                <a:tc>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70</a:t>
                      </a:r>
                    </a:p>
                  </a:txBody>
                  <a:tcPr marL="62132" marR="62132" marT="0" marB="0" anchor="ctr"/>
                </a:tc>
                <a:tc>
                  <a:txBody>
                    <a:bodyPr/>
                    <a:lstStyle/>
                    <a:p>
                      <a:pPr marL="0" algn="ctr" defTabSz="1219170" rtl="0" eaLnBrk="1" latinLnBrk="0" hangingPunct="1">
                        <a:lnSpc>
                          <a:spcPct val="107000"/>
                        </a:lnSpc>
                        <a:spcAft>
                          <a:spcPts val="800"/>
                        </a:spcAft>
                      </a:pPr>
                      <a:r>
                        <a:rPr lang="en-CA" sz="1100" kern="1200">
                          <a:solidFill>
                            <a:schemeClr val="dk1"/>
                          </a:solidFill>
                          <a:effectLst/>
                          <a:latin typeface="+mn-lt"/>
                          <a:ea typeface="+mn-ea"/>
                          <a:cs typeface="+mn-cs"/>
                        </a:rPr>
                        <a:t>28</a:t>
                      </a:r>
                    </a:p>
                  </a:txBody>
                  <a:tcPr marL="62132" marR="62132" marT="0" marB="0" anchor="ctr"/>
                </a:tc>
                <a:tc>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15</a:t>
                      </a:r>
                    </a:p>
                  </a:txBody>
                  <a:tcPr marL="62132" marR="62132" marT="0" marB="0" anchor="ctr"/>
                </a:tc>
                <a:tc>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264</a:t>
                      </a:r>
                    </a:p>
                  </a:txBody>
                  <a:tcPr marL="62132" marR="62132" marT="0" marB="0" anchor="ctr"/>
                </a:tc>
                <a:tc>
                  <a:txBody>
                    <a:bodyPr/>
                    <a:lstStyle/>
                    <a:p>
                      <a:pPr marL="0" algn="ctr" defTabSz="1219170" rtl="0" eaLnBrk="1" latinLnBrk="0" hangingPunct="1">
                        <a:lnSpc>
                          <a:spcPct val="107000"/>
                        </a:lnSpc>
                        <a:spcAft>
                          <a:spcPts val="800"/>
                        </a:spcAft>
                      </a:pPr>
                      <a:r>
                        <a:rPr lang="en-CA" sz="1100" kern="1200">
                          <a:solidFill>
                            <a:schemeClr val="dk1"/>
                          </a:solidFill>
                          <a:effectLst/>
                          <a:latin typeface="+mn-lt"/>
                          <a:ea typeface="+mn-ea"/>
                          <a:cs typeface="+mn-cs"/>
                        </a:rPr>
                        <a:t>12.5</a:t>
                      </a:r>
                    </a:p>
                  </a:txBody>
                  <a:tcPr marL="62132" marR="62132" marT="0" marB="0" anchor="ctr"/>
                </a:tc>
                <a:tc>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8</a:t>
                      </a:r>
                    </a:p>
                  </a:txBody>
                  <a:tcPr marL="62132" marR="62132" marT="0" marB="0" anchor="ctr"/>
                </a:tc>
                <a:extLst>
                  <a:ext uri="{0D108BD9-81ED-4DB2-BD59-A6C34878D82A}">
                    <a16:rowId xmlns:a16="http://schemas.microsoft.com/office/drawing/2014/main" val="534785188"/>
                  </a:ext>
                </a:extLst>
              </a:tr>
              <a:tr h="229115">
                <a:tc>
                  <a:txBody>
                    <a:bodyPr/>
                    <a:lstStyle/>
                    <a:p>
                      <a:pPr marL="0" algn="ctr" defTabSz="1219170" rtl="0" eaLnBrk="1" latinLnBrk="0" hangingPunct="1">
                        <a:lnSpc>
                          <a:spcPct val="107000"/>
                        </a:lnSpc>
                        <a:spcAft>
                          <a:spcPts val="800"/>
                        </a:spcAft>
                      </a:pPr>
                      <a:r>
                        <a:rPr lang="en-CA" sz="1100" kern="1200">
                          <a:solidFill>
                            <a:schemeClr val="dk1"/>
                          </a:solidFill>
                          <a:effectLst/>
                          <a:latin typeface="+mn-lt"/>
                          <a:ea typeface="+mn-ea"/>
                          <a:cs typeface="+mn-cs"/>
                        </a:rPr>
                        <a:t>3 (Vancouver Coastal)</a:t>
                      </a:r>
                    </a:p>
                  </a:txBody>
                  <a:tcPr marL="62132" marR="62132" marT="0" marB="0" anchor="ctr"/>
                </a:tc>
                <a:tc>
                  <a:txBody>
                    <a:bodyPr/>
                    <a:lstStyle/>
                    <a:p>
                      <a:pPr marL="0" algn="ctr" defTabSz="1219170" rtl="0" eaLnBrk="1" latinLnBrk="0" hangingPunct="1">
                        <a:lnSpc>
                          <a:spcPct val="107000"/>
                        </a:lnSpc>
                        <a:spcAft>
                          <a:spcPts val="800"/>
                        </a:spcAft>
                      </a:pPr>
                      <a:r>
                        <a:rPr lang="en-CA" sz="1100" kern="1200">
                          <a:solidFill>
                            <a:schemeClr val="dk1"/>
                          </a:solidFill>
                          <a:effectLst/>
                          <a:latin typeface="+mn-lt"/>
                          <a:ea typeface="+mn-ea"/>
                          <a:cs typeface="+mn-cs"/>
                        </a:rPr>
                        <a:t>23</a:t>
                      </a:r>
                    </a:p>
                  </a:txBody>
                  <a:tcPr marL="62132" marR="62132" marT="0" marB="0" anchor="ctr"/>
                </a:tc>
                <a:tc>
                  <a:txBody>
                    <a:bodyPr/>
                    <a:lstStyle/>
                    <a:p>
                      <a:pPr marL="0" algn="ctr" defTabSz="1219170" rtl="0" eaLnBrk="1" latinLnBrk="0" hangingPunct="1">
                        <a:lnSpc>
                          <a:spcPct val="107000"/>
                        </a:lnSpc>
                        <a:spcAft>
                          <a:spcPts val="800"/>
                        </a:spcAft>
                      </a:pPr>
                      <a:r>
                        <a:rPr lang="en-CA" sz="1100" kern="1200">
                          <a:solidFill>
                            <a:schemeClr val="dk1"/>
                          </a:solidFill>
                          <a:effectLst/>
                          <a:latin typeface="+mn-lt"/>
                          <a:ea typeface="+mn-ea"/>
                          <a:cs typeface="+mn-cs"/>
                        </a:rPr>
                        <a:t>44</a:t>
                      </a:r>
                    </a:p>
                  </a:txBody>
                  <a:tcPr marL="62132" marR="62132" marT="0" marB="0" anchor="ctr"/>
                </a:tc>
                <a:tc>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41</a:t>
                      </a:r>
                    </a:p>
                  </a:txBody>
                  <a:tcPr marL="62132" marR="62132" marT="0" marB="0" anchor="ctr"/>
                </a:tc>
                <a:tc>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13</a:t>
                      </a:r>
                    </a:p>
                  </a:txBody>
                  <a:tcPr marL="62132" marR="62132" marT="0" marB="0" anchor="ctr"/>
                </a:tc>
                <a:tc>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5</a:t>
                      </a:r>
                    </a:p>
                  </a:txBody>
                  <a:tcPr marL="62132" marR="62132" marT="0" marB="0" anchor="ctr"/>
                </a:tc>
                <a:tc>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126</a:t>
                      </a:r>
                    </a:p>
                  </a:txBody>
                  <a:tcPr marL="62132" marR="62132" marT="0" marB="0" anchor="ctr"/>
                </a:tc>
                <a:tc>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6.1</a:t>
                      </a:r>
                    </a:p>
                  </a:txBody>
                  <a:tcPr marL="62132" marR="62132" marT="0" marB="0" anchor="ctr"/>
                </a:tc>
                <a:tc>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6</a:t>
                      </a:r>
                    </a:p>
                  </a:txBody>
                  <a:tcPr marL="62132" marR="62132" marT="0" marB="0" anchor="ctr"/>
                </a:tc>
                <a:extLst>
                  <a:ext uri="{0D108BD9-81ED-4DB2-BD59-A6C34878D82A}">
                    <a16:rowId xmlns:a16="http://schemas.microsoft.com/office/drawing/2014/main" val="2079069063"/>
                  </a:ext>
                </a:extLst>
              </a:tr>
              <a:tr h="229115">
                <a:tc>
                  <a:txBody>
                    <a:bodyPr/>
                    <a:lstStyle/>
                    <a:p>
                      <a:pPr marL="0" algn="ctr" defTabSz="1219170" rtl="0" eaLnBrk="1" latinLnBrk="0" hangingPunct="1">
                        <a:lnSpc>
                          <a:spcPct val="107000"/>
                        </a:lnSpc>
                        <a:spcAft>
                          <a:spcPts val="800"/>
                        </a:spcAft>
                      </a:pPr>
                      <a:r>
                        <a:rPr lang="en-CA" sz="1100" kern="1200">
                          <a:solidFill>
                            <a:schemeClr val="dk1"/>
                          </a:solidFill>
                          <a:effectLst/>
                          <a:latin typeface="+mn-lt"/>
                          <a:ea typeface="+mn-ea"/>
                          <a:cs typeface="+mn-cs"/>
                        </a:rPr>
                        <a:t>4 (Vancouver Island)</a:t>
                      </a:r>
                    </a:p>
                  </a:txBody>
                  <a:tcPr marL="62132" marR="62132" marT="0" marB="0" anchor="ctr"/>
                </a:tc>
                <a:tc>
                  <a:txBody>
                    <a:bodyPr/>
                    <a:lstStyle/>
                    <a:p>
                      <a:pPr marL="0" algn="ctr" defTabSz="1219170" rtl="0" eaLnBrk="1" latinLnBrk="0" hangingPunct="1">
                        <a:lnSpc>
                          <a:spcPct val="107000"/>
                        </a:lnSpc>
                        <a:spcAft>
                          <a:spcPts val="800"/>
                        </a:spcAft>
                      </a:pPr>
                      <a:r>
                        <a:rPr lang="en-CA" sz="1100" kern="1200">
                          <a:solidFill>
                            <a:schemeClr val="dk1"/>
                          </a:solidFill>
                          <a:effectLst/>
                          <a:latin typeface="+mn-lt"/>
                          <a:ea typeface="+mn-ea"/>
                          <a:cs typeface="+mn-cs"/>
                        </a:rPr>
                        <a:t>16</a:t>
                      </a:r>
                    </a:p>
                  </a:txBody>
                  <a:tcPr marL="62132" marR="62132" marT="0" marB="0" anchor="ctr"/>
                </a:tc>
                <a:tc>
                  <a:txBody>
                    <a:bodyPr/>
                    <a:lstStyle/>
                    <a:p>
                      <a:pPr marL="0" algn="ctr" defTabSz="1219170" rtl="0" eaLnBrk="1" latinLnBrk="0" hangingPunct="1">
                        <a:lnSpc>
                          <a:spcPct val="107000"/>
                        </a:lnSpc>
                        <a:spcAft>
                          <a:spcPts val="800"/>
                        </a:spcAft>
                      </a:pPr>
                      <a:r>
                        <a:rPr lang="en-CA" sz="1100" kern="1200">
                          <a:solidFill>
                            <a:schemeClr val="dk1"/>
                          </a:solidFill>
                          <a:effectLst/>
                          <a:latin typeface="+mn-lt"/>
                          <a:ea typeface="+mn-ea"/>
                          <a:cs typeface="+mn-cs"/>
                        </a:rPr>
                        <a:t>20</a:t>
                      </a:r>
                    </a:p>
                  </a:txBody>
                  <a:tcPr marL="62132" marR="62132" marT="0" marB="0" anchor="ctr"/>
                </a:tc>
                <a:tc>
                  <a:txBody>
                    <a:bodyPr/>
                    <a:lstStyle/>
                    <a:p>
                      <a:pPr marL="0" algn="ctr" defTabSz="1219170" rtl="0" eaLnBrk="1" latinLnBrk="0" hangingPunct="1">
                        <a:lnSpc>
                          <a:spcPct val="107000"/>
                        </a:lnSpc>
                        <a:spcAft>
                          <a:spcPts val="800"/>
                        </a:spcAft>
                      </a:pPr>
                      <a:r>
                        <a:rPr lang="en-CA" sz="1100" kern="1200">
                          <a:solidFill>
                            <a:schemeClr val="dk1"/>
                          </a:solidFill>
                          <a:effectLst/>
                          <a:latin typeface="+mn-lt"/>
                          <a:ea typeface="+mn-ea"/>
                          <a:cs typeface="+mn-cs"/>
                        </a:rPr>
                        <a:t>11</a:t>
                      </a:r>
                    </a:p>
                  </a:txBody>
                  <a:tcPr marL="62132" marR="62132" marT="0" marB="0" anchor="ctr"/>
                </a:tc>
                <a:tc>
                  <a:txBody>
                    <a:bodyPr/>
                    <a:lstStyle/>
                    <a:p>
                      <a:pPr marL="0" algn="ctr" defTabSz="1219170" rtl="0" eaLnBrk="1" latinLnBrk="0" hangingPunct="1">
                        <a:lnSpc>
                          <a:spcPct val="107000"/>
                        </a:lnSpc>
                        <a:spcAft>
                          <a:spcPts val="800"/>
                        </a:spcAft>
                      </a:pPr>
                      <a:r>
                        <a:rPr lang="en-CA" sz="1100" kern="1200">
                          <a:solidFill>
                            <a:schemeClr val="dk1"/>
                          </a:solidFill>
                          <a:effectLst/>
                          <a:latin typeface="+mn-lt"/>
                          <a:ea typeface="+mn-ea"/>
                          <a:cs typeface="+mn-cs"/>
                        </a:rPr>
                        <a:t>3</a:t>
                      </a:r>
                    </a:p>
                  </a:txBody>
                  <a:tcPr marL="62132" marR="62132" marT="0" marB="0" anchor="ctr"/>
                </a:tc>
                <a:tc>
                  <a:txBody>
                    <a:bodyPr/>
                    <a:lstStyle/>
                    <a:p>
                      <a:pPr marL="0" algn="ctr" defTabSz="1219170" rtl="0" eaLnBrk="1" latinLnBrk="0" hangingPunct="1">
                        <a:lnSpc>
                          <a:spcPct val="107000"/>
                        </a:lnSpc>
                        <a:spcAft>
                          <a:spcPts val="800"/>
                        </a:spcAft>
                      </a:pPr>
                      <a:r>
                        <a:rPr lang="en-CA" sz="1100" kern="1200">
                          <a:solidFill>
                            <a:schemeClr val="dk1"/>
                          </a:solidFill>
                          <a:effectLst/>
                          <a:latin typeface="+mn-lt"/>
                          <a:ea typeface="+mn-ea"/>
                          <a:cs typeface="+mn-cs"/>
                        </a:rPr>
                        <a:t>1</a:t>
                      </a:r>
                    </a:p>
                  </a:txBody>
                  <a:tcPr marL="62132" marR="62132" marT="0" marB="0" anchor="ctr"/>
                </a:tc>
                <a:tc>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51</a:t>
                      </a:r>
                    </a:p>
                  </a:txBody>
                  <a:tcPr marL="62132" marR="62132" marT="0" marB="0" anchor="ctr"/>
                </a:tc>
                <a:tc>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1.5</a:t>
                      </a:r>
                    </a:p>
                  </a:txBody>
                  <a:tcPr marL="62132" marR="62132" marT="0" marB="0" anchor="ctr"/>
                </a:tc>
                <a:tc>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0</a:t>
                      </a:r>
                    </a:p>
                  </a:txBody>
                  <a:tcPr marL="62132" marR="62132" marT="0" marB="0" anchor="ctr"/>
                </a:tc>
                <a:extLst>
                  <a:ext uri="{0D108BD9-81ED-4DB2-BD59-A6C34878D82A}">
                    <a16:rowId xmlns:a16="http://schemas.microsoft.com/office/drawing/2014/main" val="1732679242"/>
                  </a:ext>
                </a:extLst>
              </a:tr>
              <a:tr h="147770">
                <a:tc>
                  <a:txBody>
                    <a:bodyPr/>
                    <a:lstStyle/>
                    <a:p>
                      <a:pPr marL="0" algn="ctr" defTabSz="1219170" rtl="0" eaLnBrk="1" latinLnBrk="0" hangingPunct="1">
                        <a:lnSpc>
                          <a:spcPct val="107000"/>
                        </a:lnSpc>
                        <a:spcAft>
                          <a:spcPts val="800"/>
                        </a:spcAft>
                      </a:pPr>
                      <a:r>
                        <a:rPr lang="en-CA" sz="1100" kern="1200">
                          <a:solidFill>
                            <a:schemeClr val="dk1"/>
                          </a:solidFill>
                          <a:effectLst/>
                          <a:latin typeface="+mn-lt"/>
                          <a:ea typeface="+mn-ea"/>
                          <a:cs typeface="+mn-cs"/>
                        </a:rPr>
                        <a:t>5 (Northern)</a:t>
                      </a:r>
                    </a:p>
                  </a:txBody>
                  <a:tcPr marL="62132" marR="62132" marT="0" marB="0" anchor="ctr"/>
                </a:tc>
                <a:tc>
                  <a:txBody>
                    <a:bodyPr/>
                    <a:lstStyle/>
                    <a:p>
                      <a:pPr marL="0" algn="ctr" defTabSz="1219170" rtl="0" eaLnBrk="1" latinLnBrk="0" hangingPunct="1">
                        <a:lnSpc>
                          <a:spcPct val="107000"/>
                        </a:lnSpc>
                        <a:spcAft>
                          <a:spcPts val="800"/>
                        </a:spcAft>
                      </a:pPr>
                      <a:r>
                        <a:rPr lang="en-CA" sz="1100" kern="1200">
                          <a:solidFill>
                            <a:schemeClr val="dk1"/>
                          </a:solidFill>
                          <a:effectLst/>
                          <a:latin typeface="+mn-lt"/>
                          <a:ea typeface="+mn-ea"/>
                          <a:cs typeface="+mn-cs"/>
                        </a:rPr>
                        <a:t>6</a:t>
                      </a:r>
                    </a:p>
                  </a:txBody>
                  <a:tcPr marL="62132" marR="62132" marT="0" marB="0" anchor="ctr"/>
                </a:tc>
                <a:tc>
                  <a:txBody>
                    <a:bodyPr/>
                    <a:lstStyle/>
                    <a:p>
                      <a:pPr marL="0" algn="ctr" defTabSz="1219170" rtl="0" eaLnBrk="1" latinLnBrk="0" hangingPunct="1">
                        <a:lnSpc>
                          <a:spcPct val="107000"/>
                        </a:lnSpc>
                        <a:spcAft>
                          <a:spcPts val="800"/>
                        </a:spcAft>
                      </a:pPr>
                      <a:r>
                        <a:rPr lang="en-CA" sz="1100" kern="1200">
                          <a:solidFill>
                            <a:schemeClr val="dk1"/>
                          </a:solidFill>
                          <a:effectLst/>
                          <a:latin typeface="+mn-lt"/>
                          <a:ea typeface="+mn-ea"/>
                          <a:cs typeface="+mn-cs"/>
                        </a:rPr>
                        <a:t>13</a:t>
                      </a:r>
                    </a:p>
                  </a:txBody>
                  <a:tcPr marL="62132" marR="62132" marT="0" marB="0" anchor="ctr"/>
                </a:tc>
                <a:tc>
                  <a:txBody>
                    <a:bodyPr/>
                    <a:lstStyle/>
                    <a:p>
                      <a:pPr marL="0" algn="ctr" defTabSz="1219170" rtl="0" eaLnBrk="1" latinLnBrk="0" hangingPunct="1">
                        <a:lnSpc>
                          <a:spcPct val="107000"/>
                        </a:lnSpc>
                        <a:spcAft>
                          <a:spcPts val="800"/>
                        </a:spcAft>
                      </a:pPr>
                      <a:r>
                        <a:rPr lang="en-CA" sz="1100" kern="1200">
                          <a:solidFill>
                            <a:schemeClr val="dk1"/>
                          </a:solidFill>
                          <a:effectLst/>
                          <a:latin typeface="+mn-lt"/>
                          <a:ea typeface="+mn-ea"/>
                          <a:cs typeface="+mn-cs"/>
                        </a:rPr>
                        <a:t>17</a:t>
                      </a:r>
                    </a:p>
                  </a:txBody>
                  <a:tcPr marL="62132" marR="62132" marT="0" marB="0" anchor="ctr"/>
                </a:tc>
                <a:tc>
                  <a:txBody>
                    <a:bodyPr/>
                    <a:lstStyle/>
                    <a:p>
                      <a:pPr marL="0" algn="ctr" defTabSz="1219170" rtl="0" eaLnBrk="1" latinLnBrk="0" hangingPunct="1">
                        <a:lnSpc>
                          <a:spcPct val="107000"/>
                        </a:lnSpc>
                        <a:spcAft>
                          <a:spcPts val="800"/>
                        </a:spcAft>
                      </a:pPr>
                      <a:r>
                        <a:rPr lang="en-CA" sz="1100" kern="1200">
                          <a:solidFill>
                            <a:schemeClr val="dk1"/>
                          </a:solidFill>
                          <a:effectLst/>
                          <a:latin typeface="+mn-lt"/>
                          <a:ea typeface="+mn-ea"/>
                          <a:cs typeface="+mn-cs"/>
                        </a:rPr>
                        <a:t>6</a:t>
                      </a:r>
                    </a:p>
                  </a:txBody>
                  <a:tcPr marL="62132" marR="62132" marT="0" marB="0" anchor="ctr"/>
                </a:tc>
                <a:tc>
                  <a:txBody>
                    <a:bodyPr/>
                    <a:lstStyle/>
                    <a:p>
                      <a:pPr marL="0" algn="ctr" defTabSz="1219170" rtl="0" eaLnBrk="1" latinLnBrk="0" hangingPunct="1">
                        <a:lnSpc>
                          <a:spcPct val="107000"/>
                        </a:lnSpc>
                        <a:spcAft>
                          <a:spcPts val="800"/>
                        </a:spcAft>
                      </a:pPr>
                      <a:r>
                        <a:rPr lang="en-CA" sz="1100" kern="1200">
                          <a:solidFill>
                            <a:schemeClr val="dk1"/>
                          </a:solidFill>
                          <a:effectLst/>
                          <a:latin typeface="+mn-lt"/>
                          <a:ea typeface="+mn-ea"/>
                          <a:cs typeface="+mn-cs"/>
                        </a:rPr>
                        <a:t>1</a:t>
                      </a:r>
                    </a:p>
                  </a:txBody>
                  <a:tcPr marL="62132" marR="62132" marT="0" marB="0" anchor="ctr"/>
                </a:tc>
                <a:tc>
                  <a:txBody>
                    <a:bodyPr/>
                    <a:lstStyle/>
                    <a:p>
                      <a:pPr marL="0" algn="ctr" defTabSz="1219170" rtl="0" eaLnBrk="1" latinLnBrk="0" hangingPunct="1">
                        <a:lnSpc>
                          <a:spcPct val="107000"/>
                        </a:lnSpc>
                        <a:spcAft>
                          <a:spcPts val="800"/>
                        </a:spcAft>
                      </a:pPr>
                      <a:r>
                        <a:rPr lang="en-CA" sz="1100" kern="1200">
                          <a:solidFill>
                            <a:schemeClr val="dk1"/>
                          </a:solidFill>
                          <a:effectLst/>
                          <a:latin typeface="+mn-lt"/>
                          <a:ea typeface="+mn-ea"/>
                          <a:cs typeface="+mn-cs"/>
                        </a:rPr>
                        <a:t>43</a:t>
                      </a:r>
                    </a:p>
                  </a:txBody>
                  <a:tcPr marL="62132" marR="62132" marT="0" marB="0" anchor="ctr"/>
                </a:tc>
                <a:tc>
                  <a:txBody>
                    <a:bodyPr/>
                    <a:lstStyle/>
                    <a:p>
                      <a:pPr marL="0" algn="ctr" defTabSz="1219170" rtl="0" eaLnBrk="1" latinLnBrk="0" hangingPunct="1">
                        <a:lnSpc>
                          <a:spcPct val="107000"/>
                        </a:lnSpc>
                        <a:spcAft>
                          <a:spcPts val="800"/>
                        </a:spcAft>
                      </a:pPr>
                      <a:r>
                        <a:rPr lang="en-CA" sz="1100" kern="1200">
                          <a:solidFill>
                            <a:schemeClr val="dk1"/>
                          </a:solidFill>
                          <a:effectLst/>
                          <a:latin typeface="+mn-lt"/>
                          <a:ea typeface="+mn-ea"/>
                          <a:cs typeface="+mn-cs"/>
                        </a:rPr>
                        <a:t>1.7</a:t>
                      </a:r>
                    </a:p>
                  </a:txBody>
                  <a:tcPr marL="62132" marR="62132" marT="0" marB="0" anchor="ctr"/>
                </a:tc>
                <a:tc>
                  <a:txBody>
                    <a:bodyPr/>
                    <a:lstStyle/>
                    <a:p>
                      <a:pPr marL="0" algn="ctr" defTabSz="1219170" rtl="0" eaLnBrk="1" latinLnBrk="0" hangingPunct="1">
                        <a:lnSpc>
                          <a:spcPct val="107000"/>
                        </a:lnSpc>
                        <a:spcAft>
                          <a:spcPts val="800"/>
                        </a:spcAft>
                      </a:pPr>
                      <a:r>
                        <a:rPr lang="en-CA" sz="1100" kern="1200" dirty="0">
                          <a:solidFill>
                            <a:schemeClr val="dk1"/>
                          </a:solidFill>
                          <a:effectLst/>
                          <a:latin typeface="+mn-lt"/>
                          <a:ea typeface="+mn-ea"/>
                          <a:cs typeface="+mn-cs"/>
                        </a:rPr>
                        <a:t>4</a:t>
                      </a:r>
                    </a:p>
                  </a:txBody>
                  <a:tcPr marL="62132" marR="62132" marT="0" marB="0" anchor="ctr"/>
                </a:tc>
                <a:extLst>
                  <a:ext uri="{0D108BD9-81ED-4DB2-BD59-A6C34878D82A}">
                    <a16:rowId xmlns:a16="http://schemas.microsoft.com/office/drawing/2014/main" val="2854607291"/>
                  </a:ext>
                </a:extLst>
              </a:tr>
              <a:tr h="166962">
                <a:tc>
                  <a:txBody>
                    <a:bodyPr/>
                    <a:lstStyle/>
                    <a:p>
                      <a:pPr marL="0" algn="ctr" defTabSz="1219170" rtl="0" eaLnBrk="1" latinLnBrk="0" hangingPunct="1">
                        <a:lnSpc>
                          <a:spcPct val="107000"/>
                        </a:lnSpc>
                        <a:spcAft>
                          <a:spcPts val="800"/>
                        </a:spcAft>
                      </a:pPr>
                      <a:r>
                        <a:rPr lang="en-CA" sz="1100" b="1" kern="1200" dirty="0">
                          <a:solidFill>
                            <a:schemeClr val="dk1"/>
                          </a:solidFill>
                          <a:effectLst/>
                          <a:latin typeface="+mn-lt"/>
                          <a:ea typeface="+mn-ea"/>
                          <a:cs typeface="+mn-cs"/>
                        </a:rPr>
                        <a:t>All (B.C.)</a:t>
                      </a:r>
                    </a:p>
                  </a:txBody>
                  <a:tcPr marL="62132" marR="62132" marT="0" marB="0" anchor="ctr">
                    <a:lnB w="12700" cap="flat" cmpd="sng" algn="ctr">
                      <a:solidFill>
                        <a:schemeClr val="tx1"/>
                      </a:solidFill>
                      <a:prstDash val="solid"/>
                      <a:round/>
                      <a:headEnd type="none" w="med" len="med"/>
                      <a:tailEnd type="none" w="med" len="med"/>
                    </a:lnB>
                  </a:tcPr>
                </a:tc>
                <a:tc>
                  <a:txBody>
                    <a:bodyPr/>
                    <a:lstStyle/>
                    <a:p>
                      <a:pPr marL="0" algn="ctr" defTabSz="1219170" rtl="0" eaLnBrk="1" latinLnBrk="0" hangingPunct="1">
                        <a:lnSpc>
                          <a:spcPct val="107000"/>
                        </a:lnSpc>
                        <a:spcAft>
                          <a:spcPts val="800"/>
                        </a:spcAft>
                      </a:pPr>
                      <a:r>
                        <a:rPr lang="en-CA" sz="1100" b="1" kern="1200" dirty="0">
                          <a:solidFill>
                            <a:schemeClr val="dk1"/>
                          </a:solidFill>
                          <a:effectLst/>
                          <a:latin typeface="+mn-lt"/>
                          <a:ea typeface="+mn-ea"/>
                          <a:cs typeface="+mn-cs"/>
                        </a:rPr>
                        <a:t>99</a:t>
                      </a:r>
                    </a:p>
                  </a:txBody>
                  <a:tcPr marL="62132" marR="62132" marT="0" marB="0" anchor="ctr">
                    <a:lnB w="12700" cap="flat" cmpd="sng" algn="ctr">
                      <a:solidFill>
                        <a:schemeClr val="tx1"/>
                      </a:solidFill>
                      <a:prstDash val="solid"/>
                      <a:round/>
                      <a:headEnd type="none" w="med" len="med"/>
                      <a:tailEnd type="none" w="med" len="med"/>
                    </a:lnB>
                  </a:tcPr>
                </a:tc>
                <a:tc>
                  <a:txBody>
                    <a:bodyPr/>
                    <a:lstStyle/>
                    <a:p>
                      <a:pPr marL="0" algn="ctr" defTabSz="1219170" rtl="0" eaLnBrk="1" latinLnBrk="0" hangingPunct="1">
                        <a:lnSpc>
                          <a:spcPct val="107000"/>
                        </a:lnSpc>
                        <a:spcAft>
                          <a:spcPts val="800"/>
                        </a:spcAft>
                      </a:pPr>
                      <a:r>
                        <a:rPr lang="en-CA" sz="1100" b="1" kern="1200" dirty="0">
                          <a:solidFill>
                            <a:schemeClr val="dk1"/>
                          </a:solidFill>
                          <a:effectLst/>
                          <a:latin typeface="+mn-lt"/>
                          <a:ea typeface="+mn-ea"/>
                          <a:cs typeface="+mn-cs"/>
                        </a:rPr>
                        <a:t>184</a:t>
                      </a:r>
                    </a:p>
                  </a:txBody>
                  <a:tcPr marL="62132" marR="62132" marT="0" marB="0" anchor="ctr">
                    <a:lnB w="12700" cap="flat" cmpd="sng" algn="ctr">
                      <a:solidFill>
                        <a:schemeClr val="tx1"/>
                      </a:solidFill>
                      <a:prstDash val="solid"/>
                      <a:round/>
                      <a:headEnd type="none" w="med" len="med"/>
                      <a:tailEnd type="none" w="med" len="med"/>
                    </a:lnB>
                  </a:tcPr>
                </a:tc>
                <a:tc>
                  <a:txBody>
                    <a:bodyPr/>
                    <a:lstStyle/>
                    <a:p>
                      <a:pPr marL="0" algn="ctr" defTabSz="1219170" rtl="0" eaLnBrk="1" latinLnBrk="0" hangingPunct="1">
                        <a:lnSpc>
                          <a:spcPct val="107000"/>
                        </a:lnSpc>
                        <a:spcAft>
                          <a:spcPts val="800"/>
                        </a:spcAft>
                      </a:pPr>
                      <a:r>
                        <a:rPr lang="en-CA" sz="1100" b="1" kern="1200" dirty="0">
                          <a:solidFill>
                            <a:schemeClr val="dk1"/>
                          </a:solidFill>
                          <a:effectLst/>
                          <a:latin typeface="+mn-lt"/>
                          <a:ea typeface="+mn-ea"/>
                          <a:cs typeface="+mn-cs"/>
                        </a:rPr>
                        <a:t>146</a:t>
                      </a:r>
                    </a:p>
                  </a:txBody>
                  <a:tcPr marL="62132" marR="62132" marT="0" marB="0" anchor="ctr">
                    <a:lnB w="12700" cap="flat" cmpd="sng" algn="ctr">
                      <a:solidFill>
                        <a:schemeClr val="tx1"/>
                      </a:solidFill>
                      <a:prstDash val="solid"/>
                      <a:round/>
                      <a:headEnd type="none" w="med" len="med"/>
                      <a:tailEnd type="none" w="med" len="med"/>
                    </a:lnB>
                  </a:tcPr>
                </a:tc>
                <a:tc>
                  <a:txBody>
                    <a:bodyPr/>
                    <a:lstStyle/>
                    <a:p>
                      <a:pPr marL="0" algn="ctr" defTabSz="1219170" rtl="0" eaLnBrk="1" latinLnBrk="0" hangingPunct="1">
                        <a:lnSpc>
                          <a:spcPct val="107000"/>
                        </a:lnSpc>
                        <a:spcAft>
                          <a:spcPts val="800"/>
                        </a:spcAft>
                      </a:pPr>
                      <a:r>
                        <a:rPr lang="en-CA" sz="1100" b="1" kern="1200" dirty="0">
                          <a:solidFill>
                            <a:schemeClr val="dk1"/>
                          </a:solidFill>
                          <a:effectLst/>
                          <a:latin typeface="+mn-lt"/>
                          <a:ea typeface="+mn-ea"/>
                          <a:cs typeface="+mn-cs"/>
                        </a:rPr>
                        <a:t>52</a:t>
                      </a:r>
                    </a:p>
                  </a:txBody>
                  <a:tcPr marL="62132" marR="62132" marT="0" marB="0" anchor="ctr">
                    <a:lnB w="12700" cap="flat" cmpd="sng" algn="ctr">
                      <a:solidFill>
                        <a:schemeClr val="tx1"/>
                      </a:solidFill>
                      <a:prstDash val="solid"/>
                      <a:round/>
                      <a:headEnd type="none" w="med" len="med"/>
                      <a:tailEnd type="none" w="med" len="med"/>
                    </a:lnB>
                  </a:tcPr>
                </a:tc>
                <a:tc>
                  <a:txBody>
                    <a:bodyPr/>
                    <a:lstStyle/>
                    <a:p>
                      <a:pPr marL="0" algn="ctr" defTabSz="1219170" rtl="0" eaLnBrk="1" latinLnBrk="0" hangingPunct="1">
                        <a:lnSpc>
                          <a:spcPct val="107000"/>
                        </a:lnSpc>
                        <a:spcAft>
                          <a:spcPts val="800"/>
                        </a:spcAft>
                      </a:pPr>
                      <a:r>
                        <a:rPr lang="en-CA" sz="1100" b="1" kern="1200" dirty="0">
                          <a:solidFill>
                            <a:schemeClr val="dk1"/>
                          </a:solidFill>
                          <a:effectLst/>
                          <a:latin typeface="+mn-lt"/>
                          <a:ea typeface="+mn-ea"/>
                          <a:cs typeface="+mn-cs"/>
                        </a:rPr>
                        <a:t>24</a:t>
                      </a:r>
                    </a:p>
                  </a:txBody>
                  <a:tcPr marL="62132" marR="62132" marT="0" marB="0" anchor="ctr">
                    <a:lnB w="12700" cap="flat" cmpd="sng" algn="ctr">
                      <a:solidFill>
                        <a:schemeClr val="tx1"/>
                      </a:solidFill>
                      <a:prstDash val="solid"/>
                      <a:round/>
                      <a:headEnd type="none" w="med" len="med"/>
                      <a:tailEnd type="none" w="med" len="med"/>
                    </a:lnB>
                  </a:tcPr>
                </a:tc>
                <a:tc>
                  <a:txBody>
                    <a:bodyPr/>
                    <a:lstStyle/>
                    <a:p>
                      <a:pPr marL="0" algn="ctr" defTabSz="1219170" rtl="0" eaLnBrk="1" latinLnBrk="0" hangingPunct="1">
                        <a:lnSpc>
                          <a:spcPct val="107000"/>
                        </a:lnSpc>
                        <a:spcAft>
                          <a:spcPts val="800"/>
                        </a:spcAft>
                      </a:pPr>
                      <a:r>
                        <a:rPr lang="en-CA" sz="1100" b="1" kern="1200" dirty="0">
                          <a:solidFill>
                            <a:schemeClr val="dk1"/>
                          </a:solidFill>
                          <a:effectLst/>
                          <a:latin typeface="+mn-lt"/>
                          <a:ea typeface="+mn-ea"/>
                          <a:cs typeface="+mn-cs"/>
                        </a:rPr>
                        <a:t>505</a:t>
                      </a:r>
                    </a:p>
                  </a:txBody>
                  <a:tcPr marL="62132" marR="62132" marT="0" marB="0" anchor="ctr">
                    <a:lnB w="12700" cap="flat" cmpd="sng" algn="ctr">
                      <a:solidFill>
                        <a:schemeClr val="tx1"/>
                      </a:solidFill>
                      <a:prstDash val="solid"/>
                      <a:round/>
                      <a:headEnd type="none" w="med" len="med"/>
                      <a:tailEnd type="none" w="med" len="med"/>
                    </a:lnB>
                  </a:tcPr>
                </a:tc>
                <a:tc>
                  <a:txBody>
                    <a:bodyPr/>
                    <a:lstStyle/>
                    <a:p>
                      <a:pPr marL="0" algn="ctr" defTabSz="1219170" rtl="0" eaLnBrk="1" latinLnBrk="0" hangingPunct="1">
                        <a:lnSpc>
                          <a:spcPct val="107000"/>
                        </a:lnSpc>
                        <a:spcAft>
                          <a:spcPts val="800"/>
                        </a:spcAft>
                      </a:pPr>
                      <a:r>
                        <a:rPr lang="en-CA" sz="1100" b="1" kern="1200" dirty="0">
                          <a:solidFill>
                            <a:schemeClr val="dk1"/>
                          </a:solidFill>
                          <a:effectLst/>
                          <a:latin typeface="+mn-lt"/>
                          <a:ea typeface="+mn-ea"/>
                          <a:cs typeface="+mn-cs"/>
                        </a:rPr>
                        <a:t>22.8</a:t>
                      </a:r>
                    </a:p>
                  </a:txBody>
                  <a:tcPr marL="62132" marR="62132" marT="0" marB="0" anchor="ctr">
                    <a:lnB w="12700" cap="flat" cmpd="sng" algn="ctr">
                      <a:solidFill>
                        <a:schemeClr val="tx1"/>
                      </a:solidFill>
                      <a:prstDash val="solid"/>
                      <a:round/>
                      <a:headEnd type="none" w="med" len="med"/>
                      <a:tailEnd type="none" w="med" len="med"/>
                    </a:lnB>
                  </a:tcPr>
                </a:tc>
                <a:tc>
                  <a:txBody>
                    <a:bodyPr/>
                    <a:lstStyle/>
                    <a:p>
                      <a:pPr marL="0" algn="ctr" defTabSz="1219170" rtl="0" eaLnBrk="1" latinLnBrk="0" hangingPunct="1">
                        <a:lnSpc>
                          <a:spcPct val="107000"/>
                        </a:lnSpc>
                        <a:spcAft>
                          <a:spcPts val="800"/>
                        </a:spcAft>
                      </a:pPr>
                      <a:r>
                        <a:rPr lang="en-CA" sz="1100" b="1" kern="1200" dirty="0">
                          <a:solidFill>
                            <a:schemeClr val="dk1"/>
                          </a:solidFill>
                          <a:effectLst/>
                          <a:latin typeface="+mn-lt"/>
                          <a:ea typeface="+mn-ea"/>
                          <a:cs typeface="+mn-cs"/>
                        </a:rPr>
                        <a:t>19</a:t>
                      </a:r>
                    </a:p>
                  </a:txBody>
                  <a:tcPr marL="62132" marR="62132"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9936847"/>
                  </a:ext>
                </a:extLst>
              </a:tr>
            </a:tbl>
          </a:graphicData>
        </a:graphic>
      </p:graphicFrame>
      <p:graphicFrame>
        <p:nvGraphicFramePr>
          <p:cNvPr id="7" name="Table 6">
            <a:extLst>
              <a:ext uri="{FF2B5EF4-FFF2-40B4-BE49-F238E27FC236}">
                <a16:creationId xmlns:a16="http://schemas.microsoft.com/office/drawing/2014/main" id="{33A0027A-8A82-4A9E-86DC-7F3C2CAA3006}"/>
              </a:ext>
            </a:extLst>
          </p:cNvPr>
          <p:cNvGraphicFramePr>
            <a:graphicFrameLocks noGrp="1"/>
          </p:cNvGraphicFramePr>
          <p:nvPr>
            <p:extLst>
              <p:ext uri="{D42A27DB-BD31-4B8C-83A1-F6EECF244321}">
                <p14:modId xmlns:p14="http://schemas.microsoft.com/office/powerpoint/2010/main" val="3925764637"/>
              </p:ext>
            </p:extLst>
          </p:nvPr>
        </p:nvGraphicFramePr>
        <p:xfrm>
          <a:off x="609598" y="3429000"/>
          <a:ext cx="10668001" cy="3329432"/>
        </p:xfrm>
        <a:graphic>
          <a:graphicData uri="http://schemas.openxmlformats.org/drawingml/2006/table">
            <a:tbl>
              <a:tblPr>
                <a:tableStyleId>{8EC20E35-A176-4012-BC5E-935CFFF8708E}</a:tableStyleId>
              </a:tblPr>
              <a:tblGrid>
                <a:gridCol w="2602412">
                  <a:extLst>
                    <a:ext uri="{9D8B030D-6E8A-4147-A177-3AD203B41FA5}">
                      <a16:colId xmlns:a16="http://schemas.microsoft.com/office/drawing/2014/main" val="778494025"/>
                    </a:ext>
                  </a:extLst>
                </a:gridCol>
                <a:gridCol w="914522">
                  <a:extLst>
                    <a:ext uri="{9D8B030D-6E8A-4147-A177-3AD203B41FA5}">
                      <a16:colId xmlns:a16="http://schemas.microsoft.com/office/drawing/2014/main" val="2040349594"/>
                    </a:ext>
                  </a:extLst>
                </a:gridCol>
                <a:gridCol w="612531">
                  <a:extLst>
                    <a:ext uri="{9D8B030D-6E8A-4147-A177-3AD203B41FA5}">
                      <a16:colId xmlns:a16="http://schemas.microsoft.com/office/drawing/2014/main" val="1740407485"/>
                    </a:ext>
                  </a:extLst>
                </a:gridCol>
                <a:gridCol w="833251">
                  <a:extLst>
                    <a:ext uri="{9D8B030D-6E8A-4147-A177-3AD203B41FA5}">
                      <a16:colId xmlns:a16="http://schemas.microsoft.com/office/drawing/2014/main" val="3412790997"/>
                    </a:ext>
                  </a:extLst>
                </a:gridCol>
                <a:gridCol w="833251">
                  <a:extLst>
                    <a:ext uri="{9D8B030D-6E8A-4147-A177-3AD203B41FA5}">
                      <a16:colId xmlns:a16="http://schemas.microsoft.com/office/drawing/2014/main" val="72229104"/>
                    </a:ext>
                  </a:extLst>
                </a:gridCol>
                <a:gridCol w="994083">
                  <a:extLst>
                    <a:ext uri="{9D8B030D-6E8A-4147-A177-3AD203B41FA5}">
                      <a16:colId xmlns:a16="http://schemas.microsoft.com/office/drawing/2014/main" val="261113179"/>
                    </a:ext>
                  </a:extLst>
                </a:gridCol>
                <a:gridCol w="994083">
                  <a:extLst>
                    <a:ext uri="{9D8B030D-6E8A-4147-A177-3AD203B41FA5}">
                      <a16:colId xmlns:a16="http://schemas.microsoft.com/office/drawing/2014/main" val="943538363"/>
                    </a:ext>
                  </a:extLst>
                </a:gridCol>
                <a:gridCol w="1670778">
                  <a:extLst>
                    <a:ext uri="{9D8B030D-6E8A-4147-A177-3AD203B41FA5}">
                      <a16:colId xmlns:a16="http://schemas.microsoft.com/office/drawing/2014/main" val="2627940708"/>
                    </a:ext>
                  </a:extLst>
                </a:gridCol>
                <a:gridCol w="1213090">
                  <a:extLst>
                    <a:ext uri="{9D8B030D-6E8A-4147-A177-3AD203B41FA5}">
                      <a16:colId xmlns:a16="http://schemas.microsoft.com/office/drawing/2014/main" val="1646258275"/>
                    </a:ext>
                  </a:extLst>
                </a:gridCol>
              </a:tblGrid>
              <a:tr h="86371">
                <a:tc rowSpan="2">
                  <a:txBody>
                    <a:bodyPr/>
                    <a:lstStyle/>
                    <a:p>
                      <a:pPr algn="ctr">
                        <a:lnSpc>
                          <a:spcPct val="107000"/>
                        </a:lnSpc>
                        <a:spcAft>
                          <a:spcPts val="800"/>
                        </a:spcAft>
                      </a:pPr>
                      <a:r>
                        <a:rPr lang="en-CA" sz="1100" dirty="0">
                          <a:effectLst/>
                        </a:rPr>
                        <a:t>Hospital</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07000"/>
                        </a:lnSpc>
                        <a:spcAft>
                          <a:spcPts val="800"/>
                        </a:spcAft>
                      </a:pPr>
                      <a:r>
                        <a:rPr lang="en-CA" sz="1100" dirty="0">
                          <a:effectLst/>
                        </a:rPr>
                        <a:t>Total new cases</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5">
                  <a:txBody>
                    <a:bodyPr/>
                    <a:lstStyle/>
                    <a:p>
                      <a:pPr algn="ctr">
                        <a:lnSpc>
                          <a:spcPct val="107000"/>
                        </a:lnSpc>
                        <a:spcAft>
                          <a:spcPts val="800"/>
                        </a:spcAft>
                      </a:pPr>
                      <a:r>
                        <a:rPr lang="en-CA" sz="1100" dirty="0">
                          <a:effectLst/>
                        </a:rPr>
                        <a:t>Risk of hospitalization</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rowSpan="2">
                  <a:txBody>
                    <a:bodyPr/>
                    <a:lstStyle/>
                    <a:p>
                      <a:pPr algn="ctr">
                        <a:lnSpc>
                          <a:spcPct val="107000"/>
                        </a:lnSpc>
                        <a:spcAft>
                          <a:spcPts val="800"/>
                        </a:spcAft>
                      </a:pPr>
                      <a:r>
                        <a:rPr lang="en-CA" sz="1100" dirty="0">
                          <a:effectLst/>
                        </a:rPr>
                        <a:t>Expected ever hospitalization by residency</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07000"/>
                        </a:lnSpc>
                        <a:spcAft>
                          <a:spcPts val="800"/>
                        </a:spcAft>
                      </a:pPr>
                      <a:r>
                        <a:rPr lang="en-CA" sz="1100" dirty="0">
                          <a:effectLst/>
                        </a:rPr>
                        <a:t>Expected ever hospitalization by real flow</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88570295"/>
                  </a:ext>
                </a:extLst>
              </a:tr>
              <a:tr h="176662">
                <a:tc vMerge="1">
                  <a:txBody>
                    <a:bodyPr/>
                    <a:lstStyle/>
                    <a:p>
                      <a:endParaRPr lang="en-CA"/>
                    </a:p>
                  </a:txBody>
                  <a:tcPr/>
                </a:tc>
                <a:tc vMerge="1">
                  <a:txBody>
                    <a:bodyPr/>
                    <a:lstStyle/>
                    <a:p>
                      <a:endParaRPr lang="en-CA"/>
                    </a:p>
                  </a:txBody>
                  <a:tcPr/>
                </a:tc>
                <a:tc>
                  <a:txBody>
                    <a:bodyPr/>
                    <a:lstStyle/>
                    <a:p>
                      <a:pPr algn="ctr">
                        <a:lnSpc>
                          <a:spcPct val="107000"/>
                        </a:lnSpc>
                        <a:spcAft>
                          <a:spcPts val="800"/>
                        </a:spcAft>
                      </a:pPr>
                      <a:r>
                        <a:rPr lang="en-CA" sz="1100" dirty="0">
                          <a:effectLst/>
                        </a:rPr>
                        <a:t>Very low</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CA" sz="1100" dirty="0">
                          <a:effectLst/>
                        </a:rPr>
                        <a:t>Low</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CA" sz="1100" dirty="0">
                          <a:effectLst/>
                        </a:rPr>
                        <a:t>Medium</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CA" sz="1100" dirty="0">
                          <a:effectLst/>
                        </a:rPr>
                        <a:t>High</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CA" sz="1100" dirty="0">
                          <a:effectLst/>
                        </a:rPr>
                        <a:t>Very high</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2138547322"/>
                  </a:ext>
                </a:extLst>
              </a:tr>
              <a:tr h="86371">
                <a:tc>
                  <a:txBody>
                    <a:bodyPr/>
                    <a:lstStyle/>
                    <a:p>
                      <a:pPr>
                        <a:lnSpc>
                          <a:spcPct val="107000"/>
                        </a:lnSpc>
                        <a:spcAft>
                          <a:spcPts val="800"/>
                        </a:spcAft>
                      </a:pPr>
                      <a:r>
                        <a:rPr lang="en-CA" sz="1100">
                          <a:effectLst/>
                        </a:rPr>
                        <a:t>756 East Kootenay Regional</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lnT w="12700" cap="flat" cmpd="sng" algn="ctr">
                      <a:solidFill>
                        <a:schemeClr val="tx1"/>
                      </a:solidFill>
                      <a:prstDash val="solid"/>
                      <a:round/>
                      <a:headEnd type="none" w="med" len="med"/>
                      <a:tailEnd type="none" w="med" len="med"/>
                    </a:lnT>
                  </a:tcPr>
                </a:tc>
                <a:tc>
                  <a:txBody>
                    <a:bodyPr/>
                    <a:lstStyle/>
                    <a:p>
                      <a:pPr algn="r">
                        <a:lnSpc>
                          <a:spcPct val="107000"/>
                        </a:lnSpc>
                        <a:spcAft>
                          <a:spcPts val="800"/>
                        </a:spcAft>
                      </a:pPr>
                      <a:r>
                        <a:rPr lang="en-CA" sz="1100" dirty="0">
                          <a:effectLst/>
                        </a:rPr>
                        <a:t>4</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lnT w="12700" cap="flat" cmpd="sng" algn="ctr">
                      <a:solidFill>
                        <a:schemeClr val="tx1"/>
                      </a:solidFill>
                      <a:prstDash val="solid"/>
                      <a:round/>
                      <a:headEnd type="none" w="med" len="med"/>
                      <a:tailEnd type="none" w="med" len="med"/>
                    </a:lnT>
                  </a:tcPr>
                </a:tc>
                <a:tc>
                  <a:txBody>
                    <a:bodyPr/>
                    <a:lstStyle/>
                    <a:p>
                      <a:pPr algn="r">
                        <a:lnSpc>
                          <a:spcPct val="107000"/>
                        </a:lnSpc>
                        <a:spcAft>
                          <a:spcPts val="800"/>
                        </a:spcAft>
                      </a:pPr>
                      <a:r>
                        <a:rPr lang="en-CA" sz="1100">
                          <a:effectLst/>
                        </a:rPr>
                        <a:t>0</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lnT w="12700" cap="flat" cmpd="sng" algn="ctr">
                      <a:solidFill>
                        <a:schemeClr val="tx1"/>
                      </a:solidFill>
                      <a:prstDash val="solid"/>
                      <a:round/>
                      <a:headEnd type="none" w="med" len="med"/>
                      <a:tailEnd type="none" w="med" len="med"/>
                    </a:lnT>
                  </a:tcPr>
                </a:tc>
                <a:tc>
                  <a:txBody>
                    <a:bodyPr/>
                    <a:lstStyle/>
                    <a:p>
                      <a:pPr algn="r">
                        <a:lnSpc>
                          <a:spcPct val="107000"/>
                        </a:lnSpc>
                        <a:spcAft>
                          <a:spcPts val="800"/>
                        </a:spcAft>
                      </a:pPr>
                      <a:r>
                        <a:rPr lang="en-CA" sz="1100" dirty="0">
                          <a:effectLst/>
                        </a:rPr>
                        <a:t>1</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lnT w="12700" cap="flat" cmpd="sng" algn="ctr">
                      <a:solidFill>
                        <a:schemeClr val="tx1"/>
                      </a:solidFill>
                      <a:prstDash val="solid"/>
                      <a:round/>
                      <a:headEnd type="none" w="med" len="med"/>
                      <a:tailEnd type="none" w="med" len="med"/>
                    </a:lnT>
                  </a:tcPr>
                </a:tc>
                <a:tc>
                  <a:txBody>
                    <a:bodyPr/>
                    <a:lstStyle/>
                    <a:p>
                      <a:pPr algn="r">
                        <a:lnSpc>
                          <a:spcPct val="107000"/>
                        </a:lnSpc>
                        <a:spcAft>
                          <a:spcPts val="800"/>
                        </a:spcAft>
                      </a:pPr>
                      <a:r>
                        <a:rPr lang="en-CA" sz="1100" dirty="0">
                          <a:effectLst/>
                        </a:rPr>
                        <a:t>0</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lnT w="12700" cap="flat" cmpd="sng" algn="ctr">
                      <a:solidFill>
                        <a:schemeClr val="tx1"/>
                      </a:solidFill>
                      <a:prstDash val="solid"/>
                      <a:round/>
                      <a:headEnd type="none" w="med" len="med"/>
                      <a:tailEnd type="none" w="med" len="med"/>
                    </a:lnT>
                  </a:tcPr>
                </a:tc>
                <a:tc>
                  <a:txBody>
                    <a:bodyPr/>
                    <a:lstStyle/>
                    <a:p>
                      <a:pPr algn="r">
                        <a:lnSpc>
                          <a:spcPct val="107000"/>
                        </a:lnSpc>
                        <a:spcAft>
                          <a:spcPts val="800"/>
                        </a:spcAft>
                      </a:pPr>
                      <a:r>
                        <a:rPr lang="en-CA" sz="1100">
                          <a:effectLst/>
                        </a:rPr>
                        <a:t>2</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lnT w="12700" cap="flat" cmpd="sng" algn="ctr">
                      <a:solidFill>
                        <a:schemeClr val="tx1"/>
                      </a:solidFill>
                      <a:prstDash val="solid"/>
                      <a:round/>
                      <a:headEnd type="none" w="med" len="med"/>
                      <a:tailEnd type="none" w="med" len="med"/>
                    </a:lnT>
                  </a:tcPr>
                </a:tc>
                <a:tc>
                  <a:txBody>
                    <a:bodyPr/>
                    <a:lstStyle/>
                    <a:p>
                      <a:pPr algn="r">
                        <a:lnSpc>
                          <a:spcPct val="107000"/>
                        </a:lnSpc>
                        <a:spcAft>
                          <a:spcPts val="800"/>
                        </a:spcAft>
                      </a:pPr>
                      <a:r>
                        <a:rPr lang="en-CA" sz="1100">
                          <a:effectLst/>
                        </a:rPr>
                        <a:t>1</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lnT w="12700" cap="flat" cmpd="sng" algn="ctr">
                      <a:solidFill>
                        <a:schemeClr val="tx1"/>
                      </a:solidFill>
                      <a:prstDash val="solid"/>
                      <a:round/>
                      <a:headEnd type="none" w="med" len="med"/>
                      <a:tailEnd type="none" w="med" len="med"/>
                    </a:lnT>
                  </a:tcPr>
                </a:tc>
                <a:tc>
                  <a:txBody>
                    <a:bodyPr/>
                    <a:lstStyle/>
                    <a:p>
                      <a:pPr algn="r">
                        <a:lnSpc>
                          <a:spcPct val="107000"/>
                        </a:lnSpc>
                        <a:spcAft>
                          <a:spcPts val="800"/>
                        </a:spcAft>
                      </a:pPr>
                      <a:r>
                        <a:rPr lang="en-CA" sz="1100">
                          <a:effectLst/>
                        </a:rPr>
                        <a:t>0.4</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lnT w="12700" cap="flat" cmpd="sng" algn="ctr">
                      <a:solidFill>
                        <a:schemeClr val="tx1"/>
                      </a:solidFill>
                      <a:prstDash val="solid"/>
                      <a:round/>
                      <a:headEnd type="none" w="med" len="med"/>
                      <a:tailEnd type="none" w="med" len="med"/>
                    </a:lnT>
                  </a:tcPr>
                </a:tc>
                <a:tc>
                  <a:txBody>
                    <a:bodyPr/>
                    <a:lstStyle/>
                    <a:p>
                      <a:pPr algn="r">
                        <a:lnSpc>
                          <a:spcPct val="107000"/>
                        </a:lnSpc>
                        <a:spcAft>
                          <a:spcPts val="800"/>
                        </a:spcAft>
                      </a:pPr>
                      <a:r>
                        <a:rPr lang="en-CA" sz="1100" dirty="0">
                          <a:effectLst/>
                        </a:rPr>
                        <a:t>0.2</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79445214"/>
                  </a:ext>
                </a:extLst>
              </a:tr>
              <a:tr h="174702">
                <a:tc>
                  <a:txBody>
                    <a:bodyPr/>
                    <a:lstStyle/>
                    <a:p>
                      <a:pPr>
                        <a:lnSpc>
                          <a:spcPct val="107000"/>
                        </a:lnSpc>
                        <a:spcAft>
                          <a:spcPts val="800"/>
                        </a:spcAft>
                      </a:pPr>
                      <a:r>
                        <a:rPr lang="en-CA" sz="1100">
                          <a:effectLst/>
                        </a:rPr>
                        <a:t>801 Kootenay Boundary Regional</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1</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0</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0</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1</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0</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0</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0.0</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0.0</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794266223"/>
                  </a:ext>
                </a:extLst>
              </a:tr>
              <a:tr h="86371">
                <a:tc>
                  <a:txBody>
                    <a:bodyPr/>
                    <a:lstStyle/>
                    <a:p>
                      <a:pPr>
                        <a:lnSpc>
                          <a:spcPct val="107000"/>
                        </a:lnSpc>
                        <a:spcAft>
                          <a:spcPts val="800"/>
                        </a:spcAft>
                      </a:pPr>
                      <a:r>
                        <a:rPr lang="en-CA" sz="1100">
                          <a:effectLst/>
                        </a:rPr>
                        <a:t>303 Penticton Regional</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7</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1</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4</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2</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0</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0</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0.2</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0.2</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816091259"/>
                  </a:ext>
                </a:extLst>
              </a:tr>
              <a:tr h="86371">
                <a:tc>
                  <a:txBody>
                    <a:bodyPr/>
                    <a:lstStyle/>
                    <a:p>
                      <a:pPr>
                        <a:lnSpc>
                          <a:spcPct val="107000"/>
                        </a:lnSpc>
                        <a:spcAft>
                          <a:spcPts val="800"/>
                        </a:spcAft>
                      </a:pPr>
                      <a:r>
                        <a:rPr lang="en-CA" sz="1100">
                          <a:effectLst/>
                        </a:rPr>
                        <a:t>401 Royal Inland</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9</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0</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4</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4</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0</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1</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0.5</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0.5</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296300733"/>
                  </a:ext>
                </a:extLst>
              </a:tr>
              <a:tr h="86371">
                <a:tc>
                  <a:txBody>
                    <a:bodyPr/>
                    <a:lstStyle/>
                    <a:p>
                      <a:pPr>
                        <a:lnSpc>
                          <a:spcPct val="107000"/>
                        </a:lnSpc>
                        <a:spcAft>
                          <a:spcPts val="800"/>
                        </a:spcAft>
                      </a:pPr>
                      <a:r>
                        <a:rPr lang="en-CA" sz="1100">
                          <a:effectLst/>
                        </a:rPr>
                        <a:t>609 Abbotsford Regional</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41</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3</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21</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10</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6</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1</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1.7</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2.0</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29215415"/>
                  </a:ext>
                </a:extLst>
              </a:tr>
              <a:tr h="86371">
                <a:tc>
                  <a:txBody>
                    <a:bodyPr/>
                    <a:lstStyle/>
                    <a:p>
                      <a:pPr>
                        <a:lnSpc>
                          <a:spcPct val="107000"/>
                        </a:lnSpc>
                        <a:spcAft>
                          <a:spcPts val="800"/>
                        </a:spcAft>
                      </a:pPr>
                      <a:r>
                        <a:rPr lang="en-CA" sz="1100">
                          <a:effectLst/>
                        </a:rPr>
                        <a:t>109 Royal Columbian</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101</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22</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32</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31</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9</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7</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4.8</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4.4</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475335552"/>
                  </a:ext>
                </a:extLst>
              </a:tr>
              <a:tr h="86371">
                <a:tc>
                  <a:txBody>
                    <a:bodyPr/>
                    <a:lstStyle/>
                    <a:p>
                      <a:pPr>
                        <a:lnSpc>
                          <a:spcPct val="107000"/>
                        </a:lnSpc>
                        <a:spcAft>
                          <a:spcPts val="800"/>
                        </a:spcAft>
                      </a:pPr>
                      <a:r>
                        <a:rPr lang="en-CA" sz="1100">
                          <a:effectLst/>
                        </a:rPr>
                        <a:t>116 Surrey Memorial</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122</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28</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45</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29</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13</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7</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6.1</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5.8</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819368031"/>
                  </a:ext>
                </a:extLst>
              </a:tr>
              <a:tr h="86371">
                <a:tc>
                  <a:txBody>
                    <a:bodyPr/>
                    <a:lstStyle/>
                    <a:p>
                      <a:pPr>
                        <a:lnSpc>
                          <a:spcPct val="107000"/>
                        </a:lnSpc>
                        <a:spcAft>
                          <a:spcPts val="800"/>
                        </a:spcAft>
                      </a:pPr>
                      <a:r>
                        <a:rPr lang="en-CA" sz="1100" dirty="0">
                          <a:effectLst/>
                        </a:rPr>
                        <a:t>121 Richmond</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14</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1</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3</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8</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1</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1</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1.0</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1.0</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906149702"/>
                  </a:ext>
                </a:extLst>
              </a:tr>
              <a:tr h="174702">
                <a:tc>
                  <a:txBody>
                    <a:bodyPr/>
                    <a:lstStyle/>
                    <a:p>
                      <a:pPr>
                        <a:lnSpc>
                          <a:spcPct val="107000"/>
                        </a:lnSpc>
                        <a:spcAft>
                          <a:spcPts val="800"/>
                        </a:spcAft>
                      </a:pPr>
                      <a:r>
                        <a:rPr lang="en-CA" sz="1100" dirty="0">
                          <a:effectLst/>
                        </a:rPr>
                        <a:t>101 Vancouver General, 102 St. Paul's</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93</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17</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37</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25</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10</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4</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4.3</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4.8</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983859890"/>
                  </a:ext>
                </a:extLst>
              </a:tr>
              <a:tr h="86371">
                <a:tc>
                  <a:txBody>
                    <a:bodyPr/>
                    <a:lstStyle/>
                    <a:p>
                      <a:pPr>
                        <a:lnSpc>
                          <a:spcPct val="107000"/>
                        </a:lnSpc>
                        <a:spcAft>
                          <a:spcPts val="800"/>
                        </a:spcAft>
                      </a:pPr>
                      <a:r>
                        <a:rPr lang="en-CA" sz="1100" dirty="0">
                          <a:effectLst/>
                        </a:rPr>
                        <a:t>112 Lions Gate</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19</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5</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4</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8</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2</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0</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0.7</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0.7</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233275370"/>
                  </a:ext>
                </a:extLst>
              </a:tr>
              <a:tr h="174702">
                <a:tc>
                  <a:txBody>
                    <a:bodyPr/>
                    <a:lstStyle/>
                    <a:p>
                      <a:pPr>
                        <a:lnSpc>
                          <a:spcPct val="107000"/>
                        </a:lnSpc>
                        <a:spcAft>
                          <a:spcPts val="800"/>
                        </a:spcAft>
                      </a:pPr>
                      <a:r>
                        <a:rPr lang="en-CA" sz="1100" dirty="0">
                          <a:effectLst/>
                        </a:rPr>
                        <a:t>201 Royal Jubilee, 202 Victoria General</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10</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0</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9</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0</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1</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0</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0.3</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0.6</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471991253"/>
                  </a:ext>
                </a:extLst>
              </a:tr>
              <a:tr h="86371">
                <a:tc>
                  <a:txBody>
                    <a:bodyPr/>
                    <a:lstStyle/>
                    <a:p>
                      <a:pPr>
                        <a:lnSpc>
                          <a:spcPct val="107000"/>
                        </a:lnSpc>
                        <a:spcAft>
                          <a:spcPts val="800"/>
                        </a:spcAft>
                      </a:pPr>
                      <a:r>
                        <a:rPr lang="en-CA" sz="1100" dirty="0">
                          <a:effectLst/>
                        </a:rPr>
                        <a:t>501 Nanaimo Regional General</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41</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16</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11</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11</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2</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1</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1.2</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0.7</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400131344"/>
                  </a:ext>
                </a:extLst>
              </a:tr>
              <a:tr h="86371">
                <a:tc>
                  <a:txBody>
                    <a:bodyPr/>
                    <a:lstStyle/>
                    <a:p>
                      <a:pPr>
                        <a:lnSpc>
                          <a:spcPct val="107000"/>
                        </a:lnSpc>
                        <a:spcAft>
                          <a:spcPts val="800"/>
                        </a:spcAft>
                      </a:pPr>
                      <a:r>
                        <a:rPr lang="en-CA" sz="1100" dirty="0">
                          <a:effectLst/>
                        </a:rPr>
                        <a:t>912 Mills Memorial</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29</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4</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8</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14</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2</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1</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1.2</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1.0</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494796366"/>
                  </a:ext>
                </a:extLst>
              </a:tr>
              <a:tr h="174702">
                <a:tc>
                  <a:txBody>
                    <a:bodyPr/>
                    <a:lstStyle/>
                    <a:p>
                      <a:pPr>
                        <a:lnSpc>
                          <a:spcPct val="107000"/>
                        </a:lnSpc>
                        <a:spcAft>
                          <a:spcPts val="800"/>
                        </a:spcAft>
                      </a:pPr>
                      <a:r>
                        <a:rPr lang="en-CA" sz="1100" dirty="0">
                          <a:effectLst/>
                        </a:rPr>
                        <a:t>703 The University of Northern BC</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8</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1</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3</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1</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3</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0</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0.3</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0.4</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330256195"/>
                  </a:ext>
                </a:extLst>
              </a:tr>
              <a:tr h="86371">
                <a:tc>
                  <a:txBody>
                    <a:bodyPr/>
                    <a:lstStyle/>
                    <a:p>
                      <a:pPr>
                        <a:lnSpc>
                          <a:spcPct val="107000"/>
                        </a:lnSpc>
                        <a:spcAft>
                          <a:spcPts val="800"/>
                        </a:spcAft>
                      </a:pPr>
                      <a:r>
                        <a:rPr lang="en-CA" sz="1100" dirty="0">
                          <a:effectLst/>
                        </a:rPr>
                        <a:t>701 Fort St. John General</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6</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1</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2</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2</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1</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a:effectLst/>
                        </a:rPr>
                        <a:t>0</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0.2</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tc>
                <a:tc>
                  <a:txBody>
                    <a:bodyPr/>
                    <a:lstStyle/>
                    <a:p>
                      <a:pPr algn="r">
                        <a:lnSpc>
                          <a:spcPct val="107000"/>
                        </a:lnSpc>
                        <a:spcAft>
                          <a:spcPts val="800"/>
                        </a:spcAft>
                      </a:pPr>
                      <a:r>
                        <a:rPr lang="en-CA" sz="1100" dirty="0">
                          <a:effectLst/>
                        </a:rPr>
                        <a:t>0.3</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460330853"/>
                  </a:ext>
                </a:extLst>
              </a:tr>
              <a:tr h="86371">
                <a:tc>
                  <a:txBody>
                    <a:bodyPr/>
                    <a:lstStyle/>
                    <a:p>
                      <a:pPr>
                        <a:lnSpc>
                          <a:spcPct val="107000"/>
                        </a:lnSpc>
                        <a:spcAft>
                          <a:spcPts val="800"/>
                        </a:spcAft>
                      </a:pPr>
                      <a:r>
                        <a:rPr lang="en-CA" sz="1100" dirty="0">
                          <a:effectLst/>
                        </a:rPr>
                        <a:t>B.C.</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lnB w="12700" cap="flat" cmpd="sng" algn="ctr">
                      <a:solidFill>
                        <a:schemeClr val="tx1"/>
                      </a:solidFill>
                      <a:prstDash val="solid"/>
                      <a:round/>
                      <a:headEnd type="none" w="med" len="med"/>
                      <a:tailEnd type="none" w="med" len="med"/>
                    </a:lnB>
                  </a:tcPr>
                </a:tc>
                <a:tc>
                  <a:txBody>
                    <a:bodyPr/>
                    <a:lstStyle/>
                    <a:p>
                      <a:pPr algn="r">
                        <a:lnSpc>
                          <a:spcPct val="107000"/>
                        </a:lnSpc>
                        <a:spcAft>
                          <a:spcPts val="800"/>
                        </a:spcAft>
                      </a:pPr>
                      <a:r>
                        <a:rPr lang="en-CA" sz="1100">
                          <a:effectLst/>
                        </a:rPr>
                        <a:t>505</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lnB w="12700" cap="flat" cmpd="sng" algn="ctr">
                      <a:solidFill>
                        <a:schemeClr val="tx1"/>
                      </a:solidFill>
                      <a:prstDash val="solid"/>
                      <a:round/>
                      <a:headEnd type="none" w="med" len="med"/>
                      <a:tailEnd type="none" w="med" len="med"/>
                    </a:lnB>
                  </a:tcPr>
                </a:tc>
                <a:tc>
                  <a:txBody>
                    <a:bodyPr/>
                    <a:lstStyle/>
                    <a:p>
                      <a:pPr algn="r">
                        <a:lnSpc>
                          <a:spcPct val="107000"/>
                        </a:lnSpc>
                        <a:spcAft>
                          <a:spcPts val="800"/>
                        </a:spcAft>
                      </a:pPr>
                      <a:r>
                        <a:rPr lang="en-CA" sz="1100">
                          <a:effectLst/>
                        </a:rPr>
                        <a:t>99</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lnB w="12700" cap="flat" cmpd="sng" algn="ctr">
                      <a:solidFill>
                        <a:schemeClr val="tx1"/>
                      </a:solidFill>
                      <a:prstDash val="solid"/>
                      <a:round/>
                      <a:headEnd type="none" w="med" len="med"/>
                      <a:tailEnd type="none" w="med" len="med"/>
                    </a:lnB>
                  </a:tcPr>
                </a:tc>
                <a:tc>
                  <a:txBody>
                    <a:bodyPr/>
                    <a:lstStyle/>
                    <a:p>
                      <a:pPr algn="r">
                        <a:lnSpc>
                          <a:spcPct val="107000"/>
                        </a:lnSpc>
                        <a:spcAft>
                          <a:spcPts val="800"/>
                        </a:spcAft>
                      </a:pPr>
                      <a:r>
                        <a:rPr lang="en-CA" sz="1100">
                          <a:effectLst/>
                        </a:rPr>
                        <a:t>184</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lnB w="12700" cap="flat" cmpd="sng" algn="ctr">
                      <a:solidFill>
                        <a:schemeClr val="tx1"/>
                      </a:solidFill>
                      <a:prstDash val="solid"/>
                      <a:round/>
                      <a:headEnd type="none" w="med" len="med"/>
                      <a:tailEnd type="none" w="med" len="med"/>
                    </a:lnB>
                  </a:tcPr>
                </a:tc>
                <a:tc>
                  <a:txBody>
                    <a:bodyPr/>
                    <a:lstStyle/>
                    <a:p>
                      <a:pPr algn="r">
                        <a:lnSpc>
                          <a:spcPct val="107000"/>
                        </a:lnSpc>
                        <a:spcAft>
                          <a:spcPts val="800"/>
                        </a:spcAft>
                      </a:pPr>
                      <a:r>
                        <a:rPr lang="en-CA" sz="1100" dirty="0">
                          <a:effectLst/>
                        </a:rPr>
                        <a:t>146</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lnB w="12700" cap="flat" cmpd="sng" algn="ctr">
                      <a:solidFill>
                        <a:schemeClr val="tx1"/>
                      </a:solidFill>
                      <a:prstDash val="solid"/>
                      <a:round/>
                      <a:headEnd type="none" w="med" len="med"/>
                      <a:tailEnd type="none" w="med" len="med"/>
                    </a:lnB>
                  </a:tcPr>
                </a:tc>
                <a:tc>
                  <a:txBody>
                    <a:bodyPr/>
                    <a:lstStyle/>
                    <a:p>
                      <a:pPr algn="r">
                        <a:lnSpc>
                          <a:spcPct val="107000"/>
                        </a:lnSpc>
                        <a:spcAft>
                          <a:spcPts val="800"/>
                        </a:spcAft>
                      </a:pPr>
                      <a:r>
                        <a:rPr lang="en-CA" sz="1100">
                          <a:effectLst/>
                        </a:rPr>
                        <a:t>52</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lnB w="12700" cap="flat" cmpd="sng" algn="ctr">
                      <a:solidFill>
                        <a:schemeClr val="tx1"/>
                      </a:solidFill>
                      <a:prstDash val="solid"/>
                      <a:round/>
                      <a:headEnd type="none" w="med" len="med"/>
                      <a:tailEnd type="none" w="med" len="med"/>
                    </a:lnB>
                  </a:tcPr>
                </a:tc>
                <a:tc>
                  <a:txBody>
                    <a:bodyPr/>
                    <a:lstStyle/>
                    <a:p>
                      <a:pPr algn="r">
                        <a:lnSpc>
                          <a:spcPct val="107000"/>
                        </a:lnSpc>
                        <a:spcAft>
                          <a:spcPts val="800"/>
                        </a:spcAft>
                      </a:pPr>
                      <a:r>
                        <a:rPr lang="en-CA" sz="1100">
                          <a:effectLst/>
                        </a:rPr>
                        <a:t>24</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lnB w="12700" cap="flat" cmpd="sng" algn="ctr">
                      <a:solidFill>
                        <a:schemeClr val="tx1"/>
                      </a:solidFill>
                      <a:prstDash val="solid"/>
                      <a:round/>
                      <a:headEnd type="none" w="med" len="med"/>
                      <a:tailEnd type="none" w="med" len="med"/>
                    </a:lnB>
                  </a:tcPr>
                </a:tc>
                <a:tc>
                  <a:txBody>
                    <a:bodyPr/>
                    <a:lstStyle/>
                    <a:p>
                      <a:pPr algn="r">
                        <a:lnSpc>
                          <a:spcPct val="107000"/>
                        </a:lnSpc>
                        <a:spcAft>
                          <a:spcPts val="800"/>
                        </a:spcAft>
                      </a:pPr>
                      <a:r>
                        <a:rPr lang="en-CA" sz="1100" dirty="0">
                          <a:effectLst/>
                        </a:rPr>
                        <a:t>22.8</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 marR="4445" marT="4445" marB="0" anchor="b">
                    <a:lnB w="12700" cap="flat" cmpd="sng" algn="ctr">
                      <a:solidFill>
                        <a:schemeClr val="tx1"/>
                      </a:solidFill>
                      <a:prstDash val="solid"/>
                      <a:round/>
                      <a:headEnd type="none" w="med" len="med"/>
                      <a:tailEnd type="none" w="med" len="med"/>
                    </a:lnB>
                  </a:tcPr>
                </a:tc>
                <a:tc>
                  <a:txBody>
                    <a:bodyPr/>
                    <a:lstStyle/>
                    <a:p>
                      <a:pPr algn="r">
                        <a:lnSpc>
                          <a:spcPct val="107000"/>
                        </a:lnSpc>
                        <a:spcAft>
                          <a:spcPts val="800"/>
                        </a:spcAft>
                      </a:pPr>
                      <a:r>
                        <a:rPr lang="en-CA" sz="1100" dirty="0">
                          <a:effectLst/>
                        </a:rPr>
                        <a:t>22.7</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2961147"/>
                  </a:ext>
                </a:extLst>
              </a:tr>
            </a:tbl>
          </a:graphicData>
        </a:graphic>
      </p:graphicFrame>
      <p:sp>
        <p:nvSpPr>
          <p:cNvPr id="8" name="Rectangle 7">
            <a:extLst>
              <a:ext uri="{FF2B5EF4-FFF2-40B4-BE49-F238E27FC236}">
                <a16:creationId xmlns:a16="http://schemas.microsoft.com/office/drawing/2014/main" id="{3727CE5B-4237-4F44-8CC7-5E75CDA47D4D}"/>
              </a:ext>
            </a:extLst>
          </p:cNvPr>
          <p:cNvSpPr/>
          <p:nvPr/>
        </p:nvSpPr>
        <p:spPr>
          <a:xfrm>
            <a:off x="609598" y="1353831"/>
            <a:ext cx="7012754" cy="523220"/>
          </a:xfrm>
          <a:prstGeom prst="rect">
            <a:avLst/>
          </a:prstGeom>
        </p:spPr>
        <p:txBody>
          <a:bodyPr wrap="none">
            <a:spAutoFit/>
          </a:bodyPr>
          <a:lstStyle/>
          <a:p>
            <a:pPr marL="285750" indent="-285750">
              <a:buFont typeface="Arial" panose="020B0604020202020204" pitchFamily="34" charset="0"/>
              <a:buChar char="•"/>
            </a:pPr>
            <a:r>
              <a:rPr lang="en-US" sz="1400" b="1" dirty="0"/>
              <a:t>Cases reported on February 19, 2021 (</a:t>
            </a:r>
            <a:r>
              <a:rPr lang="fr-FR" sz="1400" b="1" i="1" dirty="0" err="1"/>
              <a:t>using</a:t>
            </a:r>
            <a:r>
              <a:rPr lang="fr-FR" sz="1400" i="1" dirty="0"/>
              <a:t> 4-week model of </a:t>
            </a:r>
            <a:r>
              <a:rPr lang="en-US" sz="1400" i="1" dirty="0"/>
              <a:t>Jan 21, 2021 - Feb 17, 2021)</a:t>
            </a:r>
            <a:br>
              <a:rPr lang="en-CA" sz="1400" dirty="0"/>
            </a:br>
            <a:endParaRPr lang="en-CA" sz="1400" b="1" dirty="0"/>
          </a:p>
        </p:txBody>
      </p:sp>
      <p:pic>
        <p:nvPicPr>
          <p:cNvPr id="10" name="Picture 9">
            <a:extLst>
              <a:ext uri="{FF2B5EF4-FFF2-40B4-BE49-F238E27FC236}">
                <a16:creationId xmlns:a16="http://schemas.microsoft.com/office/drawing/2014/main" id="{2C3D794D-6D1C-4EE3-8DBB-44F7E8EBD8FC}"/>
              </a:ext>
            </a:extLst>
          </p:cNvPr>
          <p:cNvPicPr>
            <a:picLocks noChangeAspect="1"/>
          </p:cNvPicPr>
          <p:nvPr/>
        </p:nvPicPr>
        <p:blipFill>
          <a:blip r:embed="rId3"/>
          <a:stretch>
            <a:fillRect/>
          </a:stretch>
        </p:blipFill>
        <p:spPr>
          <a:xfrm>
            <a:off x="8372224" y="1685950"/>
            <a:ext cx="3607611" cy="1584651"/>
          </a:xfrm>
          <a:prstGeom prst="rect">
            <a:avLst/>
          </a:prstGeom>
        </p:spPr>
      </p:pic>
      <p:sp>
        <p:nvSpPr>
          <p:cNvPr id="3" name="Slide Number Placeholder 2">
            <a:extLst>
              <a:ext uri="{FF2B5EF4-FFF2-40B4-BE49-F238E27FC236}">
                <a16:creationId xmlns:a16="http://schemas.microsoft.com/office/drawing/2014/main" id="{D52EF4BA-448D-4A49-A2AC-E65371CA6410}"/>
              </a:ext>
            </a:extLst>
          </p:cNvPr>
          <p:cNvSpPr>
            <a:spLocks noGrp="1"/>
          </p:cNvSpPr>
          <p:nvPr>
            <p:ph type="sldNum" sz="quarter" idx="4"/>
          </p:nvPr>
        </p:nvSpPr>
        <p:spPr/>
        <p:txBody>
          <a:bodyPr/>
          <a:lstStyle/>
          <a:p>
            <a:fld id="{AF00BBCC-5065-4A36-818C-AAE84D4248A3}" type="slidenum">
              <a:rPr lang="en-CA" smtClean="0"/>
              <a:t>46</a:t>
            </a:fld>
            <a:endParaRPr lang="en-CA"/>
          </a:p>
        </p:txBody>
      </p:sp>
    </p:spTree>
    <p:extLst>
      <p:ext uri="{BB962C8B-B14F-4D97-AF65-F5344CB8AC3E}">
        <p14:creationId xmlns:p14="http://schemas.microsoft.com/office/powerpoint/2010/main" val="1724792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6068-28E4-45B7-A373-E0ACE38514C9}"/>
              </a:ext>
            </a:extLst>
          </p:cNvPr>
          <p:cNvSpPr>
            <a:spLocks noGrp="1"/>
          </p:cNvSpPr>
          <p:nvPr>
            <p:ph type="title"/>
          </p:nvPr>
        </p:nvSpPr>
        <p:spPr/>
        <p:txBody>
          <a:bodyPr>
            <a:noAutofit/>
          </a:bodyPr>
          <a:lstStyle/>
          <a:p>
            <a:r>
              <a:rPr lang="en-US" sz="3600" dirty="0"/>
              <a:t>Verification – daily and weekly</a:t>
            </a:r>
            <a:br>
              <a:rPr lang="en-US" sz="3600" dirty="0"/>
            </a:br>
            <a:r>
              <a:rPr lang="en-US" sz="2900" dirty="0"/>
              <a:t>Daily hospitalization forecast</a:t>
            </a:r>
            <a:endParaRPr lang="en-CA" sz="2900" dirty="0"/>
          </a:p>
        </p:txBody>
      </p:sp>
      <p:graphicFrame>
        <p:nvGraphicFramePr>
          <p:cNvPr id="6" name="Content Placeholder 4">
            <a:extLst>
              <a:ext uri="{FF2B5EF4-FFF2-40B4-BE49-F238E27FC236}">
                <a16:creationId xmlns:a16="http://schemas.microsoft.com/office/drawing/2014/main" id="{CD011E85-B2D9-4A30-B2A0-2C57AE59D167}"/>
              </a:ext>
            </a:extLst>
          </p:cNvPr>
          <p:cNvGraphicFramePr>
            <a:graphicFrameLocks noGrp="1"/>
          </p:cNvGraphicFramePr>
          <p:nvPr>
            <p:ph sz="half" idx="1"/>
            <p:extLst>
              <p:ext uri="{D42A27DB-BD31-4B8C-83A1-F6EECF244321}">
                <p14:modId xmlns:p14="http://schemas.microsoft.com/office/powerpoint/2010/main" val="3758356464"/>
              </p:ext>
            </p:extLst>
          </p:nvPr>
        </p:nvGraphicFramePr>
        <p:xfrm>
          <a:off x="634580" y="1354279"/>
          <a:ext cx="4151085" cy="5425965"/>
        </p:xfrm>
        <a:graphic>
          <a:graphicData uri="http://schemas.openxmlformats.org/drawingml/2006/table">
            <a:tbl>
              <a:tblPr firstRow="1" firstCol="1" bandRow="1">
                <a:tableStyleId>{2D5ABB26-0587-4C30-8999-92F81FD0307C}</a:tableStyleId>
              </a:tblPr>
              <a:tblGrid>
                <a:gridCol w="1666212">
                  <a:extLst>
                    <a:ext uri="{9D8B030D-6E8A-4147-A177-3AD203B41FA5}">
                      <a16:colId xmlns:a16="http://schemas.microsoft.com/office/drawing/2014/main" val="2342950127"/>
                    </a:ext>
                  </a:extLst>
                </a:gridCol>
                <a:gridCol w="731978">
                  <a:extLst>
                    <a:ext uri="{9D8B030D-6E8A-4147-A177-3AD203B41FA5}">
                      <a16:colId xmlns:a16="http://schemas.microsoft.com/office/drawing/2014/main" val="294632982"/>
                    </a:ext>
                  </a:extLst>
                </a:gridCol>
                <a:gridCol w="703084">
                  <a:extLst>
                    <a:ext uri="{9D8B030D-6E8A-4147-A177-3AD203B41FA5}">
                      <a16:colId xmlns:a16="http://schemas.microsoft.com/office/drawing/2014/main" val="3643970697"/>
                    </a:ext>
                  </a:extLst>
                </a:gridCol>
                <a:gridCol w="1049811">
                  <a:extLst>
                    <a:ext uri="{9D8B030D-6E8A-4147-A177-3AD203B41FA5}">
                      <a16:colId xmlns:a16="http://schemas.microsoft.com/office/drawing/2014/main" val="1257922174"/>
                    </a:ext>
                  </a:extLst>
                </a:gridCol>
              </a:tblGrid>
              <a:tr h="148214">
                <a:tc>
                  <a:txBody>
                    <a:bodyPr/>
                    <a:lstStyle/>
                    <a:p>
                      <a:pPr>
                        <a:lnSpc>
                          <a:spcPct val="107000"/>
                        </a:lnSpc>
                      </a:pPr>
                      <a:endParaRPr lang="en-CA" sz="1000" dirty="0">
                        <a:effectLst/>
                        <a:latin typeface="Calibri" panose="020F0502020204030204" pitchFamily="34" charset="0"/>
                        <a:cs typeface="Times New Roman" panose="02020603050405020304" pitchFamily="18" charset="0"/>
                      </a:endParaRPr>
                    </a:p>
                  </a:txBody>
                  <a:tcPr marL="54048" marR="54048"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a:lnSpc>
                          <a:spcPct val="107000"/>
                        </a:lnSpc>
                      </a:pPr>
                      <a:r>
                        <a:rPr lang="en-CA" sz="1000" dirty="0">
                          <a:effectLst/>
                        </a:rPr>
                        <a:t>Hospitalizations</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a:txBody>
                    <a:bodyPr/>
                    <a:lstStyle/>
                    <a:p>
                      <a:pPr>
                        <a:lnSpc>
                          <a:spcPct val="107000"/>
                        </a:lnSpc>
                      </a:pPr>
                      <a:endParaRPr lang="en-CA" sz="1000" dirty="0">
                        <a:effectLst/>
                        <a:latin typeface="Calibri" panose="020F0502020204030204" pitchFamily="34" charset="0"/>
                        <a:cs typeface="Times New Roman" panose="02020603050405020304" pitchFamily="18" charset="0"/>
                      </a:endParaRPr>
                    </a:p>
                  </a:txBody>
                  <a:tcPr marL="54048" marR="54048"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8661723"/>
                  </a:ext>
                </a:extLst>
              </a:tr>
              <a:tr h="147430">
                <a:tc>
                  <a:txBody>
                    <a:bodyPr/>
                    <a:lstStyle/>
                    <a:p>
                      <a:pPr algn="r">
                        <a:lnSpc>
                          <a:spcPct val="107000"/>
                        </a:lnSpc>
                      </a:pPr>
                      <a:r>
                        <a:rPr lang="en-CA" sz="1000" dirty="0">
                          <a:effectLst/>
                        </a:rPr>
                        <a:t>Reported Date</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lnT w="12700" cap="flat" cmpd="sng" algn="ctr">
                      <a:solidFill>
                        <a:schemeClr val="tx1"/>
                      </a:solidFill>
                      <a:prstDash val="solid"/>
                      <a:round/>
                      <a:headEnd type="none" w="med" len="med"/>
                      <a:tailEnd type="none" w="med" len="med"/>
                    </a:lnT>
                  </a:tcPr>
                </a:tc>
                <a:tc>
                  <a:txBody>
                    <a:bodyPr/>
                    <a:lstStyle/>
                    <a:p>
                      <a:pPr algn="r">
                        <a:lnSpc>
                          <a:spcPct val="107000"/>
                        </a:lnSpc>
                      </a:pPr>
                      <a:r>
                        <a:rPr lang="en-CA" sz="1000" dirty="0">
                          <a:effectLst/>
                        </a:rPr>
                        <a:t>Forecast</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lnT w="12700" cap="flat" cmpd="sng" algn="ctr">
                      <a:solidFill>
                        <a:schemeClr val="tx1"/>
                      </a:solidFill>
                      <a:prstDash val="solid"/>
                      <a:round/>
                      <a:headEnd type="none" w="med" len="med"/>
                      <a:tailEnd type="none" w="med" len="med"/>
                    </a:lnT>
                  </a:tcPr>
                </a:tc>
                <a:tc>
                  <a:txBody>
                    <a:bodyPr/>
                    <a:lstStyle/>
                    <a:p>
                      <a:pPr algn="r">
                        <a:lnSpc>
                          <a:spcPct val="107000"/>
                        </a:lnSpc>
                      </a:pPr>
                      <a:r>
                        <a:rPr lang="en-CA" sz="1000" dirty="0">
                          <a:effectLst/>
                        </a:rPr>
                        <a:t>Actual</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lnT w="12700" cap="flat" cmpd="sng" algn="ctr">
                      <a:solidFill>
                        <a:schemeClr val="tx1"/>
                      </a:solidFill>
                      <a:prstDash val="solid"/>
                      <a:round/>
                      <a:headEnd type="none" w="med" len="med"/>
                      <a:tailEnd type="none" w="med" len="med"/>
                    </a:lnT>
                  </a:tcPr>
                </a:tc>
                <a:tc>
                  <a:txBody>
                    <a:bodyPr/>
                    <a:lstStyle/>
                    <a:p>
                      <a:pPr algn="r">
                        <a:lnSpc>
                          <a:spcPct val="107000"/>
                        </a:lnSpc>
                      </a:pPr>
                      <a:r>
                        <a:rPr lang="en-CA" sz="1000" dirty="0">
                          <a:effectLst/>
                        </a:rPr>
                        <a:t>% difference</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81026101"/>
                  </a:ext>
                </a:extLst>
              </a:tr>
              <a:tr h="147430">
                <a:tc>
                  <a:txBody>
                    <a:bodyPr/>
                    <a:lstStyle/>
                    <a:p>
                      <a:pPr algn="r">
                        <a:lnSpc>
                          <a:spcPct val="107000"/>
                        </a:lnSpc>
                      </a:pPr>
                      <a:r>
                        <a:rPr lang="en-CA" sz="1000" dirty="0">
                          <a:effectLst/>
                        </a:rPr>
                        <a:t>2021-01-29</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a:effectLst/>
                        </a:rPr>
                        <a:t>22.68</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a:effectLst/>
                        </a:rPr>
                        <a:t>18</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26%</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129859518"/>
                  </a:ext>
                </a:extLst>
              </a:tr>
              <a:tr h="147430">
                <a:tc>
                  <a:txBody>
                    <a:bodyPr/>
                    <a:lstStyle/>
                    <a:p>
                      <a:pPr algn="r">
                        <a:lnSpc>
                          <a:spcPct val="107000"/>
                        </a:lnSpc>
                      </a:pPr>
                      <a:r>
                        <a:rPr lang="en-CA" sz="1000" dirty="0">
                          <a:effectLst/>
                        </a:rPr>
                        <a:t>2021-01-30</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dirty="0">
                          <a:effectLst/>
                        </a:rPr>
                        <a:t>22.75</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a:effectLst/>
                        </a:rPr>
                        <a:t>25</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-9%</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226547095"/>
                  </a:ext>
                </a:extLst>
              </a:tr>
              <a:tr h="147430">
                <a:tc>
                  <a:txBody>
                    <a:bodyPr/>
                    <a:lstStyle/>
                    <a:p>
                      <a:pPr algn="r">
                        <a:lnSpc>
                          <a:spcPct val="107000"/>
                        </a:lnSpc>
                      </a:pPr>
                      <a:r>
                        <a:rPr lang="en-CA" sz="1000">
                          <a:effectLst/>
                        </a:rPr>
                        <a:t>2021-01-31</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dirty="0">
                          <a:effectLst/>
                        </a:rPr>
                        <a:t>15.64</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a:effectLst/>
                        </a:rPr>
                        <a:t>23</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-32%</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3206696826"/>
                  </a:ext>
                </a:extLst>
              </a:tr>
              <a:tr h="147430">
                <a:tc>
                  <a:txBody>
                    <a:bodyPr/>
                    <a:lstStyle/>
                    <a:p>
                      <a:pPr algn="r">
                        <a:lnSpc>
                          <a:spcPct val="107000"/>
                        </a:lnSpc>
                      </a:pPr>
                      <a:r>
                        <a:rPr lang="en-CA" sz="1000">
                          <a:effectLst/>
                        </a:rPr>
                        <a:t>2021-02-01</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dirty="0">
                          <a:effectLst/>
                        </a:rPr>
                        <a:t>23.04</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a:effectLst/>
                        </a:rPr>
                        <a:t>32</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-28%</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1608470989"/>
                  </a:ext>
                </a:extLst>
              </a:tr>
              <a:tr h="147430">
                <a:tc>
                  <a:txBody>
                    <a:bodyPr/>
                    <a:lstStyle/>
                    <a:p>
                      <a:pPr algn="r">
                        <a:lnSpc>
                          <a:spcPct val="107000"/>
                        </a:lnSpc>
                      </a:pPr>
                      <a:r>
                        <a:rPr lang="en-CA" sz="1000">
                          <a:effectLst/>
                        </a:rPr>
                        <a:t>2021-02-02</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dirty="0">
                          <a:effectLst/>
                        </a:rPr>
                        <a:t>19.08</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a:effectLst/>
                        </a:rPr>
                        <a:t>18</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6%</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4072035535"/>
                  </a:ext>
                </a:extLst>
              </a:tr>
              <a:tr h="147430">
                <a:tc>
                  <a:txBody>
                    <a:bodyPr/>
                    <a:lstStyle/>
                    <a:p>
                      <a:pPr algn="r">
                        <a:lnSpc>
                          <a:spcPct val="107000"/>
                        </a:lnSpc>
                      </a:pPr>
                      <a:r>
                        <a:rPr lang="en-CA" sz="1000">
                          <a:effectLst/>
                        </a:rPr>
                        <a:t>2021-02-03</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dirty="0">
                          <a:effectLst/>
                        </a:rPr>
                        <a:t>23.46</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23</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2%</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1969818358"/>
                  </a:ext>
                </a:extLst>
              </a:tr>
              <a:tr h="147430">
                <a:tc>
                  <a:txBody>
                    <a:bodyPr/>
                    <a:lstStyle/>
                    <a:p>
                      <a:pPr algn="r">
                        <a:lnSpc>
                          <a:spcPct val="107000"/>
                        </a:lnSpc>
                      </a:pPr>
                      <a:r>
                        <a:rPr lang="en-CA" sz="1000" dirty="0">
                          <a:effectLst/>
                        </a:rPr>
                        <a:t>2021-02-04</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a:effectLst/>
                        </a:rPr>
                        <a:t>24.84</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23</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8%</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2725661171"/>
                  </a:ext>
                </a:extLst>
              </a:tr>
              <a:tr h="147430">
                <a:tc>
                  <a:txBody>
                    <a:bodyPr/>
                    <a:lstStyle/>
                    <a:p>
                      <a:pPr algn="r">
                        <a:lnSpc>
                          <a:spcPct val="107000"/>
                        </a:lnSpc>
                      </a:pPr>
                      <a:r>
                        <a:rPr lang="en-CA" sz="1000">
                          <a:effectLst/>
                        </a:rPr>
                        <a:t>Week 1 (Jan 29 - Feb 4)</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a:effectLst/>
                        </a:rPr>
                        <a:t>151.49</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162</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a:effectLst/>
                        </a:rPr>
                        <a:t>-7%</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3019644009"/>
                  </a:ext>
                </a:extLst>
              </a:tr>
              <a:tr h="147430">
                <a:tc>
                  <a:txBody>
                    <a:bodyPr/>
                    <a:lstStyle/>
                    <a:p>
                      <a:pPr algn="r">
                        <a:lnSpc>
                          <a:spcPct val="107000"/>
                        </a:lnSpc>
                      </a:pPr>
                      <a:r>
                        <a:rPr lang="en-CA" sz="1000">
                          <a:effectLst/>
                        </a:rPr>
                        <a:t>2021-02-05</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a:effectLst/>
                        </a:rPr>
                        <a:t>19</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19</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0%</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178894415"/>
                  </a:ext>
                </a:extLst>
              </a:tr>
              <a:tr h="147430">
                <a:tc>
                  <a:txBody>
                    <a:bodyPr/>
                    <a:lstStyle/>
                    <a:p>
                      <a:pPr algn="r">
                        <a:lnSpc>
                          <a:spcPct val="107000"/>
                        </a:lnSpc>
                      </a:pPr>
                      <a:r>
                        <a:rPr lang="en-CA" sz="1000">
                          <a:effectLst/>
                        </a:rPr>
                        <a:t>2021-02-06</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a:effectLst/>
                        </a:rPr>
                        <a:t>24.15</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21</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15%</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2134437722"/>
                  </a:ext>
                </a:extLst>
              </a:tr>
              <a:tr h="147430">
                <a:tc>
                  <a:txBody>
                    <a:bodyPr/>
                    <a:lstStyle/>
                    <a:p>
                      <a:pPr algn="r">
                        <a:lnSpc>
                          <a:spcPct val="107000"/>
                        </a:lnSpc>
                      </a:pPr>
                      <a:r>
                        <a:rPr lang="en-CA" sz="1000">
                          <a:effectLst/>
                        </a:rPr>
                        <a:t>2021-02-07</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a:effectLst/>
                        </a:rPr>
                        <a:t>21.06</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26</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-19%</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3655462401"/>
                  </a:ext>
                </a:extLst>
              </a:tr>
              <a:tr h="147430">
                <a:tc>
                  <a:txBody>
                    <a:bodyPr/>
                    <a:lstStyle/>
                    <a:p>
                      <a:pPr algn="r">
                        <a:lnSpc>
                          <a:spcPct val="107000"/>
                        </a:lnSpc>
                      </a:pPr>
                      <a:r>
                        <a:rPr lang="en-CA" sz="1000">
                          <a:effectLst/>
                        </a:rPr>
                        <a:t>2021-02-08</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a:effectLst/>
                        </a:rPr>
                        <a:t>20.68</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a:effectLst/>
                        </a:rPr>
                        <a:t>22</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-6%</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2548606712"/>
                  </a:ext>
                </a:extLst>
              </a:tr>
              <a:tr h="147430">
                <a:tc>
                  <a:txBody>
                    <a:bodyPr/>
                    <a:lstStyle/>
                    <a:p>
                      <a:pPr algn="r">
                        <a:lnSpc>
                          <a:spcPct val="107000"/>
                        </a:lnSpc>
                      </a:pPr>
                      <a:r>
                        <a:rPr lang="en-CA" sz="1000">
                          <a:effectLst/>
                        </a:rPr>
                        <a:t>2021-02-09</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a:effectLst/>
                        </a:rPr>
                        <a:t>22.8</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a:effectLst/>
                        </a:rPr>
                        <a:t>24</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-5%</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3148825728"/>
                  </a:ext>
                </a:extLst>
              </a:tr>
              <a:tr h="147430">
                <a:tc>
                  <a:txBody>
                    <a:bodyPr/>
                    <a:lstStyle/>
                    <a:p>
                      <a:pPr algn="r">
                        <a:lnSpc>
                          <a:spcPct val="107000"/>
                        </a:lnSpc>
                      </a:pPr>
                      <a:r>
                        <a:rPr lang="en-CA" sz="1000">
                          <a:effectLst/>
                        </a:rPr>
                        <a:t>2021-02-10</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a:effectLst/>
                        </a:rPr>
                        <a:t>22.68</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a:effectLst/>
                        </a:rPr>
                        <a:t>18</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26%</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1402167352"/>
                  </a:ext>
                </a:extLst>
              </a:tr>
              <a:tr h="147430">
                <a:tc>
                  <a:txBody>
                    <a:bodyPr/>
                    <a:lstStyle/>
                    <a:p>
                      <a:pPr algn="r">
                        <a:lnSpc>
                          <a:spcPct val="107000"/>
                        </a:lnSpc>
                      </a:pPr>
                      <a:r>
                        <a:rPr lang="en-CA" sz="1000">
                          <a:effectLst/>
                        </a:rPr>
                        <a:t>2021-02-11</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a:effectLst/>
                        </a:rPr>
                        <a:t>18</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a:effectLst/>
                        </a:rPr>
                        <a:t>12</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50%</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3371807502"/>
                  </a:ext>
                </a:extLst>
              </a:tr>
              <a:tr h="147430">
                <a:tc>
                  <a:txBody>
                    <a:bodyPr/>
                    <a:lstStyle/>
                    <a:p>
                      <a:pPr algn="r">
                        <a:lnSpc>
                          <a:spcPct val="107000"/>
                        </a:lnSpc>
                      </a:pPr>
                      <a:r>
                        <a:rPr lang="en-CA" sz="1000" dirty="0">
                          <a:effectLst/>
                        </a:rPr>
                        <a:t>Week 2 (Feb 5 - Feb 11)</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dirty="0">
                          <a:effectLst/>
                        </a:rPr>
                        <a:t>148.37</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a:effectLst/>
                        </a:rPr>
                        <a:t>142</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4%</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3311307206"/>
                  </a:ext>
                </a:extLst>
              </a:tr>
              <a:tr h="147430">
                <a:tc>
                  <a:txBody>
                    <a:bodyPr/>
                    <a:lstStyle/>
                    <a:p>
                      <a:pPr algn="r">
                        <a:lnSpc>
                          <a:spcPct val="107000"/>
                        </a:lnSpc>
                      </a:pPr>
                      <a:r>
                        <a:rPr lang="en-CA" sz="1000">
                          <a:effectLst/>
                        </a:rPr>
                        <a:t>2021-02-12</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dirty="0">
                          <a:effectLst/>
                        </a:rPr>
                        <a:t>23.1</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a:effectLst/>
                        </a:rPr>
                        <a:t>15</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b="1" dirty="0">
                          <a:effectLst/>
                          <a:highlight>
                            <a:srgbClr val="FF0000"/>
                          </a:highlight>
                        </a:rPr>
                        <a:t>54%</a:t>
                      </a:r>
                      <a:endParaRPr lang="en-CA" sz="1000" b="1" dirty="0">
                        <a:solidFill>
                          <a:srgbClr val="000000"/>
                        </a:solidFill>
                        <a:effectLst/>
                        <a:highlight>
                          <a:srgbClr val="FF0000"/>
                        </a:highligh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917026650"/>
                  </a:ext>
                </a:extLst>
              </a:tr>
              <a:tr h="147430">
                <a:tc>
                  <a:txBody>
                    <a:bodyPr/>
                    <a:lstStyle/>
                    <a:p>
                      <a:pPr algn="r">
                        <a:lnSpc>
                          <a:spcPct val="107000"/>
                        </a:lnSpc>
                      </a:pPr>
                      <a:r>
                        <a:rPr lang="en-CA" sz="1000">
                          <a:effectLst/>
                        </a:rPr>
                        <a:t>2021-02-13</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a:effectLst/>
                        </a:rPr>
                        <a:t>20</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20</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0%</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1259676801"/>
                  </a:ext>
                </a:extLst>
              </a:tr>
              <a:tr h="147430">
                <a:tc>
                  <a:txBody>
                    <a:bodyPr/>
                    <a:lstStyle/>
                    <a:p>
                      <a:pPr algn="r">
                        <a:lnSpc>
                          <a:spcPct val="107000"/>
                        </a:lnSpc>
                      </a:pPr>
                      <a:r>
                        <a:rPr lang="en-CA" sz="1000" dirty="0">
                          <a:effectLst/>
                        </a:rPr>
                        <a:t>2021-02-14</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a:effectLst/>
                        </a:rPr>
                        <a:t>16.25</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a:effectLst/>
                        </a:rPr>
                        <a:t>13</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25%</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3139850729"/>
                  </a:ext>
                </a:extLst>
              </a:tr>
              <a:tr h="147430">
                <a:tc>
                  <a:txBody>
                    <a:bodyPr/>
                    <a:lstStyle/>
                    <a:p>
                      <a:pPr algn="r">
                        <a:lnSpc>
                          <a:spcPct val="107000"/>
                        </a:lnSpc>
                      </a:pPr>
                      <a:r>
                        <a:rPr lang="en-CA" sz="1000">
                          <a:effectLst/>
                        </a:rPr>
                        <a:t>2021-02-15</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a:effectLst/>
                        </a:rPr>
                        <a:t>14.82</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a:effectLst/>
                        </a:rPr>
                        <a:t>19</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-22%</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1263857376"/>
                  </a:ext>
                </a:extLst>
              </a:tr>
              <a:tr h="147430">
                <a:tc>
                  <a:txBody>
                    <a:bodyPr/>
                    <a:lstStyle/>
                    <a:p>
                      <a:pPr algn="r">
                        <a:lnSpc>
                          <a:spcPct val="107000"/>
                        </a:lnSpc>
                      </a:pPr>
                      <a:r>
                        <a:rPr lang="en-CA" sz="1000">
                          <a:effectLst/>
                        </a:rPr>
                        <a:t>2021-02-16</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a:effectLst/>
                        </a:rPr>
                        <a:t>18.19</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a:effectLst/>
                        </a:rPr>
                        <a:t>17</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7%</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1780237849"/>
                  </a:ext>
                </a:extLst>
              </a:tr>
              <a:tr h="147430">
                <a:tc>
                  <a:txBody>
                    <a:bodyPr/>
                    <a:lstStyle/>
                    <a:p>
                      <a:pPr algn="r">
                        <a:lnSpc>
                          <a:spcPct val="107000"/>
                        </a:lnSpc>
                      </a:pPr>
                      <a:r>
                        <a:rPr lang="en-CA" sz="1000">
                          <a:effectLst/>
                        </a:rPr>
                        <a:t>2021-02-17</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a:effectLst/>
                        </a:rPr>
                        <a:t>26.91</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a:effectLst/>
                        </a:rPr>
                        <a:t>23</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a:effectLst/>
                        </a:rPr>
                        <a:t>17%</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2816410583"/>
                  </a:ext>
                </a:extLst>
              </a:tr>
              <a:tr h="147430">
                <a:tc>
                  <a:txBody>
                    <a:bodyPr/>
                    <a:lstStyle/>
                    <a:p>
                      <a:pPr algn="r">
                        <a:lnSpc>
                          <a:spcPct val="107000"/>
                        </a:lnSpc>
                      </a:pPr>
                      <a:r>
                        <a:rPr lang="en-CA" sz="1000">
                          <a:effectLst/>
                        </a:rPr>
                        <a:t>2021-02-18</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a:effectLst/>
                        </a:rPr>
                        <a:t>22.61</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a:effectLst/>
                        </a:rPr>
                        <a:t>17</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a:effectLst/>
                        </a:rPr>
                        <a:t>33%</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4091368471"/>
                  </a:ext>
                </a:extLst>
              </a:tr>
              <a:tr h="147430">
                <a:tc>
                  <a:txBody>
                    <a:bodyPr/>
                    <a:lstStyle/>
                    <a:p>
                      <a:pPr algn="r">
                        <a:lnSpc>
                          <a:spcPct val="107000"/>
                        </a:lnSpc>
                      </a:pPr>
                      <a:r>
                        <a:rPr lang="en-CA" sz="1000">
                          <a:effectLst/>
                        </a:rPr>
                        <a:t>Week 3 (Feb 12 - Feb 18)</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a:effectLst/>
                        </a:rPr>
                        <a:t>141.88</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a:effectLst/>
                        </a:rPr>
                        <a:t>124</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highlight>
                            <a:srgbClr val="FFFF00"/>
                          </a:highlight>
                        </a:rPr>
                        <a:t>14%</a:t>
                      </a:r>
                      <a:endParaRPr lang="en-CA" sz="10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1039641254"/>
                  </a:ext>
                </a:extLst>
              </a:tr>
              <a:tr h="147430">
                <a:tc>
                  <a:txBody>
                    <a:bodyPr/>
                    <a:lstStyle/>
                    <a:p>
                      <a:pPr algn="r">
                        <a:lnSpc>
                          <a:spcPct val="107000"/>
                        </a:lnSpc>
                      </a:pPr>
                      <a:r>
                        <a:rPr lang="en-CA" sz="1000">
                          <a:effectLst/>
                        </a:rPr>
                        <a:t>2021-02-19</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a:effectLst/>
                        </a:rPr>
                        <a:t>22.8</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a:effectLst/>
                        </a:rPr>
                        <a:t>19</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a:effectLst/>
                        </a:rPr>
                        <a:t>20%</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477051853"/>
                  </a:ext>
                </a:extLst>
              </a:tr>
              <a:tr h="147430">
                <a:tc>
                  <a:txBody>
                    <a:bodyPr/>
                    <a:lstStyle/>
                    <a:p>
                      <a:pPr algn="r">
                        <a:lnSpc>
                          <a:spcPct val="107000"/>
                        </a:lnSpc>
                      </a:pPr>
                      <a:r>
                        <a:rPr lang="en-CA" sz="1000">
                          <a:effectLst/>
                        </a:rPr>
                        <a:t>2021-02-20</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a:effectLst/>
                        </a:rPr>
                        <a:t>22.54</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a:effectLst/>
                        </a:rPr>
                        <a:t>23</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a:effectLst/>
                        </a:rPr>
                        <a:t>-2%</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1374669994"/>
                  </a:ext>
                </a:extLst>
              </a:tr>
              <a:tr h="147430">
                <a:tc>
                  <a:txBody>
                    <a:bodyPr/>
                    <a:lstStyle/>
                    <a:p>
                      <a:pPr algn="r">
                        <a:lnSpc>
                          <a:spcPct val="107000"/>
                        </a:lnSpc>
                      </a:pPr>
                      <a:r>
                        <a:rPr lang="en-CA" sz="1000">
                          <a:effectLst/>
                        </a:rPr>
                        <a:t>2021-02-21</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a:effectLst/>
                        </a:rPr>
                        <a:t>24.12</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36</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a:effectLst/>
                        </a:rPr>
                        <a:t>-33%</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1159793230"/>
                  </a:ext>
                </a:extLst>
              </a:tr>
              <a:tr h="147430">
                <a:tc>
                  <a:txBody>
                    <a:bodyPr/>
                    <a:lstStyle/>
                    <a:p>
                      <a:pPr algn="r">
                        <a:lnSpc>
                          <a:spcPct val="107000"/>
                        </a:lnSpc>
                      </a:pPr>
                      <a:r>
                        <a:rPr lang="en-CA" sz="1000">
                          <a:effectLst/>
                        </a:rPr>
                        <a:t>2021-02-22</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a:effectLst/>
                        </a:rPr>
                        <a:t>20.7</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a:effectLst/>
                        </a:rPr>
                        <a:t>30</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a:effectLst/>
                        </a:rPr>
                        <a:t>-31%</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3596492978"/>
                  </a:ext>
                </a:extLst>
              </a:tr>
              <a:tr h="147430">
                <a:tc>
                  <a:txBody>
                    <a:bodyPr/>
                    <a:lstStyle/>
                    <a:p>
                      <a:pPr algn="r">
                        <a:lnSpc>
                          <a:spcPct val="107000"/>
                        </a:lnSpc>
                      </a:pPr>
                      <a:r>
                        <a:rPr lang="en-CA" sz="1000">
                          <a:effectLst/>
                        </a:rPr>
                        <a:t>2021-02-23</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a:effectLst/>
                        </a:rPr>
                        <a:t>24</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25</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-4%</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3834704122"/>
                  </a:ext>
                </a:extLst>
              </a:tr>
              <a:tr h="147430">
                <a:tc>
                  <a:txBody>
                    <a:bodyPr/>
                    <a:lstStyle/>
                    <a:p>
                      <a:pPr algn="r">
                        <a:lnSpc>
                          <a:spcPct val="107000"/>
                        </a:lnSpc>
                      </a:pPr>
                      <a:r>
                        <a:rPr lang="en-CA" sz="1000">
                          <a:effectLst/>
                        </a:rPr>
                        <a:t>2021-02-24</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a:effectLst/>
                        </a:rPr>
                        <a:t>24.92</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28</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a:effectLst/>
                        </a:rPr>
                        <a:t>-11%</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1186560721"/>
                  </a:ext>
                </a:extLst>
              </a:tr>
              <a:tr h="147430">
                <a:tc>
                  <a:txBody>
                    <a:bodyPr/>
                    <a:lstStyle/>
                    <a:p>
                      <a:pPr algn="r">
                        <a:lnSpc>
                          <a:spcPct val="107000"/>
                        </a:lnSpc>
                      </a:pPr>
                      <a:r>
                        <a:rPr lang="en-CA" sz="1000">
                          <a:effectLst/>
                        </a:rPr>
                        <a:t>2021-02-25</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a:effectLst/>
                        </a:rPr>
                        <a:t>27.9</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31</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a:effectLst/>
                        </a:rPr>
                        <a:t>-10%</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3665917743"/>
                  </a:ext>
                </a:extLst>
              </a:tr>
              <a:tr h="138200">
                <a:tc>
                  <a:txBody>
                    <a:bodyPr/>
                    <a:lstStyle/>
                    <a:p>
                      <a:pPr algn="r">
                        <a:lnSpc>
                          <a:spcPct val="107000"/>
                        </a:lnSpc>
                      </a:pPr>
                      <a:r>
                        <a:rPr lang="en-CA" sz="1000">
                          <a:effectLst/>
                        </a:rPr>
                        <a:t>Week 4 (Feb 19 - Feb 25)</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tc>
                <a:tc>
                  <a:txBody>
                    <a:bodyPr/>
                    <a:lstStyle/>
                    <a:p>
                      <a:pPr algn="r">
                        <a:lnSpc>
                          <a:spcPct val="107000"/>
                        </a:lnSpc>
                      </a:pPr>
                      <a:r>
                        <a:rPr lang="en-CA" sz="1000">
                          <a:effectLst/>
                        </a:rPr>
                        <a:t>166.98</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192</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tc>
                  <a:txBody>
                    <a:bodyPr/>
                    <a:lstStyle/>
                    <a:p>
                      <a:pPr algn="r">
                        <a:lnSpc>
                          <a:spcPct val="107000"/>
                        </a:lnSpc>
                      </a:pPr>
                      <a:r>
                        <a:rPr lang="en-CA" sz="1000" dirty="0">
                          <a:effectLst/>
                        </a:rPr>
                        <a:t>-13%</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tc>
                <a:extLst>
                  <a:ext uri="{0D108BD9-81ED-4DB2-BD59-A6C34878D82A}">
                    <a16:rowId xmlns:a16="http://schemas.microsoft.com/office/drawing/2014/main" val="1101666788"/>
                  </a:ext>
                </a:extLst>
              </a:tr>
              <a:tr h="147430">
                <a:tc>
                  <a:txBody>
                    <a:bodyPr/>
                    <a:lstStyle/>
                    <a:p>
                      <a:pPr algn="r">
                        <a:lnSpc>
                          <a:spcPct val="107000"/>
                        </a:lnSpc>
                      </a:pPr>
                      <a:r>
                        <a:rPr lang="en-CA" sz="1000">
                          <a:effectLst/>
                        </a:rPr>
                        <a:t>Month (Jan 29 – Feb 25)</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ctr">
                    <a:lnB w="12700" cap="flat" cmpd="sng" algn="ctr">
                      <a:solidFill>
                        <a:schemeClr val="tx1"/>
                      </a:solidFill>
                      <a:prstDash val="solid"/>
                      <a:round/>
                      <a:headEnd type="none" w="med" len="med"/>
                      <a:tailEnd type="none" w="med" len="med"/>
                    </a:lnB>
                  </a:tcPr>
                </a:tc>
                <a:tc>
                  <a:txBody>
                    <a:bodyPr/>
                    <a:lstStyle/>
                    <a:p>
                      <a:pPr algn="r">
                        <a:lnSpc>
                          <a:spcPct val="107000"/>
                        </a:lnSpc>
                      </a:pPr>
                      <a:r>
                        <a:rPr lang="en-CA" sz="1000">
                          <a:effectLst/>
                        </a:rPr>
                        <a:t>608.72</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lnB w="12700" cap="flat" cmpd="sng" algn="ctr">
                      <a:solidFill>
                        <a:schemeClr val="tx1"/>
                      </a:solidFill>
                      <a:prstDash val="solid"/>
                      <a:round/>
                      <a:headEnd type="none" w="med" len="med"/>
                      <a:tailEnd type="none" w="med" len="med"/>
                    </a:lnB>
                  </a:tcPr>
                </a:tc>
                <a:tc>
                  <a:txBody>
                    <a:bodyPr/>
                    <a:lstStyle/>
                    <a:p>
                      <a:pPr algn="r">
                        <a:lnSpc>
                          <a:spcPct val="107000"/>
                        </a:lnSpc>
                      </a:pPr>
                      <a:r>
                        <a:rPr lang="en-CA" sz="1000">
                          <a:effectLst/>
                        </a:rPr>
                        <a:t>620</a:t>
                      </a:r>
                      <a:endParaRPr lang="en-CA"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lnB w="12700" cap="flat" cmpd="sng" algn="ctr">
                      <a:solidFill>
                        <a:schemeClr val="tx1"/>
                      </a:solidFill>
                      <a:prstDash val="solid"/>
                      <a:round/>
                      <a:headEnd type="none" w="med" len="med"/>
                      <a:tailEnd type="none" w="med" len="med"/>
                    </a:lnB>
                  </a:tcPr>
                </a:tc>
                <a:tc>
                  <a:txBody>
                    <a:bodyPr/>
                    <a:lstStyle/>
                    <a:p>
                      <a:pPr algn="r">
                        <a:lnSpc>
                          <a:spcPct val="107000"/>
                        </a:lnSpc>
                      </a:pPr>
                      <a:r>
                        <a:rPr lang="en-CA" sz="1000" dirty="0">
                          <a:effectLst/>
                        </a:rPr>
                        <a:t>-2%</a:t>
                      </a:r>
                      <a:endParaRPr lang="en-CA"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048" marR="54048"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7497836"/>
                  </a:ext>
                </a:extLst>
              </a:tr>
            </a:tbl>
          </a:graphicData>
        </a:graphic>
      </p:graphicFrame>
      <p:graphicFrame>
        <p:nvGraphicFramePr>
          <p:cNvPr id="7" name="Chart 6">
            <a:extLst>
              <a:ext uri="{FF2B5EF4-FFF2-40B4-BE49-F238E27FC236}">
                <a16:creationId xmlns:a16="http://schemas.microsoft.com/office/drawing/2014/main" id="{DAE1B4D8-1565-4450-ACE1-A532B0E367BF}"/>
              </a:ext>
            </a:extLst>
          </p:cNvPr>
          <p:cNvGraphicFramePr/>
          <p:nvPr>
            <p:extLst>
              <p:ext uri="{D42A27DB-BD31-4B8C-83A1-F6EECF244321}">
                <p14:modId xmlns:p14="http://schemas.microsoft.com/office/powerpoint/2010/main" val="324562769"/>
              </p:ext>
            </p:extLst>
          </p:nvPr>
        </p:nvGraphicFramePr>
        <p:xfrm>
          <a:off x="5373914" y="1559832"/>
          <a:ext cx="5943600" cy="2228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C123756A-D47D-41D0-9381-DD3D92FAB101}"/>
              </a:ext>
            </a:extLst>
          </p:cNvPr>
          <p:cNvGraphicFramePr/>
          <p:nvPr>
            <p:extLst>
              <p:ext uri="{D42A27DB-BD31-4B8C-83A1-F6EECF244321}">
                <p14:modId xmlns:p14="http://schemas.microsoft.com/office/powerpoint/2010/main" val="449373724"/>
              </p:ext>
            </p:extLst>
          </p:nvPr>
        </p:nvGraphicFramePr>
        <p:xfrm>
          <a:off x="5373914" y="4127759"/>
          <a:ext cx="5943600" cy="2234565"/>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a:extLst>
              <a:ext uri="{FF2B5EF4-FFF2-40B4-BE49-F238E27FC236}">
                <a16:creationId xmlns:a16="http://schemas.microsoft.com/office/drawing/2014/main" id="{A28D1404-C5E0-41B5-8C3C-0E74946A5183}"/>
              </a:ext>
            </a:extLst>
          </p:cNvPr>
          <p:cNvSpPr/>
          <p:nvPr/>
        </p:nvSpPr>
        <p:spPr>
          <a:xfrm>
            <a:off x="924448" y="2743200"/>
            <a:ext cx="3836237" cy="1708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a:extLst>
              <a:ext uri="{FF2B5EF4-FFF2-40B4-BE49-F238E27FC236}">
                <a16:creationId xmlns:a16="http://schemas.microsoft.com/office/drawing/2014/main" id="{4CA0CDDE-EE81-4ECC-B83B-5E49AFC335CE}"/>
              </a:ext>
            </a:extLst>
          </p:cNvPr>
          <p:cNvSpPr/>
          <p:nvPr/>
        </p:nvSpPr>
        <p:spPr>
          <a:xfrm>
            <a:off x="924448" y="3981851"/>
            <a:ext cx="3836236" cy="1708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C220AB9E-1167-48D1-822C-015F36BDA97A}"/>
              </a:ext>
            </a:extLst>
          </p:cNvPr>
          <p:cNvSpPr/>
          <p:nvPr/>
        </p:nvSpPr>
        <p:spPr>
          <a:xfrm>
            <a:off x="924448" y="5220502"/>
            <a:ext cx="3886199" cy="1708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6A8DD53D-CA35-42B9-AB3D-EC262F7E5DC9}"/>
              </a:ext>
            </a:extLst>
          </p:cNvPr>
          <p:cNvSpPr/>
          <p:nvPr/>
        </p:nvSpPr>
        <p:spPr>
          <a:xfrm>
            <a:off x="874486" y="6455846"/>
            <a:ext cx="3886198" cy="1708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lide Number Placeholder 8">
            <a:extLst>
              <a:ext uri="{FF2B5EF4-FFF2-40B4-BE49-F238E27FC236}">
                <a16:creationId xmlns:a16="http://schemas.microsoft.com/office/drawing/2014/main" id="{A0A08082-C8A8-4B0A-ABB0-10B10C4D3ACD}"/>
              </a:ext>
            </a:extLst>
          </p:cNvPr>
          <p:cNvSpPr>
            <a:spLocks noGrp="1"/>
          </p:cNvSpPr>
          <p:nvPr>
            <p:ph type="sldNum" sz="quarter" idx="4"/>
          </p:nvPr>
        </p:nvSpPr>
        <p:spPr/>
        <p:txBody>
          <a:bodyPr/>
          <a:lstStyle/>
          <a:p>
            <a:fld id="{AF00BBCC-5065-4A36-818C-AAE84D4248A3}" type="slidenum">
              <a:rPr lang="en-CA" smtClean="0"/>
              <a:t>47</a:t>
            </a:fld>
            <a:endParaRPr lang="en-CA"/>
          </a:p>
        </p:txBody>
      </p:sp>
    </p:spTree>
    <p:extLst>
      <p:ext uri="{BB962C8B-B14F-4D97-AF65-F5344CB8AC3E}">
        <p14:creationId xmlns:p14="http://schemas.microsoft.com/office/powerpoint/2010/main" val="95676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844D0-2F2C-4507-9CC5-14A27B38CF0D}"/>
              </a:ext>
            </a:extLst>
          </p:cNvPr>
          <p:cNvSpPr>
            <a:spLocks noGrp="1"/>
          </p:cNvSpPr>
          <p:nvPr>
            <p:ph type="title"/>
          </p:nvPr>
        </p:nvSpPr>
        <p:spPr/>
        <p:txBody>
          <a:bodyPr>
            <a:noAutofit/>
          </a:bodyPr>
          <a:lstStyle/>
          <a:p>
            <a:pPr lvl="0"/>
            <a:r>
              <a:rPr lang="en-CA" sz="3600" dirty="0"/>
              <a:t>COVID-19 ICU admission forecast </a:t>
            </a:r>
            <a:br>
              <a:rPr lang="en-CA" sz="3600" dirty="0"/>
            </a:br>
            <a:r>
              <a:rPr lang="en-CA" sz="2800" dirty="0"/>
              <a:t>based on a negative binominal model </a:t>
            </a:r>
            <a:endParaRPr lang="en-CA" sz="3600" dirty="0"/>
          </a:p>
        </p:txBody>
      </p:sp>
      <p:graphicFrame>
        <p:nvGraphicFramePr>
          <p:cNvPr id="5" name="Content Placeholder 2">
            <a:extLst>
              <a:ext uri="{FF2B5EF4-FFF2-40B4-BE49-F238E27FC236}">
                <a16:creationId xmlns:a16="http://schemas.microsoft.com/office/drawing/2014/main" id="{1A37DF16-AF93-456B-8658-9034B8239923}"/>
              </a:ext>
            </a:extLst>
          </p:cNvPr>
          <p:cNvGraphicFramePr>
            <a:graphicFrameLocks noGrp="1"/>
          </p:cNvGraphicFramePr>
          <p:nvPr>
            <p:ph sz="half" idx="1"/>
            <p:extLst>
              <p:ext uri="{D42A27DB-BD31-4B8C-83A1-F6EECF244321}">
                <p14:modId xmlns:p14="http://schemas.microsoft.com/office/powerpoint/2010/main" val="1797745368"/>
              </p:ext>
            </p:extLst>
          </p:nvPr>
        </p:nvGraphicFramePr>
        <p:xfrm>
          <a:off x="957941" y="2109562"/>
          <a:ext cx="10276118" cy="3159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a:extLst>
              <a:ext uri="{FF2B5EF4-FFF2-40B4-BE49-F238E27FC236}">
                <a16:creationId xmlns:a16="http://schemas.microsoft.com/office/drawing/2014/main" id="{9DCB3A9B-EF8C-4AAE-9C58-DE081A2EF580}"/>
              </a:ext>
            </a:extLst>
          </p:cNvPr>
          <p:cNvSpPr txBox="1">
            <a:spLocks/>
          </p:cNvSpPr>
          <p:nvPr/>
        </p:nvSpPr>
        <p:spPr>
          <a:xfrm>
            <a:off x="2191658" y="4130000"/>
            <a:ext cx="4223657" cy="2751066"/>
          </a:xfrm>
          <a:prstGeom prst="rect">
            <a:avLst/>
          </a:prstGeom>
        </p:spPr>
        <p:txBody>
          <a:bodyPr vert="horz" lIns="91440" tIns="45720" rIns="91440" bIns="45720" rtlCol="0">
            <a:normAutofit/>
          </a:bodyPr>
          <a:lstStyle>
            <a:lvl1pPr marL="457189" indent="-457189" algn="l" defTabSz="1219170" rtl="0" eaLnBrk="1" latinLnBrk="0" hangingPunct="1">
              <a:spcBef>
                <a:spcPct val="20000"/>
              </a:spcBef>
              <a:buFont typeface="Arial" panose="020B0604020202020204" pitchFamily="34" charset="0"/>
              <a:buChar char="•"/>
              <a:defRPr sz="3733" kern="1200">
                <a:solidFill>
                  <a:schemeClr val="tx2"/>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667" kern="1200">
                <a:solidFill>
                  <a:schemeClr val="tx2"/>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CA" sz="2800" dirty="0">
                <a:solidFill>
                  <a:schemeClr val="tx1"/>
                </a:solidFill>
              </a:rPr>
              <a:t>Methodology</a:t>
            </a:r>
          </a:p>
          <a:p>
            <a:pPr lvl="1">
              <a:buFont typeface="Arial" panose="020B0604020202020204" pitchFamily="34" charset="0"/>
              <a:buChar char="•"/>
            </a:pPr>
            <a:r>
              <a:rPr lang="en-CA" sz="2000" dirty="0">
                <a:solidFill>
                  <a:schemeClr val="tx1"/>
                </a:solidFill>
              </a:rPr>
              <a:t>Data source</a:t>
            </a:r>
          </a:p>
          <a:p>
            <a:pPr lvl="1">
              <a:buFont typeface="Arial" panose="020B0604020202020204" pitchFamily="34" charset="0"/>
              <a:buChar char="•"/>
            </a:pPr>
            <a:r>
              <a:rPr lang="en-CA" sz="2000" dirty="0">
                <a:solidFill>
                  <a:schemeClr val="tx1"/>
                </a:solidFill>
              </a:rPr>
              <a:t>Factors considered</a:t>
            </a:r>
          </a:p>
          <a:p>
            <a:endParaRPr lang="en-CA" sz="2000" dirty="0">
              <a:solidFill>
                <a:schemeClr val="tx1"/>
              </a:solidFill>
            </a:endParaRPr>
          </a:p>
        </p:txBody>
      </p:sp>
      <p:sp>
        <p:nvSpPr>
          <p:cNvPr id="7" name="Rectangle 6">
            <a:extLst>
              <a:ext uri="{FF2B5EF4-FFF2-40B4-BE49-F238E27FC236}">
                <a16:creationId xmlns:a16="http://schemas.microsoft.com/office/drawing/2014/main" id="{AA805CD3-D3CE-4B7F-8E92-4B80C305B707}"/>
              </a:ext>
            </a:extLst>
          </p:cNvPr>
          <p:cNvSpPr/>
          <p:nvPr/>
        </p:nvSpPr>
        <p:spPr>
          <a:xfrm>
            <a:off x="7474859" y="4130000"/>
            <a:ext cx="3526973" cy="1138773"/>
          </a:xfrm>
          <a:prstGeom prst="rect">
            <a:avLst/>
          </a:prstGeom>
        </p:spPr>
        <p:txBody>
          <a:bodyPr wrap="square">
            <a:spAutoFit/>
          </a:bodyPr>
          <a:lstStyle/>
          <a:p>
            <a:r>
              <a:rPr lang="en-CA" sz="2800" dirty="0"/>
              <a:t>Results</a:t>
            </a:r>
          </a:p>
          <a:p>
            <a:pPr marL="800100" lvl="1" indent="-342900">
              <a:buFont typeface="Arial" panose="020B0604020202020204" pitchFamily="34" charset="0"/>
              <a:buChar char="•"/>
            </a:pPr>
            <a:r>
              <a:rPr lang="en-CA" sz="2000" dirty="0"/>
              <a:t>Model fit and forecast</a:t>
            </a:r>
          </a:p>
          <a:p>
            <a:pPr marL="800100" lvl="1" indent="-342900">
              <a:buFont typeface="Arial" panose="020B0604020202020204" pitchFamily="34" charset="0"/>
              <a:buChar char="•"/>
            </a:pPr>
            <a:r>
              <a:rPr lang="en-US" sz="2000" dirty="0"/>
              <a:t>Seven-day ICU forecast</a:t>
            </a:r>
            <a:endParaRPr lang="en-CA" sz="2000" dirty="0"/>
          </a:p>
        </p:txBody>
      </p:sp>
      <p:sp>
        <p:nvSpPr>
          <p:cNvPr id="3" name="Slide Number Placeholder 2">
            <a:extLst>
              <a:ext uri="{FF2B5EF4-FFF2-40B4-BE49-F238E27FC236}">
                <a16:creationId xmlns:a16="http://schemas.microsoft.com/office/drawing/2014/main" id="{44BA04EC-CD94-4C66-A4A1-AE756095D441}"/>
              </a:ext>
            </a:extLst>
          </p:cNvPr>
          <p:cNvSpPr>
            <a:spLocks noGrp="1"/>
          </p:cNvSpPr>
          <p:nvPr>
            <p:ph type="sldNum" sz="quarter" idx="4"/>
          </p:nvPr>
        </p:nvSpPr>
        <p:spPr/>
        <p:txBody>
          <a:bodyPr/>
          <a:lstStyle/>
          <a:p>
            <a:fld id="{AF00BBCC-5065-4A36-818C-AAE84D4248A3}" type="slidenum">
              <a:rPr lang="en-CA" smtClean="0"/>
              <a:t>48</a:t>
            </a:fld>
            <a:endParaRPr lang="en-CA"/>
          </a:p>
        </p:txBody>
      </p:sp>
    </p:spTree>
    <p:extLst>
      <p:ext uri="{BB962C8B-B14F-4D97-AF65-F5344CB8AC3E}">
        <p14:creationId xmlns:p14="http://schemas.microsoft.com/office/powerpoint/2010/main" val="8226591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6068-28E4-45B7-A373-E0ACE38514C9}"/>
              </a:ext>
            </a:extLst>
          </p:cNvPr>
          <p:cNvSpPr>
            <a:spLocks noGrp="1"/>
          </p:cNvSpPr>
          <p:nvPr>
            <p:ph type="title"/>
          </p:nvPr>
        </p:nvSpPr>
        <p:spPr/>
        <p:txBody>
          <a:bodyPr>
            <a:noAutofit/>
          </a:bodyPr>
          <a:lstStyle/>
          <a:p>
            <a:r>
              <a:rPr lang="en-US" sz="3600" dirty="0"/>
              <a:t>Methodology</a:t>
            </a:r>
            <a:br>
              <a:rPr lang="en-US" sz="3600" dirty="0"/>
            </a:br>
            <a:r>
              <a:rPr lang="en-US" sz="2900" dirty="0"/>
              <a:t>ICU forecast</a:t>
            </a:r>
            <a:endParaRPr lang="en-CA" sz="2900" dirty="0"/>
          </a:p>
        </p:txBody>
      </p:sp>
      <p:sp>
        <p:nvSpPr>
          <p:cNvPr id="4" name="Content Placeholder 3">
            <a:extLst>
              <a:ext uri="{FF2B5EF4-FFF2-40B4-BE49-F238E27FC236}">
                <a16:creationId xmlns:a16="http://schemas.microsoft.com/office/drawing/2014/main" id="{02BFAC79-B52B-472C-9E6D-377EA7482986}"/>
              </a:ext>
            </a:extLst>
          </p:cNvPr>
          <p:cNvSpPr>
            <a:spLocks noGrp="1"/>
          </p:cNvSpPr>
          <p:nvPr>
            <p:ph sz="half" idx="1"/>
          </p:nvPr>
        </p:nvSpPr>
        <p:spPr>
          <a:xfrm>
            <a:off x="609599" y="1412776"/>
            <a:ext cx="10334171" cy="5184576"/>
          </a:xfrm>
        </p:spPr>
        <p:txBody>
          <a:bodyPr>
            <a:normAutofit/>
          </a:bodyPr>
          <a:lstStyle/>
          <a:p>
            <a:r>
              <a:rPr lang="en-US" sz="2400" dirty="0">
                <a:solidFill>
                  <a:schemeClr val="tx1"/>
                </a:solidFill>
              </a:rPr>
              <a:t>Capacity of intensive care units (ICU) is an ongoing concern for the health system in combatting the COVID-19 pandemic.</a:t>
            </a:r>
            <a:endParaRPr lang="en-CA" sz="2400" dirty="0">
              <a:solidFill>
                <a:schemeClr val="tx1"/>
              </a:solidFill>
            </a:endParaRPr>
          </a:p>
          <a:p>
            <a:r>
              <a:rPr lang="en-CA" sz="2400" dirty="0">
                <a:solidFill>
                  <a:schemeClr val="tx1"/>
                </a:solidFill>
              </a:rPr>
              <a:t>Based on Dr. </a:t>
            </a:r>
            <a:r>
              <a:rPr lang="en-CA" sz="2400" dirty="0" err="1">
                <a:solidFill>
                  <a:schemeClr val="tx1"/>
                </a:solidFill>
              </a:rPr>
              <a:t>Fisman</a:t>
            </a:r>
            <a:r>
              <a:rPr lang="en-CA" sz="2400" dirty="0">
                <a:solidFill>
                  <a:schemeClr val="tx1"/>
                </a:solidFill>
              </a:rPr>
              <a:t> and Tuite model (Ontario) with our modifications</a:t>
            </a:r>
          </a:p>
          <a:p>
            <a:r>
              <a:rPr lang="en-CA" sz="2400" dirty="0">
                <a:solidFill>
                  <a:schemeClr val="tx1"/>
                </a:solidFill>
              </a:rPr>
              <a:t>Predictors for daily ICU admission</a:t>
            </a:r>
          </a:p>
          <a:p>
            <a:pPr lvl="1"/>
            <a:r>
              <a:rPr lang="en-US" sz="2000" dirty="0">
                <a:solidFill>
                  <a:schemeClr val="tx1"/>
                </a:solidFill>
              </a:rPr>
              <a:t>number of daily testing, number of daily positive cases, average age of the daily  positive cases, average number of  at-risk health conditions of the positive cases</a:t>
            </a:r>
            <a:endParaRPr lang="en-CA" sz="2000" dirty="0">
              <a:solidFill>
                <a:schemeClr val="tx1"/>
              </a:solidFill>
            </a:endParaRPr>
          </a:p>
          <a:p>
            <a:r>
              <a:rPr lang="en-CA" sz="2400" dirty="0">
                <a:solidFill>
                  <a:schemeClr val="tx1"/>
                </a:solidFill>
              </a:rPr>
              <a:t>Models</a:t>
            </a:r>
          </a:p>
          <a:p>
            <a:pPr lvl="1"/>
            <a:r>
              <a:rPr lang="en-CA" sz="2000" dirty="0">
                <a:solidFill>
                  <a:schemeClr val="tx1"/>
                </a:solidFill>
              </a:rPr>
              <a:t>Negative binominal</a:t>
            </a:r>
          </a:p>
          <a:p>
            <a:pPr lvl="1"/>
            <a:r>
              <a:rPr lang="en-CA" sz="2000">
                <a:solidFill>
                  <a:schemeClr val="tx1"/>
                </a:solidFill>
              </a:rPr>
              <a:t>Poisson</a:t>
            </a:r>
            <a:endParaRPr lang="en-CA" sz="2000" dirty="0">
              <a:solidFill>
                <a:schemeClr val="tx1"/>
              </a:solidFill>
            </a:endParaRPr>
          </a:p>
          <a:p>
            <a:r>
              <a:rPr lang="en-CA" sz="2400" dirty="0">
                <a:solidFill>
                  <a:schemeClr val="tx1"/>
                </a:solidFill>
              </a:rPr>
              <a:t>Different setups tested (3-,5-,7-,10-day window; 5-,7-,10-,15-day average; single health condition such as obesity (HC05) and pregnancy (HC09)) by comparing AIC value</a:t>
            </a:r>
          </a:p>
        </p:txBody>
      </p:sp>
      <p:sp>
        <p:nvSpPr>
          <p:cNvPr id="3" name="Slide Number Placeholder 2">
            <a:extLst>
              <a:ext uri="{FF2B5EF4-FFF2-40B4-BE49-F238E27FC236}">
                <a16:creationId xmlns:a16="http://schemas.microsoft.com/office/drawing/2014/main" id="{BA67DA36-F314-4E8D-8C0E-3DA132EA6E2F}"/>
              </a:ext>
            </a:extLst>
          </p:cNvPr>
          <p:cNvSpPr>
            <a:spLocks noGrp="1"/>
          </p:cNvSpPr>
          <p:nvPr>
            <p:ph type="sldNum" sz="quarter" idx="4"/>
          </p:nvPr>
        </p:nvSpPr>
        <p:spPr/>
        <p:txBody>
          <a:bodyPr/>
          <a:lstStyle/>
          <a:p>
            <a:fld id="{AF00BBCC-5065-4A36-818C-AAE84D4248A3}" type="slidenum">
              <a:rPr lang="en-CA" smtClean="0"/>
              <a:t>49</a:t>
            </a:fld>
            <a:endParaRPr lang="en-CA"/>
          </a:p>
        </p:txBody>
      </p:sp>
    </p:spTree>
    <p:extLst>
      <p:ext uri="{BB962C8B-B14F-4D97-AF65-F5344CB8AC3E}">
        <p14:creationId xmlns:p14="http://schemas.microsoft.com/office/powerpoint/2010/main" val="4036254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Outline</a:t>
            </a:r>
          </a:p>
        </p:txBody>
      </p:sp>
      <p:sp>
        <p:nvSpPr>
          <p:cNvPr id="3" name="Content Placeholder 2"/>
          <p:cNvSpPr>
            <a:spLocks noGrp="1"/>
          </p:cNvSpPr>
          <p:nvPr>
            <p:ph idx="1"/>
          </p:nvPr>
        </p:nvSpPr>
        <p:spPr>
          <a:xfrm>
            <a:off x="623392" y="1505415"/>
            <a:ext cx="10369152" cy="4803905"/>
          </a:xfrm>
        </p:spPr>
        <p:txBody>
          <a:bodyPr>
            <a:normAutofit lnSpcReduction="10000"/>
          </a:bodyPr>
          <a:lstStyle/>
          <a:p>
            <a:pPr marL="0" lvl="0" indent="0">
              <a:buNone/>
            </a:pPr>
            <a:r>
              <a:rPr lang="en-CA" sz="2800" b="1" i="1" dirty="0"/>
              <a:t>Part One</a:t>
            </a:r>
          </a:p>
          <a:p>
            <a:pPr lvl="0"/>
            <a:r>
              <a:rPr lang="en-CA" sz="2800" dirty="0"/>
              <a:t>Introduction to ministry owned datasets – </a:t>
            </a:r>
          </a:p>
          <a:p>
            <a:pPr lvl="1"/>
            <a:r>
              <a:rPr lang="en-CA" sz="2266" dirty="0"/>
              <a:t>CIHI’s Population Grouping Methodology (CPOP)</a:t>
            </a:r>
          </a:p>
          <a:p>
            <a:pPr lvl="1"/>
            <a:r>
              <a:rPr lang="en-CA" sz="2266" dirty="0"/>
              <a:t>Heath System Matrix (HSM)</a:t>
            </a:r>
          </a:p>
          <a:p>
            <a:pPr lvl="0"/>
            <a:r>
              <a:rPr lang="en-CA" sz="2800" dirty="0"/>
              <a:t>Overview of applications using CPOP and HSM </a:t>
            </a:r>
          </a:p>
          <a:p>
            <a:pPr lvl="0"/>
            <a:endParaRPr lang="en-CA" sz="2800" dirty="0"/>
          </a:p>
          <a:p>
            <a:pPr marL="0" lvl="0" indent="0">
              <a:buNone/>
            </a:pPr>
            <a:r>
              <a:rPr lang="en-CA" sz="2800" b="1" i="1" dirty="0"/>
              <a:t>Part Two</a:t>
            </a:r>
          </a:p>
          <a:p>
            <a:pPr lvl="0"/>
            <a:r>
              <a:rPr lang="en-CA" sz="2800" dirty="0"/>
              <a:t>COVID-19 daily hospitalization forecasts based on a logistic model </a:t>
            </a:r>
          </a:p>
          <a:p>
            <a:pPr lvl="0"/>
            <a:r>
              <a:rPr lang="en-CA" sz="2800" dirty="0"/>
              <a:t>COVID-19 ICU admission forecast based on a negative binominal model </a:t>
            </a:r>
          </a:p>
        </p:txBody>
      </p:sp>
      <p:sp>
        <p:nvSpPr>
          <p:cNvPr id="4" name="Slide Number Placeholder 3">
            <a:extLst>
              <a:ext uri="{FF2B5EF4-FFF2-40B4-BE49-F238E27FC236}">
                <a16:creationId xmlns:a16="http://schemas.microsoft.com/office/drawing/2014/main" id="{937A1146-FF78-49E7-9153-F74F2CFD30C2}"/>
              </a:ext>
            </a:extLst>
          </p:cNvPr>
          <p:cNvSpPr>
            <a:spLocks noGrp="1"/>
          </p:cNvSpPr>
          <p:nvPr>
            <p:ph type="sldNum" sz="quarter" idx="4"/>
          </p:nvPr>
        </p:nvSpPr>
        <p:spPr/>
        <p:txBody>
          <a:bodyPr/>
          <a:lstStyle/>
          <a:p>
            <a:fld id="{AF00BBCC-5065-4A36-818C-AAE84D4248A3}" type="slidenum">
              <a:rPr lang="en-CA" smtClean="0"/>
              <a:t>5</a:t>
            </a:fld>
            <a:endParaRPr lang="en-CA"/>
          </a:p>
        </p:txBody>
      </p:sp>
    </p:spTree>
    <p:extLst>
      <p:ext uri="{BB962C8B-B14F-4D97-AF65-F5344CB8AC3E}">
        <p14:creationId xmlns:p14="http://schemas.microsoft.com/office/powerpoint/2010/main" val="10303381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6068-28E4-45B7-A373-E0ACE38514C9}"/>
              </a:ext>
            </a:extLst>
          </p:cNvPr>
          <p:cNvSpPr>
            <a:spLocks noGrp="1"/>
          </p:cNvSpPr>
          <p:nvPr>
            <p:ph type="title"/>
          </p:nvPr>
        </p:nvSpPr>
        <p:spPr/>
        <p:txBody>
          <a:bodyPr>
            <a:noAutofit/>
          </a:bodyPr>
          <a:lstStyle/>
          <a:p>
            <a:r>
              <a:rPr lang="en-US" sz="3600" dirty="0"/>
              <a:t>Data sources</a:t>
            </a:r>
            <a:br>
              <a:rPr lang="en-US" sz="3600" dirty="0"/>
            </a:br>
            <a:r>
              <a:rPr lang="en-US" sz="2900" dirty="0"/>
              <a:t>ICU forecast</a:t>
            </a:r>
            <a:endParaRPr lang="en-CA" sz="2900" dirty="0"/>
          </a:p>
        </p:txBody>
      </p:sp>
      <p:graphicFrame>
        <p:nvGraphicFramePr>
          <p:cNvPr id="5" name="Table 9">
            <a:extLst>
              <a:ext uri="{FF2B5EF4-FFF2-40B4-BE49-F238E27FC236}">
                <a16:creationId xmlns:a16="http://schemas.microsoft.com/office/drawing/2014/main" id="{2B999A56-D7E0-4CD2-81D1-9B62286C25A3}"/>
              </a:ext>
            </a:extLst>
          </p:cNvPr>
          <p:cNvGraphicFramePr>
            <a:graphicFrameLocks noGrp="1"/>
          </p:cNvGraphicFramePr>
          <p:nvPr>
            <p:ph sz="half" idx="1"/>
            <p:extLst>
              <p:ext uri="{D42A27DB-BD31-4B8C-83A1-F6EECF244321}">
                <p14:modId xmlns:p14="http://schemas.microsoft.com/office/powerpoint/2010/main" val="2607028055"/>
              </p:ext>
            </p:extLst>
          </p:nvPr>
        </p:nvGraphicFramePr>
        <p:xfrm>
          <a:off x="1556657" y="1891847"/>
          <a:ext cx="8545286" cy="3688080"/>
        </p:xfrm>
        <a:graphic>
          <a:graphicData uri="http://schemas.openxmlformats.org/drawingml/2006/table">
            <a:tbl>
              <a:tblPr firstRow="1" bandRow="1">
                <a:tableStyleId>{5C22544A-7EE6-4342-B048-85BDC9FD1C3A}</a:tableStyleId>
              </a:tblPr>
              <a:tblGrid>
                <a:gridCol w="4285840">
                  <a:extLst>
                    <a:ext uri="{9D8B030D-6E8A-4147-A177-3AD203B41FA5}">
                      <a16:colId xmlns:a16="http://schemas.microsoft.com/office/drawing/2014/main" val="3762077363"/>
                    </a:ext>
                  </a:extLst>
                </a:gridCol>
                <a:gridCol w="4259446">
                  <a:extLst>
                    <a:ext uri="{9D8B030D-6E8A-4147-A177-3AD203B41FA5}">
                      <a16:colId xmlns:a16="http://schemas.microsoft.com/office/drawing/2014/main" val="3969414393"/>
                    </a:ext>
                  </a:extLst>
                </a:gridCol>
              </a:tblGrid>
              <a:tr h="276610">
                <a:tc>
                  <a:txBody>
                    <a:bodyPr/>
                    <a:lstStyle/>
                    <a:p>
                      <a:pPr algn="ctr"/>
                      <a:r>
                        <a:rPr lang="en-CA" sz="2000" b="1" dirty="0">
                          <a:solidFill>
                            <a:schemeClr val="tx1"/>
                          </a:solidFill>
                        </a:rPr>
                        <a:t>Information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CA" sz="2000" b="1" dirty="0">
                          <a:solidFill>
                            <a:schemeClr val="tx1"/>
                          </a:solidFill>
                        </a:rPr>
                        <a:t>Source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40507256"/>
                  </a:ext>
                </a:extLst>
              </a:tr>
              <a:tr h="574498">
                <a:tc>
                  <a:txBody>
                    <a:bodyPr/>
                    <a:lstStyle/>
                    <a:p>
                      <a:endParaRPr lang="en-CA" sz="1600" b="0" i="0" u="none" strike="noStrike" kern="1200" baseline="0" dirty="0">
                        <a:solidFill>
                          <a:schemeClr val="tx1"/>
                        </a:solidFill>
                        <a:latin typeface="+mn-lt"/>
                        <a:ea typeface="+mn-ea"/>
                        <a:cs typeface="+mn-cs"/>
                      </a:endParaRPr>
                    </a:p>
                    <a:p>
                      <a:r>
                        <a:rPr lang="en-US" sz="1600" b="0" i="0" u="none" strike="noStrike" kern="1200" baseline="0" dirty="0">
                          <a:solidFill>
                            <a:schemeClr val="tx1"/>
                          </a:solidFill>
                          <a:latin typeface="+mn-lt"/>
                          <a:ea typeface="+mn-ea"/>
                          <a:cs typeface="+mn-cs"/>
                        </a:rPr>
                        <a:t> New daily COVID-positive ICU admissions 	</a:t>
                      </a:r>
                    </a:p>
                  </a:txBody>
                  <a:tcPr>
                    <a:lnT w="12700" cap="flat" cmpd="sng" algn="ctr">
                      <a:solidFill>
                        <a:schemeClr val="tx1"/>
                      </a:solidFill>
                      <a:prstDash val="solid"/>
                      <a:round/>
                      <a:headEnd type="none" w="med" len="med"/>
                      <a:tailEnd type="none" w="med" len="med"/>
                    </a:lnT>
                    <a:solidFill>
                      <a:schemeClr val="bg1"/>
                    </a:solidFill>
                  </a:tcPr>
                </a:tc>
                <a:tc>
                  <a:txBody>
                    <a:bodyPr/>
                    <a:lstStyle/>
                    <a:p>
                      <a:endParaRPr lang="en-CA" sz="1600" b="0" i="0" u="none" strike="noStrike" kern="1200" baseline="0" dirty="0">
                        <a:solidFill>
                          <a:schemeClr val="tx1"/>
                        </a:solidFill>
                        <a:latin typeface="+mn-lt"/>
                        <a:ea typeface="+mn-ea"/>
                        <a:cs typeface="+mn-cs"/>
                      </a:endParaRPr>
                    </a:p>
                    <a:p>
                      <a:r>
                        <a:rPr lang="en-US" sz="1600" b="0" i="0" u="none" strike="noStrike" kern="1200" baseline="0" dirty="0">
                          <a:solidFill>
                            <a:schemeClr val="tx1"/>
                          </a:solidFill>
                          <a:latin typeface="+mn-lt"/>
                          <a:ea typeface="+mn-ea"/>
                          <a:cs typeface="+mn-cs"/>
                        </a:rPr>
                        <a:t>Provincial Health Services Authority (PHSA) daily report to the Ministry of Health  </a:t>
                      </a:r>
                      <a:r>
                        <a:rPr lang="en-US" sz="1600" b="0" i="0" u="none" strike="noStrike" kern="1200" baseline="0" dirty="0">
                          <a:solidFill>
                            <a:schemeClr val="tx1"/>
                          </a:solidFill>
                          <a:highlight>
                            <a:srgbClr val="FFFF00"/>
                          </a:highlight>
                          <a:latin typeface="+mn-lt"/>
                          <a:ea typeface="+mn-ea"/>
                          <a:cs typeface="+mn-cs"/>
                        </a:rPr>
                        <a:t>(75-85% ICU cases collected)</a:t>
                      </a:r>
                      <a:r>
                        <a:rPr lang="en-US" sz="1600" b="0" i="0" u="none" strike="noStrike" kern="1200" baseline="0" dirty="0">
                          <a:solidFill>
                            <a:schemeClr val="tx1"/>
                          </a:solidFill>
                          <a:latin typeface="+mn-lt"/>
                          <a:ea typeface="+mn-ea"/>
                          <a:cs typeface="+mn-cs"/>
                        </a:rPr>
                        <a:t>	</a:t>
                      </a: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312108546"/>
                  </a:ext>
                </a:extLst>
              </a:tr>
              <a:tr h="574498">
                <a:tc>
                  <a:txBody>
                    <a:bodyPr/>
                    <a:lstStyle/>
                    <a:p>
                      <a:endParaRPr lang="en-CA" sz="1600" b="0" i="0" u="none" strike="noStrike" kern="1200" baseline="0" dirty="0">
                        <a:solidFill>
                          <a:schemeClr val="tx1"/>
                        </a:solidFill>
                        <a:latin typeface="+mn-lt"/>
                        <a:ea typeface="+mn-ea"/>
                        <a:cs typeface="+mn-cs"/>
                      </a:endParaRPr>
                    </a:p>
                    <a:p>
                      <a:r>
                        <a:rPr lang="en-US" sz="1600" b="0" i="0" u="none" strike="noStrike" kern="1200" baseline="0" dirty="0">
                          <a:solidFill>
                            <a:schemeClr val="tx1"/>
                          </a:solidFill>
                          <a:latin typeface="+mn-lt"/>
                          <a:ea typeface="+mn-ea"/>
                          <a:cs typeface="+mn-cs"/>
                        </a:rPr>
                        <a:t> COVID-19 positive cases and testing volumes 	</a:t>
                      </a:r>
                    </a:p>
                  </a:txBody>
                  <a:tcPr>
                    <a:solidFill>
                      <a:schemeClr val="bg1"/>
                    </a:solidFill>
                  </a:tcPr>
                </a:tc>
                <a:tc>
                  <a:txBody>
                    <a:bodyPr/>
                    <a:lstStyle/>
                    <a:p>
                      <a:endParaRPr lang="en-CA" sz="1600" b="0" i="0" u="none" strike="noStrike" kern="1200" baseline="0" dirty="0">
                        <a:solidFill>
                          <a:schemeClr val="tx1"/>
                        </a:solidFill>
                        <a:latin typeface="+mn-lt"/>
                        <a:ea typeface="+mn-ea"/>
                        <a:cs typeface="+mn-cs"/>
                      </a:endParaRPr>
                    </a:p>
                    <a:p>
                      <a:r>
                        <a:rPr lang="en-US" sz="1600" b="0" i="0" u="none" strike="noStrike" kern="1200" baseline="0" dirty="0">
                          <a:solidFill>
                            <a:schemeClr val="tx1"/>
                          </a:solidFill>
                          <a:latin typeface="+mn-lt"/>
                          <a:ea typeface="+mn-ea"/>
                          <a:cs typeface="+mn-cs"/>
                        </a:rPr>
                        <a:t> Provincial Laboratory Information System (PLIS) (using observation date)	</a:t>
                      </a:r>
                    </a:p>
                  </a:txBody>
                  <a:tcPr>
                    <a:solidFill>
                      <a:schemeClr val="bg1"/>
                    </a:solidFill>
                  </a:tcPr>
                </a:tc>
                <a:extLst>
                  <a:ext uri="{0D108BD9-81ED-4DB2-BD59-A6C34878D82A}">
                    <a16:rowId xmlns:a16="http://schemas.microsoft.com/office/drawing/2014/main" val="3424163836"/>
                  </a:ext>
                </a:extLst>
              </a:tr>
              <a:tr h="404277">
                <a:tc>
                  <a:txBody>
                    <a:bodyPr/>
                    <a:lstStyle/>
                    <a:p>
                      <a:endParaRPr lang="en-CA" sz="1600" b="0" i="0" u="none" strike="noStrike" kern="1200" baseline="0" dirty="0">
                        <a:solidFill>
                          <a:schemeClr val="tx1"/>
                        </a:solidFill>
                        <a:latin typeface="+mn-lt"/>
                        <a:ea typeface="+mn-ea"/>
                        <a:cs typeface="+mn-cs"/>
                      </a:endParaRPr>
                    </a:p>
                    <a:p>
                      <a:r>
                        <a:rPr lang="en-CA" sz="1600" b="0" i="0" u="none" strike="noStrike" kern="1200" baseline="0" dirty="0">
                          <a:solidFill>
                            <a:schemeClr val="tx1"/>
                          </a:solidFill>
                          <a:latin typeface="+mn-lt"/>
                          <a:ea typeface="+mn-ea"/>
                          <a:cs typeface="+mn-cs"/>
                        </a:rPr>
                        <a:t> Average case age 	</a:t>
                      </a:r>
                    </a:p>
                  </a:txBody>
                  <a:tcPr>
                    <a:solidFill>
                      <a:schemeClr val="bg1"/>
                    </a:solidFill>
                  </a:tcPr>
                </a:tc>
                <a:tc>
                  <a:txBody>
                    <a:bodyPr/>
                    <a:lstStyle/>
                    <a:p>
                      <a:endParaRPr lang="en-CA" sz="1600" b="0" i="0" u="none" strike="noStrike" kern="1200" baseline="0" dirty="0">
                        <a:solidFill>
                          <a:schemeClr val="tx1"/>
                        </a:solidFill>
                        <a:latin typeface="+mn-lt"/>
                        <a:ea typeface="+mn-ea"/>
                        <a:cs typeface="+mn-cs"/>
                      </a:endParaRPr>
                    </a:p>
                    <a:p>
                      <a:r>
                        <a:rPr lang="en-CA" sz="1600" b="0" i="0" u="none" strike="noStrike" kern="1200" baseline="0" dirty="0">
                          <a:solidFill>
                            <a:schemeClr val="tx1"/>
                          </a:solidFill>
                          <a:latin typeface="+mn-lt"/>
                          <a:ea typeface="+mn-ea"/>
                          <a:cs typeface="+mn-cs"/>
                        </a:rPr>
                        <a:t> Client Roster 	</a:t>
                      </a:r>
                    </a:p>
                  </a:txBody>
                  <a:tcPr>
                    <a:solidFill>
                      <a:schemeClr val="bg1"/>
                    </a:solidFill>
                  </a:tcPr>
                </a:tc>
                <a:extLst>
                  <a:ext uri="{0D108BD9-81ED-4DB2-BD59-A6C34878D82A}">
                    <a16:rowId xmlns:a16="http://schemas.microsoft.com/office/drawing/2014/main" val="3073548109"/>
                  </a:ext>
                </a:extLst>
              </a:tr>
              <a:tr h="574498">
                <a:tc>
                  <a:txBody>
                    <a:bodyPr/>
                    <a:lstStyle/>
                    <a:p>
                      <a:endParaRPr lang="en-CA" sz="1600" b="0" i="0" u="none" strike="noStrike" kern="1200" baseline="0" dirty="0">
                        <a:solidFill>
                          <a:schemeClr val="tx1"/>
                        </a:solidFill>
                        <a:latin typeface="+mn-lt"/>
                        <a:ea typeface="+mn-ea"/>
                        <a:cs typeface="+mn-cs"/>
                      </a:endParaRPr>
                    </a:p>
                    <a:p>
                      <a:r>
                        <a:rPr lang="en-US" sz="1600" b="0" i="0" u="none" strike="noStrike" kern="1200" baseline="0" dirty="0">
                          <a:solidFill>
                            <a:schemeClr val="tx1"/>
                          </a:solidFill>
                          <a:latin typeface="+mn-lt"/>
                          <a:ea typeface="+mn-ea"/>
                          <a:cs typeface="+mn-cs"/>
                        </a:rPr>
                        <a:t> Number of at-risk health conditions for COVID-19 positive cases 	</a:t>
                      </a:r>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n-CA" sz="1600" b="0" i="0" u="none" strike="noStrike" kern="1200" baseline="0" dirty="0">
                        <a:solidFill>
                          <a:schemeClr val="tx1"/>
                        </a:solidFill>
                        <a:latin typeface="+mn-lt"/>
                        <a:ea typeface="+mn-ea"/>
                        <a:cs typeface="+mn-cs"/>
                      </a:endParaRPr>
                    </a:p>
                    <a:p>
                      <a:r>
                        <a:rPr lang="en-CA" sz="1600" b="0" i="0" u="none" strike="noStrike" kern="1200" baseline="0" dirty="0">
                          <a:solidFill>
                            <a:schemeClr val="tx1"/>
                          </a:solidFill>
                          <a:latin typeface="+mn-lt"/>
                          <a:ea typeface="+mn-ea"/>
                          <a:cs typeface="+mn-cs"/>
                        </a:rPr>
                        <a:t> CIHI’s Population Grouping Methodology (CPOP)	</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402745"/>
                  </a:ext>
                </a:extLst>
              </a:tr>
            </a:tbl>
          </a:graphicData>
        </a:graphic>
      </p:graphicFrame>
      <p:sp>
        <p:nvSpPr>
          <p:cNvPr id="3" name="Slide Number Placeholder 2">
            <a:extLst>
              <a:ext uri="{FF2B5EF4-FFF2-40B4-BE49-F238E27FC236}">
                <a16:creationId xmlns:a16="http://schemas.microsoft.com/office/drawing/2014/main" id="{B1761CDA-BDBE-4A47-928F-610AE1C102AA}"/>
              </a:ext>
            </a:extLst>
          </p:cNvPr>
          <p:cNvSpPr>
            <a:spLocks noGrp="1"/>
          </p:cNvSpPr>
          <p:nvPr>
            <p:ph type="sldNum" sz="quarter" idx="4"/>
          </p:nvPr>
        </p:nvSpPr>
        <p:spPr/>
        <p:txBody>
          <a:bodyPr/>
          <a:lstStyle/>
          <a:p>
            <a:fld id="{AF00BBCC-5065-4A36-818C-AAE84D4248A3}" type="slidenum">
              <a:rPr lang="en-CA" smtClean="0"/>
              <a:t>50</a:t>
            </a:fld>
            <a:endParaRPr lang="en-CA"/>
          </a:p>
        </p:txBody>
      </p:sp>
    </p:spTree>
    <p:extLst>
      <p:ext uri="{BB962C8B-B14F-4D97-AF65-F5344CB8AC3E}">
        <p14:creationId xmlns:p14="http://schemas.microsoft.com/office/powerpoint/2010/main" val="4260725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6068-28E4-45B7-A373-E0ACE38514C9}"/>
              </a:ext>
            </a:extLst>
          </p:cNvPr>
          <p:cNvSpPr>
            <a:spLocks noGrp="1"/>
          </p:cNvSpPr>
          <p:nvPr>
            <p:ph type="title"/>
          </p:nvPr>
        </p:nvSpPr>
        <p:spPr/>
        <p:txBody>
          <a:bodyPr>
            <a:noAutofit/>
          </a:bodyPr>
          <a:lstStyle/>
          <a:p>
            <a:r>
              <a:rPr lang="en-US" sz="3600" dirty="0"/>
              <a:t>How it works</a:t>
            </a:r>
            <a:br>
              <a:rPr lang="en-US" sz="3600" dirty="0"/>
            </a:br>
            <a:r>
              <a:rPr lang="en-US" sz="2900" dirty="0"/>
              <a:t>ICU forecast</a:t>
            </a:r>
            <a:endParaRPr lang="en-CA" sz="2900" dirty="0"/>
          </a:p>
        </p:txBody>
      </p:sp>
      <p:sp>
        <p:nvSpPr>
          <p:cNvPr id="4" name="Content Placeholder 3">
            <a:extLst>
              <a:ext uri="{FF2B5EF4-FFF2-40B4-BE49-F238E27FC236}">
                <a16:creationId xmlns:a16="http://schemas.microsoft.com/office/drawing/2014/main" id="{02BFAC79-B52B-472C-9E6D-377EA7482986}"/>
              </a:ext>
            </a:extLst>
          </p:cNvPr>
          <p:cNvSpPr>
            <a:spLocks noGrp="1"/>
          </p:cNvSpPr>
          <p:nvPr>
            <p:ph sz="half" idx="1"/>
          </p:nvPr>
        </p:nvSpPr>
        <p:spPr>
          <a:xfrm>
            <a:off x="609599" y="1412776"/>
            <a:ext cx="10334171" cy="5184576"/>
          </a:xfrm>
        </p:spPr>
        <p:txBody>
          <a:bodyPr>
            <a:normAutofit/>
          </a:bodyPr>
          <a:lstStyle/>
          <a:p>
            <a:r>
              <a:rPr lang="en-CA" sz="2000" dirty="0">
                <a:solidFill>
                  <a:schemeClr val="tx1"/>
                </a:solidFill>
              </a:rPr>
              <a:t>Use daily time series data on BC level to fit a negative binomial model:  </a:t>
            </a:r>
          </a:p>
          <a:p>
            <a:pPr lvl="1"/>
            <a:r>
              <a:rPr lang="en-CA" sz="1800" b="1" dirty="0">
                <a:solidFill>
                  <a:schemeClr val="tx1"/>
                </a:solidFill>
              </a:rPr>
              <a:t>COVID-19 ICU admission count = F (# of daily testing, # of daily COVID-19 positive cases, average age of the daily COVID-19 positive cases, Average # of  at-risk health conditions of the positive cases)</a:t>
            </a:r>
            <a:endParaRPr lang="en-CA" sz="1800" dirty="0">
              <a:solidFill>
                <a:schemeClr val="tx1"/>
              </a:solidFill>
            </a:endParaRPr>
          </a:p>
          <a:p>
            <a:pPr lvl="0"/>
            <a:r>
              <a:rPr lang="en-CA" sz="2000" dirty="0">
                <a:solidFill>
                  <a:schemeClr val="tx1"/>
                </a:solidFill>
              </a:rPr>
              <a:t>There is a 7 day window between the dependent variable (COVID-19 ICU admissions) and the predictors based on AIC value and the fact that on average COVID-19 ICU admission date is 7 day lagged than COVID-19 reported date</a:t>
            </a:r>
          </a:p>
          <a:p>
            <a:pPr lvl="1"/>
            <a:r>
              <a:rPr lang="en-CA" sz="1800" dirty="0">
                <a:solidFill>
                  <a:schemeClr val="tx1"/>
                </a:solidFill>
              </a:rPr>
              <a:t>This lag provides us the ability to make a 7 day forecast</a:t>
            </a:r>
          </a:p>
          <a:p>
            <a:pPr lvl="0"/>
            <a:r>
              <a:rPr lang="en-CA" sz="2000" dirty="0">
                <a:solidFill>
                  <a:schemeClr val="tx1"/>
                </a:solidFill>
              </a:rPr>
              <a:t>For example, if we fit the model using daily ICU admissions up to April 14, 2021 corresponding to daily feeds of predictors up to April 7, 2021 (note the 7-day window matching), we can forecast daily ICU admissions for a week advanced (April 15 to April 21)  using the daily feeds of predictors in April 8 to April 14 and the fitted model coefficients</a:t>
            </a:r>
          </a:p>
          <a:p>
            <a:pPr lvl="0"/>
            <a:r>
              <a:rPr lang="en-CA" sz="2000" b="1" dirty="0">
                <a:solidFill>
                  <a:schemeClr val="tx1"/>
                </a:solidFill>
              </a:rPr>
              <a:t>A growth model with a time lag</a:t>
            </a:r>
          </a:p>
          <a:p>
            <a:pPr lvl="0"/>
            <a:r>
              <a:rPr lang="en-CA" sz="2000" b="1" dirty="0">
                <a:solidFill>
                  <a:schemeClr val="tx1"/>
                </a:solidFill>
              </a:rPr>
              <a:t>Time frame does influence forecast</a:t>
            </a:r>
          </a:p>
          <a:p>
            <a:endParaRPr lang="en-CA" sz="2400" dirty="0">
              <a:solidFill>
                <a:schemeClr val="tx1"/>
              </a:solidFill>
            </a:endParaRPr>
          </a:p>
        </p:txBody>
      </p:sp>
      <p:sp>
        <p:nvSpPr>
          <p:cNvPr id="3" name="Slide Number Placeholder 2">
            <a:extLst>
              <a:ext uri="{FF2B5EF4-FFF2-40B4-BE49-F238E27FC236}">
                <a16:creationId xmlns:a16="http://schemas.microsoft.com/office/drawing/2014/main" id="{28BA31A1-DE4D-49B1-9B06-5F80689B5F63}"/>
              </a:ext>
            </a:extLst>
          </p:cNvPr>
          <p:cNvSpPr>
            <a:spLocks noGrp="1"/>
          </p:cNvSpPr>
          <p:nvPr>
            <p:ph type="sldNum" sz="quarter" idx="4"/>
          </p:nvPr>
        </p:nvSpPr>
        <p:spPr/>
        <p:txBody>
          <a:bodyPr/>
          <a:lstStyle/>
          <a:p>
            <a:fld id="{AF00BBCC-5065-4A36-818C-AAE84D4248A3}" type="slidenum">
              <a:rPr lang="en-CA" smtClean="0"/>
              <a:t>51</a:t>
            </a:fld>
            <a:endParaRPr lang="en-CA"/>
          </a:p>
        </p:txBody>
      </p:sp>
    </p:spTree>
    <p:extLst>
      <p:ext uri="{BB962C8B-B14F-4D97-AF65-F5344CB8AC3E}">
        <p14:creationId xmlns:p14="http://schemas.microsoft.com/office/powerpoint/2010/main" val="7165049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6068-28E4-45B7-A373-E0ACE38514C9}"/>
              </a:ext>
            </a:extLst>
          </p:cNvPr>
          <p:cNvSpPr>
            <a:spLocks noGrp="1"/>
          </p:cNvSpPr>
          <p:nvPr>
            <p:ph type="title"/>
          </p:nvPr>
        </p:nvSpPr>
        <p:spPr/>
        <p:txBody>
          <a:bodyPr>
            <a:noAutofit/>
          </a:bodyPr>
          <a:lstStyle/>
          <a:p>
            <a:r>
              <a:rPr lang="en-US" sz="3600" dirty="0"/>
              <a:t>Factors considered</a:t>
            </a:r>
            <a:br>
              <a:rPr lang="en-US" sz="3600" dirty="0"/>
            </a:br>
            <a:r>
              <a:rPr lang="en-US" sz="2900" dirty="0"/>
              <a:t>ICU forecast</a:t>
            </a:r>
            <a:endParaRPr lang="en-CA" sz="2900" dirty="0"/>
          </a:p>
        </p:txBody>
      </p:sp>
      <p:pic>
        <p:nvPicPr>
          <p:cNvPr id="6" name="Content Placeholder 5">
            <a:extLst>
              <a:ext uri="{FF2B5EF4-FFF2-40B4-BE49-F238E27FC236}">
                <a16:creationId xmlns:a16="http://schemas.microsoft.com/office/drawing/2014/main" id="{8FD1EF86-42B4-447B-A044-D1AA09CA22BA}"/>
              </a:ext>
            </a:extLst>
          </p:cNvPr>
          <p:cNvPicPr>
            <a:picLocks noGrp="1" noChangeAspect="1"/>
          </p:cNvPicPr>
          <p:nvPr>
            <p:ph sz="half" idx="1"/>
          </p:nvPr>
        </p:nvPicPr>
        <p:blipFill>
          <a:blip r:embed="rId2"/>
          <a:stretch>
            <a:fillRect/>
          </a:stretch>
        </p:blipFill>
        <p:spPr>
          <a:xfrm>
            <a:off x="191529" y="1220755"/>
            <a:ext cx="5764917" cy="5637245"/>
          </a:xfrm>
          <a:prstGeom prst="rect">
            <a:avLst/>
          </a:prstGeom>
        </p:spPr>
      </p:pic>
      <p:sp>
        <p:nvSpPr>
          <p:cNvPr id="9" name="Rectangle 8">
            <a:extLst>
              <a:ext uri="{FF2B5EF4-FFF2-40B4-BE49-F238E27FC236}">
                <a16:creationId xmlns:a16="http://schemas.microsoft.com/office/drawing/2014/main" id="{8E4FF64B-D1CC-4094-8CF9-28ADCC5DF746}"/>
              </a:ext>
            </a:extLst>
          </p:cNvPr>
          <p:cNvSpPr/>
          <p:nvPr/>
        </p:nvSpPr>
        <p:spPr>
          <a:xfrm>
            <a:off x="6470248" y="1769784"/>
            <a:ext cx="4937981" cy="2585323"/>
          </a:xfrm>
          <a:prstGeom prst="rect">
            <a:avLst/>
          </a:prstGeom>
        </p:spPr>
        <p:txBody>
          <a:bodyPr wrap="square">
            <a:spAutoFit/>
          </a:bodyPr>
          <a:lstStyle/>
          <a:p>
            <a:pPr marL="285750" indent="-285750">
              <a:buFont typeface="Arial" panose="020B0604020202020204" pitchFamily="34" charset="0"/>
              <a:buChar char="•"/>
            </a:pPr>
            <a:r>
              <a:rPr lang="en-US" dirty="0"/>
              <a:t>A 10-day moving average was used in model development. </a:t>
            </a:r>
            <a:endParaRPr lang="en-US" dirty="0">
              <a:latin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rPr>
              <a:t>There is a correlation between average age (middle graph) and average number of at-risk health conditions (bottom graph).</a:t>
            </a:r>
          </a:p>
          <a:p>
            <a:pPr marL="285750" indent="-285750">
              <a:buFont typeface="Arial" panose="020B0604020202020204" pitchFamily="34" charset="0"/>
              <a:buChar char="•"/>
            </a:pPr>
            <a:r>
              <a:rPr lang="en-US" dirty="0">
                <a:latin typeface="Calibri" panose="020F0502020204030204" pitchFamily="34" charset="0"/>
              </a:rPr>
              <a:t>At the first wave, COVID-19 positive cohort was older with higher average age and # of HCs</a:t>
            </a:r>
          </a:p>
          <a:p>
            <a:pPr marL="285750" indent="-285750">
              <a:buFont typeface="Arial" panose="020B0604020202020204" pitchFamily="34" charset="0"/>
              <a:buChar char="•"/>
            </a:pPr>
            <a:r>
              <a:rPr lang="en-US" dirty="0">
                <a:latin typeface="Calibri" panose="020F0502020204030204" pitchFamily="34" charset="0"/>
              </a:rPr>
              <a:t>May find significant HCs for ICU admission in BC to improve model.</a:t>
            </a:r>
          </a:p>
        </p:txBody>
      </p:sp>
      <p:sp>
        <p:nvSpPr>
          <p:cNvPr id="3" name="Slide Number Placeholder 2">
            <a:extLst>
              <a:ext uri="{FF2B5EF4-FFF2-40B4-BE49-F238E27FC236}">
                <a16:creationId xmlns:a16="http://schemas.microsoft.com/office/drawing/2014/main" id="{D250E1A0-1CC2-46B8-9438-B07045DA0063}"/>
              </a:ext>
            </a:extLst>
          </p:cNvPr>
          <p:cNvSpPr>
            <a:spLocks noGrp="1"/>
          </p:cNvSpPr>
          <p:nvPr>
            <p:ph type="sldNum" sz="quarter" idx="4"/>
          </p:nvPr>
        </p:nvSpPr>
        <p:spPr/>
        <p:txBody>
          <a:bodyPr/>
          <a:lstStyle/>
          <a:p>
            <a:fld id="{AF00BBCC-5065-4A36-818C-AAE84D4248A3}" type="slidenum">
              <a:rPr lang="en-CA" smtClean="0"/>
              <a:t>52</a:t>
            </a:fld>
            <a:endParaRPr lang="en-CA"/>
          </a:p>
        </p:txBody>
      </p:sp>
    </p:spTree>
    <p:extLst>
      <p:ext uri="{BB962C8B-B14F-4D97-AF65-F5344CB8AC3E}">
        <p14:creationId xmlns:p14="http://schemas.microsoft.com/office/powerpoint/2010/main" val="17649031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6068-28E4-45B7-A373-E0ACE38514C9}"/>
              </a:ext>
            </a:extLst>
          </p:cNvPr>
          <p:cNvSpPr>
            <a:spLocks noGrp="1"/>
          </p:cNvSpPr>
          <p:nvPr>
            <p:ph type="title"/>
          </p:nvPr>
        </p:nvSpPr>
        <p:spPr/>
        <p:txBody>
          <a:bodyPr>
            <a:noAutofit/>
          </a:bodyPr>
          <a:lstStyle/>
          <a:p>
            <a:r>
              <a:rPr lang="en-US" sz="3600" dirty="0"/>
              <a:t>Model fit and forecast</a:t>
            </a:r>
            <a:br>
              <a:rPr lang="en-US" sz="3600" dirty="0"/>
            </a:br>
            <a:r>
              <a:rPr lang="en-US" sz="2900" dirty="0"/>
              <a:t>ICU forecast</a:t>
            </a:r>
            <a:endParaRPr lang="en-CA" sz="2900" dirty="0"/>
          </a:p>
        </p:txBody>
      </p:sp>
      <p:pic>
        <p:nvPicPr>
          <p:cNvPr id="6" name="Content Placeholder 5">
            <a:extLst>
              <a:ext uri="{FF2B5EF4-FFF2-40B4-BE49-F238E27FC236}">
                <a16:creationId xmlns:a16="http://schemas.microsoft.com/office/drawing/2014/main" id="{F94E8D25-D35B-4630-A413-66CC85C19BCB}"/>
              </a:ext>
            </a:extLst>
          </p:cNvPr>
          <p:cNvPicPr>
            <a:picLocks noGrp="1" noChangeAspect="1"/>
          </p:cNvPicPr>
          <p:nvPr>
            <p:ph sz="half" idx="1"/>
          </p:nvPr>
        </p:nvPicPr>
        <p:blipFill>
          <a:blip r:embed="rId2"/>
          <a:stretch>
            <a:fillRect/>
          </a:stretch>
        </p:blipFill>
        <p:spPr>
          <a:xfrm>
            <a:off x="1098755" y="1449875"/>
            <a:ext cx="9994490" cy="4345430"/>
          </a:xfrm>
          <a:prstGeom prst="rect">
            <a:avLst/>
          </a:prstGeom>
        </p:spPr>
      </p:pic>
      <p:sp>
        <p:nvSpPr>
          <p:cNvPr id="3" name="Arrow: Up 2">
            <a:extLst>
              <a:ext uri="{FF2B5EF4-FFF2-40B4-BE49-F238E27FC236}">
                <a16:creationId xmlns:a16="http://schemas.microsoft.com/office/drawing/2014/main" id="{8437F42B-2B8D-4BCF-85CA-88E0BC8D2B8D}"/>
              </a:ext>
            </a:extLst>
          </p:cNvPr>
          <p:cNvSpPr/>
          <p:nvPr/>
        </p:nvSpPr>
        <p:spPr>
          <a:xfrm>
            <a:off x="10035250" y="3874832"/>
            <a:ext cx="266217" cy="15973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812B479F-AA5D-4EAB-812B-334324F9A1BC}"/>
              </a:ext>
            </a:extLst>
          </p:cNvPr>
          <p:cNvSpPr txBox="1"/>
          <p:nvPr/>
        </p:nvSpPr>
        <p:spPr>
          <a:xfrm>
            <a:off x="9595412" y="5472139"/>
            <a:ext cx="1412111" cy="646331"/>
          </a:xfrm>
          <a:prstGeom prst="rect">
            <a:avLst/>
          </a:prstGeom>
          <a:noFill/>
        </p:spPr>
        <p:txBody>
          <a:bodyPr wrap="square" rtlCol="0">
            <a:spAutoFit/>
          </a:bodyPr>
          <a:lstStyle/>
          <a:p>
            <a:r>
              <a:rPr lang="en-CA" dirty="0">
                <a:highlight>
                  <a:srgbClr val="FFFF00"/>
                </a:highlight>
              </a:rPr>
              <a:t>Results given in next slide</a:t>
            </a:r>
          </a:p>
        </p:txBody>
      </p:sp>
      <p:sp>
        <p:nvSpPr>
          <p:cNvPr id="5" name="Slide Number Placeholder 4">
            <a:extLst>
              <a:ext uri="{FF2B5EF4-FFF2-40B4-BE49-F238E27FC236}">
                <a16:creationId xmlns:a16="http://schemas.microsoft.com/office/drawing/2014/main" id="{CD89B893-29A9-4CA5-8A78-0F430307AAD0}"/>
              </a:ext>
            </a:extLst>
          </p:cNvPr>
          <p:cNvSpPr>
            <a:spLocks noGrp="1"/>
          </p:cNvSpPr>
          <p:nvPr>
            <p:ph type="sldNum" sz="quarter" idx="4"/>
          </p:nvPr>
        </p:nvSpPr>
        <p:spPr/>
        <p:txBody>
          <a:bodyPr/>
          <a:lstStyle/>
          <a:p>
            <a:fld id="{AF00BBCC-5065-4A36-818C-AAE84D4248A3}" type="slidenum">
              <a:rPr lang="en-CA" smtClean="0"/>
              <a:t>53</a:t>
            </a:fld>
            <a:endParaRPr lang="en-CA"/>
          </a:p>
        </p:txBody>
      </p:sp>
    </p:spTree>
    <p:extLst>
      <p:ext uri="{BB962C8B-B14F-4D97-AF65-F5344CB8AC3E}">
        <p14:creationId xmlns:p14="http://schemas.microsoft.com/office/powerpoint/2010/main" val="34302453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6068-28E4-45B7-A373-E0ACE38514C9}"/>
              </a:ext>
            </a:extLst>
          </p:cNvPr>
          <p:cNvSpPr>
            <a:spLocks noGrp="1"/>
          </p:cNvSpPr>
          <p:nvPr>
            <p:ph type="title"/>
          </p:nvPr>
        </p:nvSpPr>
        <p:spPr/>
        <p:txBody>
          <a:bodyPr>
            <a:noAutofit/>
          </a:bodyPr>
          <a:lstStyle/>
          <a:p>
            <a:r>
              <a:rPr lang="en-US" sz="3600" dirty="0"/>
              <a:t>Seven-day ICU forecast</a:t>
            </a:r>
            <a:br>
              <a:rPr lang="en-US" sz="3600" dirty="0"/>
            </a:br>
            <a:r>
              <a:rPr lang="en-US" sz="2900" dirty="0"/>
              <a:t>ICU forecast</a:t>
            </a:r>
            <a:endParaRPr lang="en-CA" sz="2900" dirty="0"/>
          </a:p>
        </p:txBody>
      </p:sp>
      <p:pic>
        <p:nvPicPr>
          <p:cNvPr id="3" name="Picture 2">
            <a:extLst>
              <a:ext uri="{FF2B5EF4-FFF2-40B4-BE49-F238E27FC236}">
                <a16:creationId xmlns:a16="http://schemas.microsoft.com/office/drawing/2014/main" id="{753713DF-63AC-404E-96DA-5839FE3EB3EA}"/>
              </a:ext>
            </a:extLst>
          </p:cNvPr>
          <p:cNvPicPr>
            <a:picLocks noChangeAspect="1"/>
          </p:cNvPicPr>
          <p:nvPr/>
        </p:nvPicPr>
        <p:blipFill>
          <a:blip r:embed="rId2"/>
          <a:stretch>
            <a:fillRect/>
          </a:stretch>
        </p:blipFill>
        <p:spPr>
          <a:xfrm>
            <a:off x="397071" y="1363865"/>
            <a:ext cx="5019897" cy="5276778"/>
          </a:xfrm>
          <a:prstGeom prst="rect">
            <a:avLst/>
          </a:prstGeom>
        </p:spPr>
      </p:pic>
      <p:pic>
        <p:nvPicPr>
          <p:cNvPr id="4" name="Picture 3">
            <a:extLst>
              <a:ext uri="{FF2B5EF4-FFF2-40B4-BE49-F238E27FC236}">
                <a16:creationId xmlns:a16="http://schemas.microsoft.com/office/drawing/2014/main" id="{0C714410-7EA8-468E-A9FD-354AE772DA56}"/>
              </a:ext>
            </a:extLst>
          </p:cNvPr>
          <p:cNvPicPr>
            <a:picLocks noChangeAspect="1"/>
          </p:cNvPicPr>
          <p:nvPr/>
        </p:nvPicPr>
        <p:blipFill>
          <a:blip r:embed="rId3"/>
          <a:stretch>
            <a:fillRect/>
          </a:stretch>
        </p:blipFill>
        <p:spPr>
          <a:xfrm>
            <a:off x="6230521" y="1363865"/>
            <a:ext cx="5060960" cy="5276778"/>
          </a:xfrm>
          <a:prstGeom prst="rect">
            <a:avLst/>
          </a:prstGeom>
        </p:spPr>
      </p:pic>
      <p:sp>
        <p:nvSpPr>
          <p:cNvPr id="5" name="Slide Number Placeholder 4">
            <a:extLst>
              <a:ext uri="{FF2B5EF4-FFF2-40B4-BE49-F238E27FC236}">
                <a16:creationId xmlns:a16="http://schemas.microsoft.com/office/drawing/2014/main" id="{BCD65F1C-BC6D-47D8-87CA-CEB04F35620A}"/>
              </a:ext>
            </a:extLst>
          </p:cNvPr>
          <p:cNvSpPr>
            <a:spLocks noGrp="1"/>
          </p:cNvSpPr>
          <p:nvPr>
            <p:ph type="sldNum" sz="quarter" idx="4"/>
          </p:nvPr>
        </p:nvSpPr>
        <p:spPr/>
        <p:txBody>
          <a:bodyPr/>
          <a:lstStyle/>
          <a:p>
            <a:fld id="{AF00BBCC-5065-4A36-818C-AAE84D4248A3}" type="slidenum">
              <a:rPr lang="en-CA" smtClean="0"/>
              <a:t>54</a:t>
            </a:fld>
            <a:endParaRPr lang="en-CA"/>
          </a:p>
        </p:txBody>
      </p:sp>
    </p:spTree>
    <p:extLst>
      <p:ext uri="{BB962C8B-B14F-4D97-AF65-F5344CB8AC3E}">
        <p14:creationId xmlns:p14="http://schemas.microsoft.com/office/powerpoint/2010/main" val="7091537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6068-28E4-45B7-A373-E0ACE38514C9}"/>
              </a:ext>
            </a:extLst>
          </p:cNvPr>
          <p:cNvSpPr>
            <a:spLocks noGrp="1"/>
          </p:cNvSpPr>
          <p:nvPr>
            <p:ph type="title"/>
          </p:nvPr>
        </p:nvSpPr>
        <p:spPr/>
        <p:txBody>
          <a:bodyPr>
            <a:noAutofit/>
          </a:bodyPr>
          <a:lstStyle/>
          <a:p>
            <a:r>
              <a:rPr lang="en-US" sz="3600" dirty="0"/>
              <a:t>Comparison with ICU admissions from DAD</a:t>
            </a:r>
            <a:br>
              <a:rPr lang="en-US" sz="3600" dirty="0"/>
            </a:br>
            <a:r>
              <a:rPr lang="en-US" sz="2900" dirty="0"/>
              <a:t>ICU forecast</a:t>
            </a:r>
            <a:endParaRPr lang="en-CA" sz="2900" dirty="0"/>
          </a:p>
        </p:txBody>
      </p:sp>
      <p:pic>
        <p:nvPicPr>
          <p:cNvPr id="5" name="Picture 4">
            <a:extLst>
              <a:ext uri="{FF2B5EF4-FFF2-40B4-BE49-F238E27FC236}">
                <a16:creationId xmlns:a16="http://schemas.microsoft.com/office/drawing/2014/main" id="{96D9C9C2-F504-464F-9576-0FE83B7124DC}"/>
              </a:ext>
            </a:extLst>
          </p:cNvPr>
          <p:cNvPicPr/>
          <p:nvPr/>
        </p:nvPicPr>
        <p:blipFill>
          <a:blip r:embed="rId2"/>
          <a:stretch>
            <a:fillRect/>
          </a:stretch>
        </p:blipFill>
        <p:spPr>
          <a:xfrm>
            <a:off x="304800" y="2971517"/>
            <a:ext cx="5943600" cy="2355850"/>
          </a:xfrm>
          <a:prstGeom prst="rect">
            <a:avLst/>
          </a:prstGeom>
        </p:spPr>
      </p:pic>
      <p:pic>
        <p:nvPicPr>
          <p:cNvPr id="6" name="Picture 5">
            <a:extLst>
              <a:ext uri="{FF2B5EF4-FFF2-40B4-BE49-F238E27FC236}">
                <a16:creationId xmlns:a16="http://schemas.microsoft.com/office/drawing/2014/main" id="{1B7E2745-AAEA-4EA7-AFAA-A557AA00D15A}"/>
              </a:ext>
            </a:extLst>
          </p:cNvPr>
          <p:cNvPicPr/>
          <p:nvPr/>
        </p:nvPicPr>
        <p:blipFill>
          <a:blip r:embed="rId3"/>
          <a:stretch>
            <a:fillRect/>
          </a:stretch>
        </p:blipFill>
        <p:spPr>
          <a:xfrm>
            <a:off x="6248400" y="2971517"/>
            <a:ext cx="5943600" cy="2315210"/>
          </a:xfrm>
          <a:prstGeom prst="rect">
            <a:avLst/>
          </a:prstGeom>
        </p:spPr>
      </p:pic>
      <p:sp>
        <p:nvSpPr>
          <p:cNvPr id="7" name="TextBox 6">
            <a:extLst>
              <a:ext uri="{FF2B5EF4-FFF2-40B4-BE49-F238E27FC236}">
                <a16:creationId xmlns:a16="http://schemas.microsoft.com/office/drawing/2014/main" id="{3E42E90D-CEA6-4ECB-85A1-83228DC6A1F4}"/>
              </a:ext>
            </a:extLst>
          </p:cNvPr>
          <p:cNvSpPr txBox="1"/>
          <p:nvPr/>
        </p:nvSpPr>
        <p:spPr>
          <a:xfrm>
            <a:off x="914399" y="1434458"/>
            <a:ext cx="9833548" cy="1446550"/>
          </a:xfrm>
          <a:prstGeom prst="rect">
            <a:avLst/>
          </a:prstGeom>
          <a:noFill/>
        </p:spPr>
        <p:txBody>
          <a:bodyPr wrap="square" rtlCol="0">
            <a:spAutoFit/>
          </a:bodyPr>
          <a:lstStyle/>
          <a:p>
            <a:pPr marL="285750" indent="-285750">
              <a:buFont typeface="Arial" panose="020B0604020202020204" pitchFamily="34" charset="0"/>
              <a:buChar char="•"/>
            </a:pPr>
            <a:r>
              <a:rPr lang="en-CA" sz="2200" dirty="0"/>
              <a:t>Discharge Abstract Database (DAD) has all ICU admissions, but it is lagged</a:t>
            </a:r>
          </a:p>
          <a:p>
            <a:pPr marL="285750" indent="-285750">
              <a:buFont typeface="Arial" panose="020B0604020202020204" pitchFamily="34" charset="0"/>
              <a:buChar char="•"/>
            </a:pPr>
            <a:r>
              <a:rPr lang="en-CA" sz="2200" dirty="0"/>
              <a:t>PHSA does not capture all ICU admissions due to rush time and capacity limit</a:t>
            </a:r>
          </a:p>
          <a:p>
            <a:pPr marL="285750" indent="-285750">
              <a:buFont typeface="Arial" panose="020B0604020202020204" pitchFamily="34" charset="0"/>
              <a:buChar char="•"/>
            </a:pPr>
            <a:r>
              <a:rPr lang="en-CA" sz="2200" dirty="0"/>
              <a:t>Utilize same setups to compare models using DAD or PHSA data feed as of Feb 28, 2021</a:t>
            </a:r>
          </a:p>
        </p:txBody>
      </p:sp>
      <p:sp>
        <p:nvSpPr>
          <p:cNvPr id="8" name="TextBox 7">
            <a:extLst>
              <a:ext uri="{FF2B5EF4-FFF2-40B4-BE49-F238E27FC236}">
                <a16:creationId xmlns:a16="http://schemas.microsoft.com/office/drawing/2014/main" id="{00E70ABB-B49B-468A-BF94-96D89BF1C65E}"/>
              </a:ext>
            </a:extLst>
          </p:cNvPr>
          <p:cNvSpPr txBox="1"/>
          <p:nvPr/>
        </p:nvSpPr>
        <p:spPr>
          <a:xfrm>
            <a:off x="1738860" y="5417876"/>
            <a:ext cx="3792511" cy="369332"/>
          </a:xfrm>
          <a:prstGeom prst="rect">
            <a:avLst/>
          </a:prstGeom>
          <a:noFill/>
        </p:spPr>
        <p:txBody>
          <a:bodyPr wrap="square" rtlCol="0">
            <a:spAutoFit/>
          </a:bodyPr>
          <a:lstStyle/>
          <a:p>
            <a:r>
              <a:rPr lang="en-CA" b="1" dirty="0"/>
              <a:t>DAD: total ICU admissions = 1,203</a:t>
            </a:r>
          </a:p>
        </p:txBody>
      </p:sp>
      <p:sp>
        <p:nvSpPr>
          <p:cNvPr id="9" name="TextBox 8">
            <a:extLst>
              <a:ext uri="{FF2B5EF4-FFF2-40B4-BE49-F238E27FC236}">
                <a16:creationId xmlns:a16="http://schemas.microsoft.com/office/drawing/2014/main" id="{30214D51-9400-4894-8803-669555BB0FD6}"/>
              </a:ext>
            </a:extLst>
          </p:cNvPr>
          <p:cNvSpPr txBox="1"/>
          <p:nvPr/>
        </p:nvSpPr>
        <p:spPr>
          <a:xfrm>
            <a:off x="8049718" y="5423211"/>
            <a:ext cx="3335272" cy="646331"/>
          </a:xfrm>
          <a:prstGeom prst="rect">
            <a:avLst/>
          </a:prstGeom>
          <a:noFill/>
        </p:spPr>
        <p:txBody>
          <a:bodyPr wrap="none" rtlCol="0">
            <a:spAutoFit/>
          </a:bodyPr>
          <a:lstStyle/>
          <a:p>
            <a:r>
              <a:rPr lang="en-CA" b="1" dirty="0"/>
              <a:t>PHSA: total ICU admissions = 876</a:t>
            </a:r>
          </a:p>
          <a:p>
            <a:endParaRPr lang="en-CA" dirty="0"/>
          </a:p>
        </p:txBody>
      </p:sp>
      <p:sp>
        <p:nvSpPr>
          <p:cNvPr id="3" name="Slide Number Placeholder 2">
            <a:extLst>
              <a:ext uri="{FF2B5EF4-FFF2-40B4-BE49-F238E27FC236}">
                <a16:creationId xmlns:a16="http://schemas.microsoft.com/office/drawing/2014/main" id="{D893894C-05D2-4A62-856C-3B2A8A8EC672}"/>
              </a:ext>
            </a:extLst>
          </p:cNvPr>
          <p:cNvSpPr>
            <a:spLocks noGrp="1"/>
          </p:cNvSpPr>
          <p:nvPr>
            <p:ph type="sldNum" sz="quarter" idx="4"/>
          </p:nvPr>
        </p:nvSpPr>
        <p:spPr/>
        <p:txBody>
          <a:bodyPr/>
          <a:lstStyle/>
          <a:p>
            <a:fld id="{AF00BBCC-5065-4A36-818C-AAE84D4248A3}" type="slidenum">
              <a:rPr lang="en-CA" smtClean="0"/>
              <a:t>55</a:t>
            </a:fld>
            <a:endParaRPr lang="en-CA"/>
          </a:p>
        </p:txBody>
      </p:sp>
    </p:spTree>
    <p:extLst>
      <p:ext uri="{BB962C8B-B14F-4D97-AF65-F5344CB8AC3E}">
        <p14:creationId xmlns:p14="http://schemas.microsoft.com/office/powerpoint/2010/main" val="3250689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3079B-AC4F-43DF-AD76-6E83B5C63096}"/>
              </a:ext>
            </a:extLst>
          </p:cNvPr>
          <p:cNvSpPr>
            <a:spLocks noGrp="1"/>
          </p:cNvSpPr>
          <p:nvPr>
            <p:ph type="title"/>
          </p:nvPr>
        </p:nvSpPr>
        <p:spPr/>
        <p:txBody>
          <a:bodyPr>
            <a:normAutofit/>
          </a:bodyPr>
          <a:lstStyle/>
          <a:p>
            <a:r>
              <a:rPr lang="en-CA" sz="4000" dirty="0"/>
              <a:t>Limitations</a:t>
            </a:r>
            <a:endParaRPr lang="en-CA" sz="3200" dirty="0"/>
          </a:p>
        </p:txBody>
      </p:sp>
      <p:sp>
        <p:nvSpPr>
          <p:cNvPr id="13" name="Rectangle 12">
            <a:extLst>
              <a:ext uri="{FF2B5EF4-FFF2-40B4-BE49-F238E27FC236}">
                <a16:creationId xmlns:a16="http://schemas.microsoft.com/office/drawing/2014/main" id="{0F6E3DC4-7D5C-4E0A-90F3-D96C8201236D}"/>
              </a:ext>
            </a:extLst>
          </p:cNvPr>
          <p:cNvSpPr/>
          <p:nvPr/>
        </p:nvSpPr>
        <p:spPr>
          <a:xfrm>
            <a:off x="990600" y="1563641"/>
            <a:ext cx="443753" cy="382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a:extLst>
              <a:ext uri="{FF2B5EF4-FFF2-40B4-BE49-F238E27FC236}">
                <a16:creationId xmlns:a16="http://schemas.microsoft.com/office/drawing/2014/main" id="{B8D9CA22-F4EF-4AEF-8EA7-58F5D756CEEC}"/>
              </a:ext>
            </a:extLst>
          </p:cNvPr>
          <p:cNvSpPr/>
          <p:nvPr/>
        </p:nvSpPr>
        <p:spPr>
          <a:xfrm>
            <a:off x="6215914" y="1611913"/>
            <a:ext cx="443753" cy="382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Content Placeholder 3">
            <a:extLst>
              <a:ext uri="{FF2B5EF4-FFF2-40B4-BE49-F238E27FC236}">
                <a16:creationId xmlns:a16="http://schemas.microsoft.com/office/drawing/2014/main" id="{B8A7A88C-E955-48F7-8377-86830B4810BF}"/>
              </a:ext>
            </a:extLst>
          </p:cNvPr>
          <p:cNvSpPr>
            <a:spLocks noGrp="1"/>
          </p:cNvSpPr>
          <p:nvPr>
            <p:ph sz="half" idx="1"/>
          </p:nvPr>
        </p:nvSpPr>
        <p:spPr>
          <a:xfrm>
            <a:off x="609600" y="1412776"/>
            <a:ext cx="11398180" cy="5184576"/>
          </a:xfrm>
        </p:spPr>
        <p:txBody>
          <a:bodyPr>
            <a:normAutofit/>
          </a:bodyPr>
          <a:lstStyle/>
          <a:p>
            <a:r>
              <a:rPr lang="en-CA" sz="2800" dirty="0"/>
              <a:t>Conditions may not be significant in the model because (1) they can’t be identified using administrative records, or (2) small number of case counts, including when vulnerable patients are cautious to avoid exposure.</a:t>
            </a:r>
          </a:p>
          <a:p>
            <a:r>
              <a:rPr lang="en-CA" sz="2800" dirty="0"/>
              <a:t>No advanced algorism on time frame selection</a:t>
            </a:r>
          </a:p>
          <a:p>
            <a:r>
              <a:rPr lang="en-CA" sz="2800" dirty="0"/>
              <a:t>Administrative data doesn’t replace clinical judgement</a:t>
            </a:r>
          </a:p>
        </p:txBody>
      </p:sp>
      <p:pic>
        <p:nvPicPr>
          <p:cNvPr id="5" name="Picture 4">
            <a:extLst>
              <a:ext uri="{FF2B5EF4-FFF2-40B4-BE49-F238E27FC236}">
                <a16:creationId xmlns:a16="http://schemas.microsoft.com/office/drawing/2014/main" id="{D1D5BD1F-BA5E-4747-A7A0-B69E3042ECC7}"/>
              </a:ext>
            </a:extLst>
          </p:cNvPr>
          <p:cNvPicPr>
            <a:picLocks noChangeAspect="1"/>
          </p:cNvPicPr>
          <p:nvPr/>
        </p:nvPicPr>
        <p:blipFill>
          <a:blip r:embed="rId2"/>
          <a:stretch>
            <a:fillRect/>
          </a:stretch>
        </p:blipFill>
        <p:spPr>
          <a:xfrm>
            <a:off x="2806990" y="4283537"/>
            <a:ext cx="6578019" cy="1484366"/>
          </a:xfrm>
          <a:prstGeom prst="rect">
            <a:avLst/>
          </a:prstGeom>
        </p:spPr>
      </p:pic>
      <p:sp>
        <p:nvSpPr>
          <p:cNvPr id="15" name="Rectangle 14">
            <a:extLst>
              <a:ext uri="{FF2B5EF4-FFF2-40B4-BE49-F238E27FC236}">
                <a16:creationId xmlns:a16="http://schemas.microsoft.com/office/drawing/2014/main" id="{CB77DFDF-6B78-4F83-B73F-521BD4CABBB5}"/>
              </a:ext>
            </a:extLst>
          </p:cNvPr>
          <p:cNvSpPr/>
          <p:nvPr/>
        </p:nvSpPr>
        <p:spPr>
          <a:xfrm>
            <a:off x="941697" y="5863913"/>
            <a:ext cx="6096000" cy="646331"/>
          </a:xfrm>
          <a:prstGeom prst="rect">
            <a:avLst/>
          </a:prstGeom>
        </p:spPr>
        <p:txBody>
          <a:bodyPr>
            <a:spAutoFit/>
          </a:bodyPr>
          <a:lstStyle/>
          <a:p>
            <a:r>
              <a:rPr lang="en-CA" dirty="0"/>
              <a:t>For more information: https://www2.gov.bc.ca/gov/content/covid-19/vaccine/cev</a:t>
            </a:r>
            <a:endParaRPr lang="en-CA" sz="2400" dirty="0"/>
          </a:p>
        </p:txBody>
      </p:sp>
      <p:sp>
        <p:nvSpPr>
          <p:cNvPr id="3" name="Slide Number Placeholder 2">
            <a:extLst>
              <a:ext uri="{FF2B5EF4-FFF2-40B4-BE49-F238E27FC236}">
                <a16:creationId xmlns:a16="http://schemas.microsoft.com/office/drawing/2014/main" id="{D5978E34-C99B-455D-9FFB-8A23CEE5BBA3}"/>
              </a:ext>
            </a:extLst>
          </p:cNvPr>
          <p:cNvSpPr>
            <a:spLocks noGrp="1"/>
          </p:cNvSpPr>
          <p:nvPr>
            <p:ph type="sldNum" sz="quarter" idx="4"/>
          </p:nvPr>
        </p:nvSpPr>
        <p:spPr/>
        <p:txBody>
          <a:bodyPr/>
          <a:lstStyle/>
          <a:p>
            <a:fld id="{AF00BBCC-5065-4A36-818C-AAE84D4248A3}" type="slidenum">
              <a:rPr lang="en-CA" smtClean="0"/>
              <a:t>56</a:t>
            </a:fld>
            <a:endParaRPr lang="en-CA"/>
          </a:p>
        </p:txBody>
      </p:sp>
    </p:spTree>
    <p:extLst>
      <p:ext uri="{BB962C8B-B14F-4D97-AF65-F5344CB8AC3E}">
        <p14:creationId xmlns:p14="http://schemas.microsoft.com/office/powerpoint/2010/main" val="41058999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3079B-AC4F-43DF-AD76-6E83B5C63096}"/>
              </a:ext>
            </a:extLst>
          </p:cNvPr>
          <p:cNvSpPr>
            <a:spLocks noGrp="1"/>
          </p:cNvSpPr>
          <p:nvPr>
            <p:ph type="title"/>
          </p:nvPr>
        </p:nvSpPr>
        <p:spPr/>
        <p:txBody>
          <a:bodyPr>
            <a:normAutofit/>
          </a:bodyPr>
          <a:lstStyle/>
          <a:p>
            <a:r>
              <a:rPr lang="en-CA" sz="4000" dirty="0"/>
              <a:t>Our Team</a:t>
            </a:r>
            <a:endParaRPr lang="en-CA" sz="3200" dirty="0"/>
          </a:p>
        </p:txBody>
      </p:sp>
      <p:sp>
        <p:nvSpPr>
          <p:cNvPr id="13" name="Rectangle 12">
            <a:extLst>
              <a:ext uri="{FF2B5EF4-FFF2-40B4-BE49-F238E27FC236}">
                <a16:creationId xmlns:a16="http://schemas.microsoft.com/office/drawing/2014/main" id="{0F6E3DC4-7D5C-4E0A-90F3-D96C8201236D}"/>
              </a:ext>
            </a:extLst>
          </p:cNvPr>
          <p:cNvSpPr/>
          <p:nvPr/>
        </p:nvSpPr>
        <p:spPr>
          <a:xfrm>
            <a:off x="990600" y="1563641"/>
            <a:ext cx="443753" cy="382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a:extLst>
              <a:ext uri="{FF2B5EF4-FFF2-40B4-BE49-F238E27FC236}">
                <a16:creationId xmlns:a16="http://schemas.microsoft.com/office/drawing/2014/main" id="{B8D9CA22-F4EF-4AEF-8EA7-58F5D756CEEC}"/>
              </a:ext>
            </a:extLst>
          </p:cNvPr>
          <p:cNvSpPr/>
          <p:nvPr/>
        </p:nvSpPr>
        <p:spPr>
          <a:xfrm>
            <a:off x="6215914" y="1611913"/>
            <a:ext cx="443753" cy="382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Content Placeholder 3">
            <a:extLst>
              <a:ext uri="{FF2B5EF4-FFF2-40B4-BE49-F238E27FC236}">
                <a16:creationId xmlns:a16="http://schemas.microsoft.com/office/drawing/2014/main" id="{B8A7A88C-E955-48F7-8377-86830B4810BF}"/>
              </a:ext>
            </a:extLst>
          </p:cNvPr>
          <p:cNvSpPr>
            <a:spLocks noGrp="1"/>
          </p:cNvSpPr>
          <p:nvPr>
            <p:ph sz="half" idx="1"/>
          </p:nvPr>
        </p:nvSpPr>
        <p:spPr>
          <a:xfrm>
            <a:off x="609600" y="1412776"/>
            <a:ext cx="11398180" cy="5184576"/>
          </a:xfrm>
        </p:spPr>
        <p:txBody>
          <a:bodyPr>
            <a:normAutofit fontScale="92500" lnSpcReduction="20000"/>
          </a:bodyPr>
          <a:lstStyle/>
          <a:p>
            <a:pPr>
              <a:buFontTx/>
              <a:buChar char="-"/>
            </a:pPr>
            <a:r>
              <a:rPr lang="en-CA" sz="2800" b="1" dirty="0">
                <a:solidFill>
                  <a:schemeClr val="tx1"/>
                </a:solidFill>
              </a:rPr>
              <a:t>Project leads</a:t>
            </a:r>
          </a:p>
          <a:p>
            <a:pPr marL="598932" lvl="1">
              <a:buFont typeface="Arial" panose="020B0604020202020204" pitchFamily="34" charset="0"/>
              <a:buChar char="•"/>
            </a:pPr>
            <a:r>
              <a:rPr lang="en-CA" sz="2400" dirty="0">
                <a:solidFill>
                  <a:schemeClr val="tx1"/>
                </a:solidFill>
              </a:rPr>
              <a:t>Samantha Magnus</a:t>
            </a:r>
          </a:p>
          <a:p>
            <a:pPr marL="598932" lvl="1">
              <a:buFont typeface="Arial" panose="020B0604020202020204" pitchFamily="34" charset="0"/>
              <a:buChar char="•"/>
            </a:pPr>
            <a:r>
              <a:rPr lang="en-CA" sz="2400">
                <a:solidFill>
                  <a:schemeClr val="tx1"/>
                </a:solidFill>
              </a:rPr>
              <a:t>Yongcai Liu </a:t>
            </a:r>
            <a:endParaRPr lang="en-CA" sz="2800" b="1" dirty="0">
              <a:solidFill>
                <a:schemeClr val="tx1"/>
              </a:solidFill>
            </a:endParaRPr>
          </a:p>
          <a:p>
            <a:pPr>
              <a:buFontTx/>
              <a:buChar char="-"/>
            </a:pPr>
            <a:r>
              <a:rPr lang="en-CA" sz="2800" b="1" dirty="0">
                <a:solidFill>
                  <a:schemeClr val="tx1"/>
                </a:solidFill>
              </a:rPr>
              <a:t>Work team</a:t>
            </a:r>
          </a:p>
          <a:p>
            <a:pPr marL="598932" lvl="1">
              <a:buFont typeface="Arial" panose="020B0604020202020204" pitchFamily="34" charset="0"/>
              <a:buChar char="•"/>
            </a:pPr>
            <a:r>
              <a:rPr lang="en-CA" sz="2400" dirty="0">
                <a:solidFill>
                  <a:schemeClr val="tx1"/>
                </a:solidFill>
              </a:rPr>
              <a:t>Anatoli Skripnitchenko</a:t>
            </a:r>
          </a:p>
          <a:p>
            <a:pPr marL="598932" lvl="1">
              <a:buFont typeface="Arial" panose="020B0604020202020204" pitchFamily="34" charset="0"/>
              <a:buChar char="•"/>
            </a:pPr>
            <a:r>
              <a:rPr lang="en-CA" sz="2400" dirty="0">
                <a:solidFill>
                  <a:schemeClr val="tx1"/>
                </a:solidFill>
              </a:rPr>
              <a:t>David Scott</a:t>
            </a:r>
          </a:p>
          <a:p>
            <a:pPr marL="598932" lvl="1">
              <a:buFont typeface="Arial" panose="020B0604020202020204" pitchFamily="34" charset="0"/>
              <a:buChar char="•"/>
            </a:pPr>
            <a:r>
              <a:rPr lang="en-CA" sz="2400" dirty="0">
                <a:solidFill>
                  <a:schemeClr val="tx1"/>
                </a:solidFill>
              </a:rPr>
              <a:t>Mengmeng Zhang</a:t>
            </a:r>
          </a:p>
          <a:p>
            <a:pPr marL="598932" lvl="1">
              <a:buFont typeface="Arial" panose="020B0604020202020204" pitchFamily="34" charset="0"/>
              <a:buChar char="•"/>
            </a:pPr>
            <a:r>
              <a:rPr lang="en-CA" sz="2400" dirty="0">
                <a:solidFill>
                  <a:schemeClr val="tx1"/>
                </a:solidFill>
              </a:rPr>
              <a:t>Saiganesh Dhannewar</a:t>
            </a:r>
          </a:p>
          <a:p>
            <a:pPr marL="598932" lvl="1">
              <a:buFont typeface="Arial" panose="020B0604020202020204" pitchFamily="34" charset="0"/>
              <a:buChar char="•"/>
            </a:pPr>
            <a:r>
              <a:rPr lang="en-CA" sz="2400" dirty="0">
                <a:solidFill>
                  <a:schemeClr val="tx1"/>
                </a:solidFill>
              </a:rPr>
              <a:t>Jason Flindall</a:t>
            </a:r>
          </a:p>
          <a:p>
            <a:pPr>
              <a:buFontTx/>
              <a:buChar char="-"/>
            </a:pPr>
            <a:r>
              <a:rPr lang="en-CA" sz="2800" b="1" dirty="0">
                <a:solidFill>
                  <a:schemeClr val="tx1"/>
                </a:solidFill>
              </a:rPr>
              <a:t>Special thanks to </a:t>
            </a:r>
          </a:p>
          <a:p>
            <a:pPr marL="598932" lvl="1">
              <a:buFont typeface="Arial" panose="020B0604020202020204" pitchFamily="34" charset="0"/>
              <a:buChar char="•"/>
            </a:pPr>
            <a:r>
              <a:rPr lang="en-CA" sz="2400" dirty="0">
                <a:solidFill>
                  <a:schemeClr val="tx1"/>
                </a:solidFill>
              </a:rPr>
              <a:t>Martin Wright, ADM of HSIAR</a:t>
            </a:r>
          </a:p>
          <a:p>
            <a:pPr marL="598932" lvl="1">
              <a:buFont typeface="Arial" panose="020B0604020202020204" pitchFamily="34" charset="0"/>
              <a:buChar char="•"/>
            </a:pPr>
            <a:r>
              <a:rPr lang="en-CA" sz="2400" dirty="0">
                <a:solidFill>
                  <a:schemeClr val="tx1"/>
                </a:solidFill>
              </a:rPr>
              <a:t>Heather Richards, ED of PPM</a:t>
            </a:r>
            <a:endParaRPr lang="en-CA" sz="2800" b="1" dirty="0">
              <a:solidFill>
                <a:schemeClr val="tx1"/>
              </a:solidFill>
            </a:endParaRPr>
          </a:p>
          <a:p>
            <a:pPr marL="598932" lvl="1">
              <a:buFont typeface="Arial" panose="020B0604020202020204" pitchFamily="34" charset="0"/>
              <a:buChar char="•"/>
            </a:pPr>
            <a:r>
              <a:rPr lang="en-CA" sz="2400" dirty="0">
                <a:solidFill>
                  <a:schemeClr val="tx1"/>
                </a:solidFill>
              </a:rPr>
              <a:t>Ognjenka Djurdjev from PHSA for discussions</a:t>
            </a:r>
          </a:p>
          <a:p>
            <a:pPr marL="598932" lvl="1">
              <a:buFont typeface="Arial" panose="020B0604020202020204" pitchFamily="34" charset="0"/>
              <a:buChar char="•"/>
            </a:pPr>
            <a:r>
              <a:rPr lang="en-CA" sz="2400" dirty="0">
                <a:solidFill>
                  <a:schemeClr val="tx1"/>
                </a:solidFill>
              </a:rPr>
              <a:t>Mengmeng Zhang for working on the slides</a:t>
            </a:r>
          </a:p>
          <a:p>
            <a:pPr marL="598932" lvl="1">
              <a:buFont typeface="Arial" panose="020B0604020202020204" pitchFamily="34" charset="0"/>
              <a:buChar char="•"/>
            </a:pPr>
            <a:endParaRPr lang="en-CA" sz="2400" dirty="0">
              <a:solidFill>
                <a:schemeClr val="tx1"/>
              </a:solidFill>
            </a:endParaRPr>
          </a:p>
          <a:p>
            <a:pPr marL="217942" lvl="1" indent="0">
              <a:buNone/>
            </a:pPr>
            <a:endParaRPr lang="en-CA" sz="2400" dirty="0">
              <a:solidFill>
                <a:schemeClr val="tx1"/>
              </a:solidFill>
            </a:endParaRPr>
          </a:p>
          <a:p>
            <a:pPr marL="217942" lvl="1" indent="0">
              <a:buNone/>
            </a:pPr>
            <a:endParaRPr lang="en-CA" dirty="0">
              <a:solidFill>
                <a:schemeClr val="tx1"/>
              </a:solidFill>
            </a:endParaRPr>
          </a:p>
        </p:txBody>
      </p:sp>
      <p:sp>
        <p:nvSpPr>
          <p:cNvPr id="3" name="Slide Number Placeholder 2">
            <a:extLst>
              <a:ext uri="{FF2B5EF4-FFF2-40B4-BE49-F238E27FC236}">
                <a16:creationId xmlns:a16="http://schemas.microsoft.com/office/drawing/2014/main" id="{901FBCF6-908E-4A8A-ACEA-1D7EFC5AB1A6}"/>
              </a:ext>
            </a:extLst>
          </p:cNvPr>
          <p:cNvSpPr>
            <a:spLocks noGrp="1"/>
          </p:cNvSpPr>
          <p:nvPr>
            <p:ph type="sldNum" sz="quarter" idx="4"/>
          </p:nvPr>
        </p:nvSpPr>
        <p:spPr/>
        <p:txBody>
          <a:bodyPr/>
          <a:lstStyle/>
          <a:p>
            <a:fld id="{AF00BBCC-5065-4A36-818C-AAE84D4248A3}" type="slidenum">
              <a:rPr lang="en-CA" smtClean="0"/>
              <a:t>57</a:t>
            </a:fld>
            <a:endParaRPr lang="en-CA"/>
          </a:p>
        </p:txBody>
      </p:sp>
    </p:spTree>
    <p:extLst>
      <p:ext uri="{BB962C8B-B14F-4D97-AF65-F5344CB8AC3E}">
        <p14:creationId xmlns:p14="http://schemas.microsoft.com/office/powerpoint/2010/main" val="18468109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208E1-AF3F-450C-A242-9416A9F407E0}"/>
              </a:ext>
            </a:extLst>
          </p:cNvPr>
          <p:cNvSpPr>
            <a:spLocks noGrp="1"/>
          </p:cNvSpPr>
          <p:nvPr>
            <p:ph type="title"/>
          </p:nvPr>
        </p:nvSpPr>
        <p:spPr>
          <a:xfrm>
            <a:off x="1362456" y="896684"/>
            <a:ext cx="2979252" cy="4979728"/>
          </a:xfrm>
        </p:spPr>
        <p:txBody>
          <a:bodyPr anchor="ctr">
            <a:normAutofit/>
          </a:bodyPr>
          <a:lstStyle/>
          <a:p>
            <a:pPr algn="r"/>
            <a:r>
              <a:rPr lang="en-CA" sz="4000" dirty="0">
                <a:solidFill>
                  <a:schemeClr val="tx1"/>
                </a:solidFill>
              </a:rPr>
              <a:t>Questions?</a:t>
            </a:r>
          </a:p>
        </p:txBody>
      </p:sp>
      <p:sp>
        <p:nvSpPr>
          <p:cNvPr id="3" name="Content Placeholder 2">
            <a:extLst>
              <a:ext uri="{FF2B5EF4-FFF2-40B4-BE49-F238E27FC236}">
                <a16:creationId xmlns:a16="http://schemas.microsoft.com/office/drawing/2014/main" id="{D59F4018-C1D7-4CC2-9B92-7D6736E3319D}"/>
              </a:ext>
            </a:extLst>
          </p:cNvPr>
          <p:cNvSpPr>
            <a:spLocks noGrp="1"/>
          </p:cNvSpPr>
          <p:nvPr>
            <p:ph idx="1"/>
          </p:nvPr>
        </p:nvSpPr>
        <p:spPr>
          <a:xfrm>
            <a:off x="4985172" y="896684"/>
            <a:ext cx="5484707" cy="5064633"/>
          </a:xfrm>
        </p:spPr>
        <p:txBody>
          <a:bodyPr anchor="ctr">
            <a:normAutofit/>
          </a:bodyPr>
          <a:lstStyle/>
          <a:p>
            <a:pPr marL="0" indent="0">
              <a:buNone/>
            </a:pPr>
            <a:endParaRPr lang="en-CA" sz="1800" dirty="0"/>
          </a:p>
          <a:p>
            <a:pPr marL="0" indent="0">
              <a:buNone/>
            </a:pPr>
            <a:endParaRPr lang="en-CA" sz="1800" dirty="0"/>
          </a:p>
        </p:txBody>
      </p:sp>
      <p:grpSp>
        <p:nvGrpSpPr>
          <p:cNvPr id="4" name="Group 3">
            <a:extLst>
              <a:ext uri="{FF2B5EF4-FFF2-40B4-BE49-F238E27FC236}">
                <a16:creationId xmlns:a16="http://schemas.microsoft.com/office/drawing/2014/main" id="{D30C4180-BFFE-4ADF-9D29-760093855BEF}"/>
              </a:ext>
            </a:extLst>
          </p:cNvPr>
          <p:cNvGrpSpPr/>
          <p:nvPr/>
        </p:nvGrpSpPr>
        <p:grpSpPr>
          <a:xfrm>
            <a:off x="5964587" y="1336041"/>
            <a:ext cx="3835479" cy="4101013"/>
            <a:chOff x="5964587" y="1336041"/>
            <a:chExt cx="3835479" cy="4101013"/>
          </a:xfrm>
        </p:grpSpPr>
        <p:pic>
          <p:nvPicPr>
            <p:cNvPr id="8" name="Picture 6" descr="Questions time stock illustration. Illustration of facts - 26386171">
              <a:extLst>
                <a:ext uri="{FF2B5EF4-FFF2-40B4-BE49-F238E27FC236}">
                  <a16:creationId xmlns:a16="http://schemas.microsoft.com/office/drawing/2014/main" id="{E38C9845-B6B0-40BE-A7C3-2A00AE6BD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4587" y="1336041"/>
              <a:ext cx="3835479" cy="41010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ABD2EC9-E76C-456C-B444-33E930033DB4}"/>
                </a:ext>
              </a:extLst>
            </p:cNvPr>
            <p:cNvSpPr/>
            <p:nvPr/>
          </p:nvSpPr>
          <p:spPr>
            <a:xfrm>
              <a:off x="5964587" y="5174901"/>
              <a:ext cx="3835479" cy="2113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 name="Slide Number Placeholder 4">
            <a:extLst>
              <a:ext uri="{FF2B5EF4-FFF2-40B4-BE49-F238E27FC236}">
                <a16:creationId xmlns:a16="http://schemas.microsoft.com/office/drawing/2014/main" id="{A67A95E2-5EFF-4A9A-A6A3-D86EB525DE70}"/>
              </a:ext>
            </a:extLst>
          </p:cNvPr>
          <p:cNvSpPr>
            <a:spLocks noGrp="1"/>
          </p:cNvSpPr>
          <p:nvPr>
            <p:ph type="sldNum" sz="quarter" idx="4"/>
          </p:nvPr>
        </p:nvSpPr>
        <p:spPr/>
        <p:txBody>
          <a:bodyPr/>
          <a:lstStyle/>
          <a:p>
            <a:fld id="{AF00BBCC-5065-4A36-818C-AAE84D4248A3}" type="slidenum">
              <a:rPr lang="en-CA" smtClean="0"/>
              <a:t>58</a:t>
            </a:fld>
            <a:endParaRPr lang="en-CA"/>
          </a:p>
        </p:txBody>
      </p:sp>
    </p:spTree>
    <p:extLst>
      <p:ext uri="{BB962C8B-B14F-4D97-AF65-F5344CB8AC3E}">
        <p14:creationId xmlns:p14="http://schemas.microsoft.com/office/powerpoint/2010/main" val="1631479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Text Placeholder 3">
            <a:extLst>
              <a:ext uri="{FF2B5EF4-FFF2-40B4-BE49-F238E27FC236}">
                <a16:creationId xmlns:a16="http://schemas.microsoft.com/office/drawing/2014/main" id="{B11DCE93-23CA-4BEC-B8A7-618768B965B9}"/>
              </a:ext>
            </a:extLst>
          </p:cNvPr>
          <p:cNvSpPr>
            <a:spLocks noGrp="1"/>
          </p:cNvSpPr>
          <p:nvPr>
            <p:ph sz="half" idx="1"/>
          </p:nvPr>
        </p:nvSpPr>
        <p:spPr>
          <a:xfrm>
            <a:off x="1133707" y="1067089"/>
            <a:ext cx="3962400" cy="5184576"/>
          </a:xfrm>
        </p:spPr>
        <p:txBody>
          <a:bodyPr>
            <a:normAutofit/>
          </a:bodyPr>
          <a:lstStyle/>
          <a:p>
            <a:pPr marL="0" indent="0">
              <a:buNone/>
            </a:pPr>
            <a:r>
              <a:rPr lang="en-US" dirty="0"/>
              <a:t>Why categorize people and patients?</a:t>
            </a:r>
          </a:p>
        </p:txBody>
      </p:sp>
      <p:pic>
        <p:nvPicPr>
          <p:cNvPr id="1026" name="Picture 2" descr="See the source image">
            <a:extLst>
              <a:ext uri="{FF2B5EF4-FFF2-40B4-BE49-F238E27FC236}">
                <a16:creationId xmlns:a16="http://schemas.microsoft.com/office/drawing/2014/main" id="{E7B6EA57-B73B-496C-A018-99F8343E84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16" r="17969" b="-1"/>
          <a:stretch/>
        </p:blipFill>
        <p:spPr bwMode="auto">
          <a:xfrm>
            <a:off x="4736790" y="606335"/>
            <a:ext cx="5384800" cy="5184576"/>
          </a:xfrm>
          <a:prstGeom prst="rect">
            <a:avLst/>
          </a:prstGeom>
          <a:solidFill>
            <a:srgbClr val="FFFFFF"/>
          </a:solidFill>
        </p:spPr>
      </p:pic>
      <p:sp>
        <p:nvSpPr>
          <p:cNvPr id="2" name="Slide Number Placeholder 1">
            <a:extLst>
              <a:ext uri="{FF2B5EF4-FFF2-40B4-BE49-F238E27FC236}">
                <a16:creationId xmlns:a16="http://schemas.microsoft.com/office/drawing/2014/main" id="{84104920-EF24-48CC-94F1-028B6C0CADEF}"/>
              </a:ext>
            </a:extLst>
          </p:cNvPr>
          <p:cNvSpPr>
            <a:spLocks noGrp="1"/>
          </p:cNvSpPr>
          <p:nvPr>
            <p:ph type="sldNum" sz="quarter" idx="4"/>
          </p:nvPr>
        </p:nvSpPr>
        <p:spPr/>
        <p:txBody>
          <a:bodyPr/>
          <a:lstStyle/>
          <a:p>
            <a:fld id="{AF00BBCC-5065-4A36-818C-AAE84D4248A3}" type="slidenum">
              <a:rPr lang="en-CA" smtClean="0"/>
              <a:t>6</a:t>
            </a:fld>
            <a:endParaRPr lang="en-CA"/>
          </a:p>
        </p:txBody>
      </p:sp>
    </p:spTree>
    <p:extLst>
      <p:ext uri="{BB962C8B-B14F-4D97-AF65-F5344CB8AC3E}">
        <p14:creationId xmlns:p14="http://schemas.microsoft.com/office/powerpoint/2010/main" val="1601565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DB5CA48E-5F61-47AD-A793-8B43CE4A42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766"/>
          <a:stretch/>
        </p:blipFill>
        <p:spPr bwMode="auto">
          <a:xfrm>
            <a:off x="4864865" y="980620"/>
            <a:ext cx="7327135" cy="542018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0B6B112-64E4-45D1-B63E-34B214CB7B26}"/>
              </a:ext>
            </a:extLst>
          </p:cNvPr>
          <p:cNvSpPr txBox="1"/>
          <p:nvPr/>
        </p:nvSpPr>
        <p:spPr>
          <a:xfrm>
            <a:off x="298231" y="1511583"/>
            <a:ext cx="4804711" cy="3842082"/>
          </a:xfrm>
          <a:prstGeom prst="rect">
            <a:avLst/>
          </a:prstGeom>
        </p:spPr>
        <p:txBody>
          <a:bodyPr vert="horz" lIns="62345" tIns="31173" rIns="62345" bIns="31173" rtlCol="0" anchor="t">
            <a:normAutofit/>
          </a:bodyPr>
          <a:lstStyle>
            <a:lvl1pPr defTabSz="1341150">
              <a:lnSpc>
                <a:spcPct val="90000"/>
              </a:lnSpc>
              <a:spcBef>
                <a:spcPct val="0"/>
              </a:spcBef>
              <a:buNone/>
              <a:defRPr sz="5280" b="1">
                <a:solidFill>
                  <a:srgbClr val="003366"/>
                </a:solidFill>
                <a:latin typeface="Arial" panose="020B0604020202020204" pitchFamily="34" charset="0"/>
                <a:ea typeface="+mj-ea"/>
                <a:cs typeface="Arial" panose="020B0604020202020204" pitchFamily="34" charset="0"/>
              </a:defRPr>
            </a:lvl1pPr>
          </a:lstStyle>
          <a:p>
            <a:r>
              <a:rPr lang="en-CA" sz="3200" b="0" dirty="0">
                <a:latin typeface="+mj-lt"/>
              </a:rPr>
              <a:t>We ‘put’ patients in boxes to understand patients needs at a </a:t>
            </a:r>
            <a:r>
              <a:rPr lang="en-CA" sz="3200" dirty="0">
                <a:solidFill>
                  <a:srgbClr val="FF0000"/>
                </a:solidFill>
                <a:latin typeface="+mj-lt"/>
              </a:rPr>
              <a:t>population level</a:t>
            </a:r>
          </a:p>
        </p:txBody>
      </p:sp>
      <p:sp>
        <p:nvSpPr>
          <p:cNvPr id="2" name="Slide Number Placeholder 1">
            <a:extLst>
              <a:ext uri="{FF2B5EF4-FFF2-40B4-BE49-F238E27FC236}">
                <a16:creationId xmlns:a16="http://schemas.microsoft.com/office/drawing/2014/main" id="{9F5532B1-3BE1-4DB7-8AEF-1A269B6FF966}"/>
              </a:ext>
            </a:extLst>
          </p:cNvPr>
          <p:cNvSpPr>
            <a:spLocks noGrp="1"/>
          </p:cNvSpPr>
          <p:nvPr>
            <p:ph type="sldNum" sz="quarter" idx="4"/>
          </p:nvPr>
        </p:nvSpPr>
        <p:spPr/>
        <p:txBody>
          <a:bodyPr/>
          <a:lstStyle/>
          <a:p>
            <a:fld id="{AF00BBCC-5065-4A36-818C-AAE84D4248A3}" type="slidenum">
              <a:rPr lang="en-CA" smtClean="0"/>
              <a:t>7</a:t>
            </a:fld>
            <a:endParaRPr lang="en-CA"/>
          </a:p>
        </p:txBody>
      </p:sp>
    </p:spTree>
    <p:extLst>
      <p:ext uri="{BB962C8B-B14F-4D97-AF65-F5344CB8AC3E}">
        <p14:creationId xmlns:p14="http://schemas.microsoft.com/office/powerpoint/2010/main" val="1853450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B8360-7D89-4FB7-A1DE-F44D04676094}"/>
              </a:ext>
            </a:extLst>
          </p:cNvPr>
          <p:cNvSpPr>
            <a:spLocks noGrp="1"/>
          </p:cNvSpPr>
          <p:nvPr>
            <p:ph type="title"/>
          </p:nvPr>
        </p:nvSpPr>
        <p:spPr/>
        <p:txBody>
          <a:bodyPr>
            <a:noAutofit/>
          </a:bodyPr>
          <a:lstStyle/>
          <a:p>
            <a:r>
              <a:rPr lang="en-CA" sz="2800" dirty="0"/>
              <a:t>Introducing CIHI’s Population Grouping Methodology (CPOP) </a:t>
            </a:r>
            <a:br>
              <a:rPr lang="en-CA" sz="2800" dirty="0"/>
            </a:br>
            <a:r>
              <a:rPr lang="en-CA" sz="2800" dirty="0"/>
              <a:t>and Heath System Matrix (HSM)</a:t>
            </a:r>
          </a:p>
        </p:txBody>
      </p:sp>
      <p:sp>
        <p:nvSpPr>
          <p:cNvPr id="3" name="Content Placeholder 2">
            <a:extLst>
              <a:ext uri="{FF2B5EF4-FFF2-40B4-BE49-F238E27FC236}">
                <a16:creationId xmlns:a16="http://schemas.microsoft.com/office/drawing/2014/main" id="{33B03424-E952-49B8-809A-F337D25C224B}"/>
              </a:ext>
            </a:extLst>
          </p:cNvPr>
          <p:cNvSpPr>
            <a:spLocks noGrp="1"/>
          </p:cNvSpPr>
          <p:nvPr>
            <p:ph sz="half" idx="1"/>
          </p:nvPr>
        </p:nvSpPr>
        <p:spPr>
          <a:xfrm>
            <a:off x="609600" y="1412776"/>
            <a:ext cx="10972800" cy="5184576"/>
          </a:xfrm>
        </p:spPr>
        <p:txBody>
          <a:bodyPr>
            <a:normAutofit/>
          </a:bodyPr>
          <a:lstStyle/>
          <a:p>
            <a:r>
              <a:rPr lang="en-CA" sz="2600" dirty="0"/>
              <a:t>Population segmentation is a concept taken from marketing (market segmentation) – a means of better understanding and catering to customers with similar demand for products and services.</a:t>
            </a:r>
          </a:p>
          <a:p>
            <a:r>
              <a:rPr lang="en-CA" sz="2600" dirty="0"/>
              <a:t>Population segmentation or grouping is </a:t>
            </a:r>
            <a:r>
              <a:rPr lang="en-CA" sz="2600" dirty="0">
                <a:solidFill>
                  <a:srgbClr val="FF0000"/>
                </a:solidFill>
              </a:rPr>
              <a:t>patient-focused </a:t>
            </a:r>
            <a:r>
              <a:rPr lang="en-CA" sz="2600" dirty="0"/>
              <a:t>and includes the </a:t>
            </a:r>
            <a:r>
              <a:rPr lang="en-CA" sz="2600" dirty="0">
                <a:solidFill>
                  <a:srgbClr val="FF0000"/>
                </a:solidFill>
              </a:rPr>
              <a:t>whole population</a:t>
            </a:r>
            <a:r>
              <a:rPr lang="en-CA" sz="2600" dirty="0"/>
              <a:t>.</a:t>
            </a:r>
          </a:p>
          <a:p>
            <a:r>
              <a:rPr lang="en-CA" sz="2600" dirty="0"/>
              <a:t>Goes </a:t>
            </a:r>
            <a:r>
              <a:rPr lang="en-CA" sz="2600" dirty="0">
                <a:solidFill>
                  <a:srgbClr val="FF0000"/>
                </a:solidFill>
              </a:rPr>
              <a:t>beyond any one part of the health system </a:t>
            </a:r>
            <a:r>
              <a:rPr lang="en-CA" sz="2600" dirty="0"/>
              <a:t>to facilitate understanding </a:t>
            </a:r>
            <a:r>
              <a:rPr lang="en-US" sz="2600" dirty="0"/>
              <a:t>the holistic needs of patients within each cohort.</a:t>
            </a:r>
          </a:p>
          <a:p>
            <a:endParaRPr lang="en-US" sz="2600" dirty="0"/>
          </a:p>
          <a:p>
            <a:r>
              <a:rPr lang="en-CA" sz="2600" b="1" dirty="0"/>
              <a:t>Both CIHI’s Population Grouping Methodology and Health System Matrix  help us categorize the population into segments or groups, with different focuses</a:t>
            </a:r>
          </a:p>
          <a:p>
            <a:endParaRPr lang="en-US" sz="2600" dirty="0"/>
          </a:p>
        </p:txBody>
      </p:sp>
      <p:sp>
        <p:nvSpPr>
          <p:cNvPr id="4" name="Slide Number Placeholder 3">
            <a:extLst>
              <a:ext uri="{FF2B5EF4-FFF2-40B4-BE49-F238E27FC236}">
                <a16:creationId xmlns:a16="http://schemas.microsoft.com/office/drawing/2014/main" id="{C11E3A9B-AA7B-4668-AD88-2969B8B8E067}"/>
              </a:ext>
            </a:extLst>
          </p:cNvPr>
          <p:cNvSpPr>
            <a:spLocks noGrp="1"/>
          </p:cNvSpPr>
          <p:nvPr>
            <p:ph type="sldNum" sz="quarter" idx="4"/>
          </p:nvPr>
        </p:nvSpPr>
        <p:spPr/>
        <p:txBody>
          <a:bodyPr/>
          <a:lstStyle/>
          <a:p>
            <a:fld id="{AF00BBCC-5065-4A36-818C-AAE84D4248A3}" type="slidenum">
              <a:rPr lang="en-CA" smtClean="0"/>
              <a:t>8</a:t>
            </a:fld>
            <a:endParaRPr lang="en-CA"/>
          </a:p>
        </p:txBody>
      </p:sp>
    </p:spTree>
    <p:extLst>
      <p:ext uri="{BB962C8B-B14F-4D97-AF65-F5344CB8AC3E}">
        <p14:creationId xmlns:p14="http://schemas.microsoft.com/office/powerpoint/2010/main" val="3550869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1A37DF16-AF93-456B-8658-9034B8239923}"/>
              </a:ext>
            </a:extLst>
          </p:cNvPr>
          <p:cNvGraphicFramePr>
            <a:graphicFrameLocks noGrp="1"/>
          </p:cNvGraphicFramePr>
          <p:nvPr>
            <p:ph sz="half" idx="1"/>
            <p:extLst>
              <p:ext uri="{D42A27DB-BD31-4B8C-83A1-F6EECF244321}">
                <p14:modId xmlns:p14="http://schemas.microsoft.com/office/powerpoint/2010/main" val="1382059233"/>
              </p:ext>
            </p:extLst>
          </p:nvPr>
        </p:nvGraphicFramePr>
        <p:xfrm>
          <a:off x="551543" y="1384732"/>
          <a:ext cx="11088914" cy="3231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a:extLst>
              <a:ext uri="{FF2B5EF4-FFF2-40B4-BE49-F238E27FC236}">
                <a16:creationId xmlns:a16="http://schemas.microsoft.com/office/drawing/2014/main" id="{9DCB3A9B-EF8C-4AAE-9C58-DE081A2EF580}"/>
              </a:ext>
            </a:extLst>
          </p:cNvPr>
          <p:cNvSpPr txBox="1">
            <a:spLocks/>
          </p:cNvSpPr>
          <p:nvPr/>
        </p:nvSpPr>
        <p:spPr>
          <a:xfrm>
            <a:off x="4250707" y="3481652"/>
            <a:ext cx="4223657" cy="2751066"/>
          </a:xfrm>
          <a:prstGeom prst="rect">
            <a:avLst/>
          </a:prstGeom>
        </p:spPr>
        <p:txBody>
          <a:bodyPr vert="horz" lIns="91440" tIns="45720" rIns="91440" bIns="45720" rtlCol="0">
            <a:normAutofit/>
          </a:bodyPr>
          <a:lstStyle>
            <a:lvl1pPr marL="457189" indent="-457189" algn="l" defTabSz="1219170" rtl="0" eaLnBrk="1" latinLnBrk="0" hangingPunct="1">
              <a:spcBef>
                <a:spcPct val="20000"/>
              </a:spcBef>
              <a:buFont typeface="Arial" panose="020B0604020202020204" pitchFamily="34" charset="0"/>
              <a:buChar char="•"/>
              <a:defRPr sz="3733" kern="1200">
                <a:solidFill>
                  <a:schemeClr val="tx2"/>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667" kern="1200">
                <a:solidFill>
                  <a:schemeClr val="tx2"/>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CA" sz="2800" dirty="0">
                <a:solidFill>
                  <a:schemeClr val="tx1"/>
                </a:solidFill>
              </a:rPr>
              <a:t>What is CPOP?</a:t>
            </a:r>
          </a:p>
          <a:p>
            <a:pPr lvl="1">
              <a:buFont typeface="Arial" panose="020B0604020202020204" pitchFamily="34" charset="0"/>
              <a:buChar char="•"/>
            </a:pPr>
            <a:r>
              <a:rPr lang="en-CA" sz="2000" dirty="0">
                <a:solidFill>
                  <a:schemeClr val="tx1"/>
                </a:solidFill>
              </a:rPr>
              <a:t>Data sources</a:t>
            </a:r>
          </a:p>
          <a:p>
            <a:pPr lvl="1">
              <a:buFont typeface="Arial" panose="020B0604020202020204" pitchFamily="34" charset="0"/>
              <a:buChar char="•"/>
            </a:pPr>
            <a:r>
              <a:rPr lang="en-CA" sz="2000" dirty="0">
                <a:solidFill>
                  <a:schemeClr val="tx1"/>
                </a:solidFill>
              </a:rPr>
              <a:t>Health Condition (HC) </a:t>
            </a:r>
          </a:p>
          <a:p>
            <a:pPr lvl="1">
              <a:buFont typeface="Arial" panose="020B0604020202020204" pitchFamily="34" charset="0"/>
              <a:buChar char="•"/>
            </a:pPr>
            <a:r>
              <a:rPr lang="en-CA" sz="2000" dirty="0">
                <a:solidFill>
                  <a:schemeClr val="tx1"/>
                </a:solidFill>
              </a:rPr>
              <a:t>Health Profile Group (HPG)</a:t>
            </a:r>
          </a:p>
          <a:p>
            <a:pPr lvl="1">
              <a:buFont typeface="Arial" panose="020B0604020202020204" pitchFamily="34" charset="0"/>
              <a:buChar char="•"/>
            </a:pPr>
            <a:endParaRPr lang="en-CA" sz="2000" dirty="0">
              <a:solidFill>
                <a:schemeClr val="tx1"/>
              </a:solidFill>
            </a:endParaRPr>
          </a:p>
          <a:p>
            <a:endParaRPr lang="en-CA" sz="2000" dirty="0">
              <a:solidFill>
                <a:schemeClr val="tx1"/>
              </a:solidFill>
            </a:endParaRPr>
          </a:p>
        </p:txBody>
      </p:sp>
      <p:sp>
        <p:nvSpPr>
          <p:cNvPr id="7" name="Rectangle 6">
            <a:extLst>
              <a:ext uri="{FF2B5EF4-FFF2-40B4-BE49-F238E27FC236}">
                <a16:creationId xmlns:a16="http://schemas.microsoft.com/office/drawing/2014/main" id="{AA805CD3-D3CE-4B7F-8E92-4B80C305B707}"/>
              </a:ext>
            </a:extLst>
          </p:cNvPr>
          <p:cNvSpPr/>
          <p:nvPr/>
        </p:nvSpPr>
        <p:spPr>
          <a:xfrm>
            <a:off x="899885" y="3481652"/>
            <a:ext cx="3526973" cy="1446550"/>
          </a:xfrm>
          <a:prstGeom prst="rect">
            <a:avLst/>
          </a:prstGeom>
        </p:spPr>
        <p:txBody>
          <a:bodyPr wrap="square">
            <a:spAutoFit/>
          </a:bodyPr>
          <a:lstStyle/>
          <a:p>
            <a:r>
              <a:rPr lang="en-CA" sz="2800" dirty="0"/>
              <a:t>What is HSM?</a:t>
            </a:r>
          </a:p>
          <a:p>
            <a:pPr marL="800100" lvl="1" indent="-342900">
              <a:buFont typeface="Arial" panose="020B0604020202020204" pitchFamily="34" charset="0"/>
              <a:buChar char="•"/>
            </a:pPr>
            <a:r>
              <a:rPr lang="en-CA" sz="2000" dirty="0"/>
              <a:t>Data sources</a:t>
            </a:r>
          </a:p>
          <a:p>
            <a:pPr marL="800100" lvl="1" indent="-342900">
              <a:buFont typeface="Arial" panose="020B0604020202020204" pitchFamily="34" charset="0"/>
              <a:buChar char="•"/>
            </a:pPr>
            <a:r>
              <a:rPr lang="en-CA" sz="2000" dirty="0"/>
              <a:t>Population segmentation</a:t>
            </a:r>
          </a:p>
        </p:txBody>
      </p:sp>
      <p:sp>
        <p:nvSpPr>
          <p:cNvPr id="8" name="Rectangle 7">
            <a:extLst>
              <a:ext uri="{FF2B5EF4-FFF2-40B4-BE49-F238E27FC236}">
                <a16:creationId xmlns:a16="http://schemas.microsoft.com/office/drawing/2014/main" id="{FC5B7125-2BB7-4E00-90E4-EC23D92EC1AF}"/>
              </a:ext>
            </a:extLst>
          </p:cNvPr>
          <p:cNvSpPr/>
          <p:nvPr/>
        </p:nvSpPr>
        <p:spPr>
          <a:xfrm>
            <a:off x="8302173" y="3405170"/>
            <a:ext cx="3222170" cy="1692771"/>
          </a:xfrm>
          <a:prstGeom prst="rect">
            <a:avLst/>
          </a:prstGeom>
        </p:spPr>
        <p:txBody>
          <a:bodyPr wrap="square">
            <a:spAutoFit/>
          </a:bodyPr>
          <a:lstStyle/>
          <a:p>
            <a:r>
              <a:rPr lang="en-CA" sz="2800" dirty="0"/>
              <a:t>Data in action</a:t>
            </a:r>
          </a:p>
          <a:p>
            <a:pPr marL="800100" lvl="1" indent="-342900">
              <a:buFont typeface="Arial" panose="020B0604020202020204" pitchFamily="34" charset="0"/>
              <a:buChar char="•"/>
            </a:pPr>
            <a:r>
              <a:rPr lang="en-CA" sz="2000" dirty="0"/>
              <a:t>Morbidity profile using CPOP </a:t>
            </a:r>
          </a:p>
          <a:p>
            <a:pPr marL="800100" lvl="1" indent="-342900">
              <a:buFont typeface="Arial" panose="020B0604020202020204" pitchFamily="34" charset="0"/>
              <a:buChar char="•"/>
            </a:pPr>
            <a:r>
              <a:rPr lang="en-CA" dirty="0"/>
              <a:t>Health care system utilization in HSM</a:t>
            </a:r>
            <a:endParaRPr lang="en-CA" sz="1600" dirty="0"/>
          </a:p>
        </p:txBody>
      </p:sp>
      <p:sp>
        <p:nvSpPr>
          <p:cNvPr id="9" name="Title 1">
            <a:extLst>
              <a:ext uri="{FF2B5EF4-FFF2-40B4-BE49-F238E27FC236}">
                <a16:creationId xmlns:a16="http://schemas.microsoft.com/office/drawing/2014/main" id="{BC8966EF-7B53-431C-827D-B6BBD944EDEC}"/>
              </a:ext>
            </a:extLst>
          </p:cNvPr>
          <p:cNvSpPr>
            <a:spLocks noGrp="1"/>
          </p:cNvSpPr>
          <p:nvPr>
            <p:ph type="title"/>
          </p:nvPr>
        </p:nvSpPr>
        <p:spPr>
          <a:xfrm>
            <a:off x="609600" y="77755"/>
            <a:ext cx="10972800" cy="1143000"/>
          </a:xfrm>
        </p:spPr>
        <p:txBody>
          <a:bodyPr>
            <a:noAutofit/>
          </a:bodyPr>
          <a:lstStyle/>
          <a:p>
            <a:r>
              <a:rPr lang="en-CA" sz="4400" dirty="0"/>
              <a:t>Learning objectives</a:t>
            </a:r>
          </a:p>
        </p:txBody>
      </p:sp>
      <p:sp>
        <p:nvSpPr>
          <p:cNvPr id="2" name="Slide Number Placeholder 1">
            <a:extLst>
              <a:ext uri="{FF2B5EF4-FFF2-40B4-BE49-F238E27FC236}">
                <a16:creationId xmlns:a16="http://schemas.microsoft.com/office/drawing/2014/main" id="{A21814FA-D6D4-4E8D-A291-987848FA42B0}"/>
              </a:ext>
            </a:extLst>
          </p:cNvPr>
          <p:cNvSpPr>
            <a:spLocks noGrp="1"/>
          </p:cNvSpPr>
          <p:nvPr>
            <p:ph type="sldNum" sz="quarter" idx="4"/>
          </p:nvPr>
        </p:nvSpPr>
        <p:spPr/>
        <p:txBody>
          <a:bodyPr/>
          <a:lstStyle/>
          <a:p>
            <a:fld id="{AF00BBCC-5065-4A36-818C-AAE84D4248A3}" type="slidenum">
              <a:rPr lang="en-CA" smtClean="0"/>
              <a:t>9</a:t>
            </a:fld>
            <a:endParaRPr lang="en-CA"/>
          </a:p>
        </p:txBody>
      </p:sp>
    </p:spTree>
    <p:extLst>
      <p:ext uri="{BB962C8B-B14F-4D97-AF65-F5344CB8AC3E}">
        <p14:creationId xmlns:p14="http://schemas.microsoft.com/office/powerpoint/2010/main" val="1904092579"/>
      </p:ext>
    </p:extLst>
  </p:cSld>
  <p:clrMapOvr>
    <a:masterClrMapping/>
  </p:clrMapOvr>
</p:sld>
</file>

<file path=ppt/theme/theme1.xml><?xml version="1.0" encoding="utf-8"?>
<a:theme xmlns:a="http://schemas.openxmlformats.org/drawingml/2006/main" name="MoH Content - Top">
  <a:themeElements>
    <a:clrScheme name="MoH 1">
      <a:dk1>
        <a:srgbClr val="142544"/>
      </a:dk1>
      <a:lt1>
        <a:sysClr val="window" lastClr="FFFFFF"/>
      </a:lt1>
      <a:dk2>
        <a:srgbClr val="1F497D"/>
      </a:dk2>
      <a:lt2>
        <a:srgbClr val="EEECE1"/>
      </a:lt2>
      <a:accent1>
        <a:srgbClr val="65799E"/>
      </a:accent1>
      <a:accent2>
        <a:srgbClr val="E3A82B"/>
      </a:accent2>
      <a:accent3>
        <a:srgbClr val="234075"/>
      </a:accent3>
      <a:accent4>
        <a:srgbClr val="953734"/>
      </a:accent4>
      <a:accent5>
        <a:srgbClr val="9BBB59"/>
      </a:accent5>
      <a:accent6>
        <a:srgbClr val="4BACC6"/>
      </a:accent6>
      <a:hlink>
        <a:srgbClr val="65799E"/>
      </a:hlink>
      <a:folHlink>
        <a:srgbClr val="4BACC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H Title Slides">
  <a:themeElements>
    <a:clrScheme name="MoH 1">
      <a:dk1>
        <a:srgbClr val="142544"/>
      </a:dk1>
      <a:lt1>
        <a:sysClr val="window" lastClr="FFFFFF"/>
      </a:lt1>
      <a:dk2>
        <a:srgbClr val="1F497D"/>
      </a:dk2>
      <a:lt2>
        <a:srgbClr val="EEECE1"/>
      </a:lt2>
      <a:accent1>
        <a:srgbClr val="65799E"/>
      </a:accent1>
      <a:accent2>
        <a:srgbClr val="E3A82B"/>
      </a:accent2>
      <a:accent3>
        <a:srgbClr val="234075"/>
      </a:accent3>
      <a:accent4>
        <a:srgbClr val="953734"/>
      </a:accent4>
      <a:accent5>
        <a:srgbClr val="9BBB59"/>
      </a:accent5>
      <a:accent6>
        <a:srgbClr val="4BACC6"/>
      </a:accent6>
      <a:hlink>
        <a:srgbClr val="65799E"/>
      </a:hlink>
      <a:folHlink>
        <a:srgbClr val="4BACC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CA729EA1559A4EB465CD3DEF246830" ma:contentTypeVersion="8" ma:contentTypeDescription="Create a new document." ma:contentTypeScope="" ma:versionID="c21094a0011e5d431b9fffb979bb2539">
  <xsd:schema xmlns:xsd="http://www.w3.org/2001/XMLSchema" xmlns:xs="http://www.w3.org/2001/XMLSchema" xmlns:p="http://schemas.microsoft.com/office/2006/metadata/properties" xmlns:ns1="http://schemas.microsoft.com/sharepoint/v3" xmlns:ns2="bbe75097-165e-4c10-9792-d26addc38e44" xmlns:ns3="cbffa8d9-abb3-430b-b82b-382b0eba731e" xmlns:ns4="3381c164-5fbf-49d6-80ff-898b345273fa" targetNamespace="http://schemas.microsoft.com/office/2006/metadata/properties" ma:root="true" ma:fieldsID="519391fb10935813baaacac90ad081b5" ns1:_="" ns2:_="" ns3:_="" ns4:_="">
    <xsd:import namespace="http://schemas.microsoft.com/sharepoint/v3"/>
    <xsd:import namespace="bbe75097-165e-4c10-9792-d26addc38e44"/>
    <xsd:import namespace="cbffa8d9-abb3-430b-b82b-382b0eba731e"/>
    <xsd:import namespace="3381c164-5fbf-49d6-80ff-898b345273fa"/>
    <xsd:element name="properties">
      <xsd:complexType>
        <xsd:sequence>
          <xsd:element name="documentManagement">
            <xsd:complexType>
              <xsd:all>
                <xsd:element ref="ns2:Status" minOccurs="0"/>
                <xsd:element ref="ns3:_dlc_DocId" minOccurs="0"/>
                <xsd:element ref="ns3:_dlc_DocIdUrl" minOccurs="0"/>
                <xsd:element ref="ns3:_dlc_DocIdPersistId" minOccurs="0"/>
                <xsd:element ref="ns1:PublishingStartDate" minOccurs="0"/>
                <xsd:element ref="ns1:PublishingExpirationDate"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e75097-165e-4c10-9792-d26addc38e44" elementFormDefault="qualified">
    <xsd:import namespace="http://schemas.microsoft.com/office/2006/documentManagement/types"/>
    <xsd:import namespace="http://schemas.microsoft.com/office/infopath/2007/PartnerControls"/>
    <xsd:element name="Status" ma:index="4" nillable="true" ma:displayName="Status" ma:default="Draft" ma:format="Dropdown" ma:internalName="Status" ma:readOnly="false">
      <xsd:simpleType>
        <xsd:restriction base="dms:Choice">
          <xsd:enumeration value="Draft"/>
          <xsd:enumeration value="Pending Approval"/>
          <xsd:enumeration value="Final"/>
          <xsd:enumeration value="Upload to LAN"/>
        </xsd:restriction>
      </xsd:simpleType>
    </xsd:element>
  </xsd:schema>
  <xsd:schema xmlns:xsd="http://www.w3.org/2001/XMLSchema" xmlns:xs="http://www.w3.org/2001/XMLSchema" xmlns:dms="http://schemas.microsoft.com/office/2006/documentManagement/types" xmlns:pc="http://schemas.microsoft.com/office/infopath/2007/PartnerControls" targetNamespace="cbffa8d9-abb3-430b-b82b-382b0eba731e" elementFormDefault="qualified">
    <xsd:import namespace="http://schemas.microsoft.com/office/2006/documentManagement/types"/>
    <xsd:import namespace="http://schemas.microsoft.com/office/infopath/2007/PartnerControls"/>
    <xsd:element name="_dlc_DocId" ma:index="5" nillable="true" ma:displayName="Document ID Value" ma:description="The value of the document ID assigned to this item." ma:internalName="_dlc_DocId" ma:readOnly="true">
      <xsd:simpleType>
        <xsd:restriction base="dms:Text"/>
      </xsd:simpleType>
    </xsd:element>
    <xsd:element name="_dlc_DocIdUrl" ma:index="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381c164-5fbf-49d6-80ff-898b345273fa"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Status xmlns="bbe75097-165e-4c10-9792-d26addc38e44">Draft</Status>
    <PublishingStartDate xmlns="http://schemas.microsoft.com/sharepoint/v3" xsi:nil="true"/>
    <_dlc_DocId xmlns="cbffa8d9-abb3-430b-b82b-382b0eba731e">F2RWFFZUCM2Q-1441787427-197</_dlc_DocId>
    <_dlc_DocIdUrl xmlns="cbffa8d9-abb3-430b-b82b-382b0eba731e">
      <Url>https://hlth.sp.gov.bc.ca/sites/HLTHSP/PI/BST/_layouts/15/DocIdRedir.aspx?ID=F2RWFFZUCM2Q-1441787427-197</Url>
      <Description>F2RWFFZUCM2Q-1441787427-197</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8EB1699-5E27-4D6A-B85B-90E6137ED2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be75097-165e-4c10-9792-d26addc38e44"/>
    <ds:schemaRef ds:uri="cbffa8d9-abb3-430b-b82b-382b0eba731e"/>
    <ds:schemaRef ds:uri="3381c164-5fbf-49d6-80ff-898b345273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F50A78-CAF4-4CA6-8EF2-850238D89E40}">
  <ds:schemaRefs>
    <ds:schemaRef ds:uri="http://schemas.microsoft.com/sharepoint/v3"/>
    <ds:schemaRef ds:uri="bbe75097-165e-4c10-9792-d26addc38e4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381c164-5fbf-49d6-80ff-898b345273fa"/>
    <ds:schemaRef ds:uri="http://purl.org/dc/elements/1.1/"/>
    <ds:schemaRef ds:uri="http://schemas.microsoft.com/office/2006/metadata/properties"/>
    <ds:schemaRef ds:uri="cbffa8d9-abb3-430b-b82b-382b0eba731e"/>
    <ds:schemaRef ds:uri="http://www.w3.org/XML/1998/namespace"/>
    <ds:schemaRef ds:uri="http://purl.org/dc/dcmitype/"/>
  </ds:schemaRefs>
</ds:datastoreItem>
</file>

<file path=customXml/itemProps3.xml><?xml version="1.0" encoding="utf-8"?>
<ds:datastoreItem xmlns:ds="http://schemas.openxmlformats.org/officeDocument/2006/customXml" ds:itemID="{728E7C17-8B5B-4A56-8F3C-32FB11066FF6}">
  <ds:schemaRefs>
    <ds:schemaRef ds:uri="http://schemas.microsoft.com/sharepoint/v3/contenttype/forms"/>
  </ds:schemaRefs>
</ds:datastoreItem>
</file>

<file path=customXml/itemProps4.xml><?xml version="1.0" encoding="utf-8"?>
<ds:datastoreItem xmlns:ds="http://schemas.openxmlformats.org/officeDocument/2006/customXml" ds:itemID="{141A0DC8-DB65-4C20-848B-BAB29C256B0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10299</TotalTime>
  <Words>6485</Words>
  <Application>Microsoft Office PowerPoint</Application>
  <PresentationFormat>Widescreen</PresentationFormat>
  <Paragraphs>1902</Paragraphs>
  <Slides>58</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58</vt:i4>
      </vt:variant>
    </vt:vector>
  </HeadingPairs>
  <TitlesOfParts>
    <vt:vector size="67" baseType="lpstr">
      <vt:lpstr>Arial</vt:lpstr>
      <vt:lpstr>Calibri</vt:lpstr>
      <vt:lpstr>Georgia</vt:lpstr>
      <vt:lpstr>Montserrat</vt:lpstr>
      <vt:lpstr>Times</vt:lpstr>
      <vt:lpstr>Times New Roman</vt:lpstr>
      <vt:lpstr>Wingdings</vt:lpstr>
      <vt:lpstr>MoH Content - Top</vt:lpstr>
      <vt:lpstr>1_MoH Title Slides</vt:lpstr>
      <vt:lpstr>Population-based Models for COVID-19 Hospitalization Forecast in British Columbia</vt:lpstr>
      <vt:lpstr>Territorial Acknowledgement</vt:lpstr>
      <vt:lpstr>Territorial Acknowledgement</vt:lpstr>
      <vt:lpstr>Presenters</vt:lpstr>
      <vt:lpstr>Outline</vt:lpstr>
      <vt:lpstr>PowerPoint Presentation</vt:lpstr>
      <vt:lpstr>PowerPoint Presentation</vt:lpstr>
      <vt:lpstr>Introducing CIHI’s Population Grouping Methodology (CPOP)  and Heath System Matrix (HSM)</vt:lpstr>
      <vt:lpstr>Learning objectives</vt:lpstr>
      <vt:lpstr>What is the Health System Matrix or HSM?</vt:lpstr>
      <vt:lpstr>Data Sources</vt:lpstr>
      <vt:lpstr>Visualization of Services in Matrix</vt:lpstr>
      <vt:lpstr>Health Care Expenditures in Matrix</vt:lpstr>
      <vt:lpstr>Population Segment vs Health Care Use Summarized in the Matrix</vt:lpstr>
      <vt:lpstr>What is CIHI’s Population Grouping Methodology  or CPOP?</vt:lpstr>
      <vt:lpstr>PowerPoint Presentation</vt:lpstr>
      <vt:lpstr>PowerPoint Presentation</vt:lpstr>
      <vt:lpstr>PowerPoint Presentation</vt:lpstr>
      <vt:lpstr>Health Conditions (HC) Additive classification</vt:lpstr>
      <vt:lpstr>Health condition information can be used  to monitor population health </vt:lpstr>
      <vt:lpstr>Health Profile Groups (HPG) Mutually exclusive classification</vt:lpstr>
      <vt:lpstr>Most Costly Health Profile Groups by average estimate of publicly funded expenditures</vt:lpstr>
      <vt:lpstr>Health Profile Group Categories Broader mutually exclusive classification</vt:lpstr>
      <vt:lpstr>PowerPoint Presentation</vt:lpstr>
      <vt:lpstr>HPG Categories Costs per person versus population count</vt:lpstr>
      <vt:lpstr>Derived dataset applications</vt:lpstr>
      <vt:lpstr>COVID-19 daily hospitalization forecasts  based on a logistic model </vt:lpstr>
      <vt:lpstr>Data Sources</vt:lpstr>
      <vt:lpstr>Clinical Characteristic for COVID-19</vt:lpstr>
      <vt:lpstr>BC COVID-19 seven-day moving average</vt:lpstr>
      <vt:lpstr>Why Logit? </vt:lpstr>
      <vt:lpstr>Logistic regression methodology</vt:lpstr>
      <vt:lpstr>Explanatory Analysis</vt:lpstr>
      <vt:lpstr>Model goodness of fit</vt:lpstr>
      <vt:lpstr>Model results Age &amp; sex only for COVID-19 hospitalization/death</vt:lpstr>
      <vt:lpstr>Model results Health conditions only for hospitalization or death</vt:lpstr>
      <vt:lpstr>Model results Full model – positive cohort with interaction</vt:lpstr>
      <vt:lpstr>Model results Full model without interaction to compare two cohorts</vt:lpstr>
      <vt:lpstr>Model analysis and validation Decile</vt:lpstr>
      <vt:lpstr>Model Application CHSA profile</vt:lpstr>
      <vt:lpstr>CHSA relative risk – population quintile CHSA profile</vt:lpstr>
      <vt:lpstr>Methodology for daily hospitalization forecast Daily hospitalization forecast</vt:lpstr>
      <vt:lpstr>Procedures Daily hospitalization forecast</vt:lpstr>
      <vt:lpstr>Four-week rolling model (Jan 21, 2021 - Feb 17, 2021) Daily hospitalization forecast</vt:lpstr>
      <vt:lpstr>Ventile based on probability ( 4-week model Jan 21, 2021 - Feb 17, 2021)  Daily hospitalization forecast</vt:lpstr>
      <vt:lpstr>Hospitalization risk by geographic region Daily ever hospitalization forecast</vt:lpstr>
      <vt:lpstr>Verification – daily and weekly Daily hospitalization forecast</vt:lpstr>
      <vt:lpstr>COVID-19 ICU admission forecast  based on a negative binominal model </vt:lpstr>
      <vt:lpstr>Methodology ICU forecast</vt:lpstr>
      <vt:lpstr>Data sources ICU forecast</vt:lpstr>
      <vt:lpstr>How it works ICU forecast</vt:lpstr>
      <vt:lpstr>Factors considered ICU forecast</vt:lpstr>
      <vt:lpstr>Model fit and forecast ICU forecast</vt:lpstr>
      <vt:lpstr>Seven-day ICU forecast ICU forecast</vt:lpstr>
      <vt:lpstr>Comparison with ICU admissions from DAD ICU forecast</vt:lpstr>
      <vt:lpstr>Limitations</vt:lpstr>
      <vt:lpstr>Our Team</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Presented by  Kevin Fung, Sr. Economist Health System Analytics Unit February 20, 2020</dc:title>
  <dc:creator>Perren, Michelle HLTH:EX</dc:creator>
  <cp:lastModifiedBy>ann.greenwood</cp:lastModifiedBy>
  <cp:revision>505</cp:revision>
  <dcterms:created xsi:type="dcterms:W3CDTF">2020-02-13T21:58:25Z</dcterms:created>
  <dcterms:modified xsi:type="dcterms:W3CDTF">2021-06-30T20:52:51Z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0x01010008CA729EA1559A4EB465CD3DEF246830</vt:lpwstr>
  </property>
  <property fmtid="{D5CDD505-2E9C-101B-9397-08002B2CF9AE}" pid="3" name="_dlc_DocIdItemGuid">
    <vt:lpwstr>40ef39a3-d331-4804-bda2-f8280887d2bf</vt:lpwstr>
  </property>
</Properties>
</file>