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5"/>
  </p:notesMasterIdLst>
  <p:handoutMasterIdLst>
    <p:handoutMasterId r:id="rId36"/>
  </p:handoutMasterIdLst>
  <p:sldIdLst>
    <p:sldId id="418" r:id="rId2"/>
    <p:sldId id="430" r:id="rId3"/>
    <p:sldId id="431" r:id="rId4"/>
    <p:sldId id="428" r:id="rId5"/>
    <p:sldId id="408" r:id="rId6"/>
    <p:sldId id="441" r:id="rId7"/>
    <p:sldId id="472" r:id="rId8"/>
    <p:sldId id="442" r:id="rId9"/>
    <p:sldId id="443" r:id="rId10"/>
    <p:sldId id="444" r:id="rId11"/>
    <p:sldId id="453" r:id="rId12"/>
    <p:sldId id="420" r:id="rId13"/>
    <p:sldId id="454" r:id="rId14"/>
    <p:sldId id="455" r:id="rId15"/>
    <p:sldId id="456" r:id="rId16"/>
    <p:sldId id="465" r:id="rId17"/>
    <p:sldId id="466" r:id="rId18"/>
    <p:sldId id="467" r:id="rId19"/>
    <p:sldId id="446" r:id="rId20"/>
    <p:sldId id="433" r:id="rId21"/>
    <p:sldId id="457" r:id="rId22"/>
    <p:sldId id="468" r:id="rId23"/>
    <p:sldId id="469" r:id="rId24"/>
    <p:sldId id="470" r:id="rId25"/>
    <p:sldId id="460" r:id="rId26"/>
    <p:sldId id="461" r:id="rId27"/>
    <p:sldId id="462" r:id="rId28"/>
    <p:sldId id="471" r:id="rId29"/>
    <p:sldId id="463" r:id="rId30"/>
    <p:sldId id="464" r:id="rId31"/>
    <p:sldId id="448" r:id="rId32"/>
    <p:sldId id="447" r:id="rId33"/>
    <p:sldId id="473"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erra, Ana [BCCDC]" initials="B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C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CCDAA-8F74-45F4-8870-F73332862E42}" v="233" dt="2019-09-26T06:05:34.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Objects="1">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 Overdose Events - All BC '!$A$25</c:f>
              <c:strCache>
                <c:ptCount val="1"/>
                <c:pt idx="0">
                  <c:v>Non-Fatal Overdose</c:v>
                </c:pt>
              </c:strCache>
            </c:strRef>
          </c:tx>
          <c:spPr>
            <a:solidFill>
              <a:srgbClr val="4F81BD">
                <a:lumMod val="75000"/>
              </a:srgbClr>
            </a:solidFill>
            <a:ln>
              <a:solidFill>
                <a:sysClr val="windowText" lastClr="000000"/>
              </a:solidFill>
            </a:ln>
            <a:effectLst/>
          </c:spPr>
          <c:invertIfNegative val="0"/>
          <c:dLbls>
            <c:dLbl>
              <c:idx val="0"/>
              <c:layout/>
              <c:tx>
                <c:rich>
                  <a:bodyPr/>
                  <a:lstStyle/>
                  <a:p>
                    <a:r>
                      <a:rPr lang="en-US" sz="1200" b="1">
                        <a:latin typeface="Arial" panose="020B0604020202020204" pitchFamily="34" charset="0"/>
                        <a:cs typeface="Arial" panose="020B0604020202020204" pitchFamily="34" charset="0"/>
                      </a:rPr>
                      <a:t>6,235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D9-464C-9C20-EB7ACE78848C}"/>
                </c:ext>
              </c:extLst>
            </c:dLbl>
            <c:dLbl>
              <c:idx val="1"/>
              <c:layout/>
              <c:tx>
                <c:rich>
                  <a:bodyPr/>
                  <a:lstStyle/>
                  <a:p>
                    <a:r>
                      <a:rPr lang="en-US" sz="1200" b="1">
                        <a:latin typeface="Arial" panose="020B0604020202020204" pitchFamily="34" charset="0"/>
                        <a:cs typeface="Arial" panose="020B0604020202020204" pitchFamily="34" charset="0"/>
                      </a:rPr>
                      <a:t>11,909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D9-464C-9C20-EB7ACE78848C}"/>
                </c:ext>
              </c:extLst>
            </c:dLbl>
            <c:dLbl>
              <c:idx val="2"/>
              <c:layout/>
              <c:tx>
                <c:rich>
                  <a:bodyPr/>
                  <a:lstStyle/>
                  <a:p>
                    <a:r>
                      <a:rPr lang="en-US" sz="1200" b="1">
                        <a:latin typeface="Arial" panose="020B0604020202020204" pitchFamily="34" charset="0"/>
                        <a:cs typeface="Arial" panose="020B0604020202020204" pitchFamily="34" charset="0"/>
                      </a:rPr>
                      <a:t>15,188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D9-464C-9C20-EB7ACE78848C}"/>
                </c:ext>
              </c:extLst>
            </c:dLbl>
            <c:dLbl>
              <c:idx val="3"/>
              <c:layout/>
              <c:tx>
                <c:rich>
                  <a:bodyPr/>
                  <a:lstStyle/>
                  <a:p>
                    <a:r>
                      <a:rPr lang="en-US" sz="1200" b="1">
                        <a:latin typeface="Arial" panose="020B0604020202020204" pitchFamily="34" charset="0"/>
                        <a:cs typeface="Arial" panose="020B0604020202020204" pitchFamily="34" charset="0"/>
                      </a:rPr>
                      <a:t>12,484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FD9-464C-9C20-EB7ACE7884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Overdose Events - All BC '!$B$24:$E$24</c:f>
              <c:strCache>
                <c:ptCount val="4"/>
                <c:pt idx="0">
                  <c:v>2015</c:v>
                </c:pt>
                <c:pt idx="1">
                  <c:v>2016</c:v>
                </c:pt>
                <c:pt idx="2">
                  <c:v>2017</c:v>
                </c:pt>
                <c:pt idx="3">
                  <c:v>2018</c:v>
                </c:pt>
              </c:strCache>
            </c:strRef>
          </c:cat>
          <c:val>
            <c:numRef>
              <c:f>'# Overdose Events - All BC '!$B$25:$E$25</c:f>
              <c:numCache>
                <c:formatCode>General</c:formatCode>
                <c:ptCount val="4"/>
                <c:pt idx="0">
                  <c:v>6235</c:v>
                </c:pt>
                <c:pt idx="1">
                  <c:v>11909</c:v>
                </c:pt>
                <c:pt idx="2">
                  <c:v>15188</c:v>
                </c:pt>
                <c:pt idx="3">
                  <c:v>12484</c:v>
                </c:pt>
              </c:numCache>
            </c:numRef>
          </c:val>
          <c:extLst>
            <c:ext xmlns:c16="http://schemas.microsoft.com/office/drawing/2014/chart" uri="{C3380CC4-5D6E-409C-BE32-E72D297353CC}">
              <c16:uniqueId val="{00000001-6027-4D5D-91FB-4DA65DC0F328}"/>
            </c:ext>
          </c:extLst>
        </c:ser>
        <c:ser>
          <c:idx val="1"/>
          <c:order val="1"/>
          <c:tx>
            <c:strRef>
              <c:f>'# Overdose Events - All BC '!$A$26</c:f>
              <c:strCache>
                <c:ptCount val="1"/>
                <c:pt idx="0">
                  <c:v>Fatal Overdose</c:v>
                </c:pt>
              </c:strCache>
            </c:strRef>
          </c:tx>
          <c:spPr>
            <a:solidFill>
              <a:srgbClr val="4F81BD">
                <a:lumMod val="60000"/>
                <a:lumOff val="40000"/>
              </a:srgbClr>
            </a:solidFill>
            <a:ln>
              <a:solidFill>
                <a:sysClr val="windowText" lastClr="000000"/>
              </a:solidFill>
            </a:ln>
            <a:effectLst/>
          </c:spPr>
          <c:invertIfNegative val="0"/>
          <c:dLbls>
            <c:dLbl>
              <c:idx val="1"/>
              <c:layout/>
              <c:tx>
                <c:rich>
                  <a:bodyPr/>
                  <a:lstStyle/>
                  <a:p>
                    <a:r>
                      <a:rPr lang="en-US" sz="1200" b="1">
                        <a:latin typeface="Arial" panose="020B0604020202020204" pitchFamily="34" charset="0"/>
                        <a:cs typeface="Arial" panose="020B0604020202020204" pitchFamily="34" charset="0"/>
                      </a:rPr>
                      <a:t>1,176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FD9-464C-9C20-EB7ACE78848C}"/>
                </c:ext>
              </c:extLst>
            </c:dLbl>
            <c:dLbl>
              <c:idx val="2"/>
              <c:layout/>
              <c:tx>
                <c:rich>
                  <a:bodyPr/>
                  <a:lstStyle/>
                  <a:p>
                    <a:r>
                      <a:rPr lang="en-US" sz="1200" b="1">
                        <a:latin typeface="Arial" panose="020B0604020202020204" pitchFamily="34" charset="0"/>
                        <a:cs typeface="Arial" panose="020B0604020202020204" pitchFamily="34" charset="0"/>
                      </a:rPr>
                      <a:t>1,657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FD9-464C-9C20-EB7ACE78848C}"/>
                </c:ext>
              </c:extLst>
            </c:dLbl>
            <c:dLbl>
              <c:idx val="3"/>
              <c:layout/>
              <c:tx>
                <c:rich>
                  <a:bodyPr/>
                  <a:lstStyle/>
                  <a:p>
                    <a:r>
                      <a:rPr lang="en-US" sz="1200" b="1">
                        <a:latin typeface="Arial" panose="020B0604020202020204" pitchFamily="34" charset="0"/>
                        <a:cs typeface="Arial" panose="020B0604020202020204" pitchFamily="34" charset="0"/>
                      </a:rPr>
                      <a:t>1,654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FD9-464C-9C20-EB7ACE7884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Overdose Events - All BC '!$B$24:$E$24</c:f>
              <c:strCache>
                <c:ptCount val="4"/>
                <c:pt idx="0">
                  <c:v>2015</c:v>
                </c:pt>
                <c:pt idx="1">
                  <c:v>2016</c:v>
                </c:pt>
                <c:pt idx="2">
                  <c:v>2017</c:v>
                </c:pt>
                <c:pt idx="3">
                  <c:v>2018</c:v>
                </c:pt>
              </c:strCache>
            </c:strRef>
          </c:cat>
          <c:val>
            <c:numRef>
              <c:f>'# Overdose Events - All BC '!$B$26:$E$26</c:f>
              <c:numCache>
                <c:formatCode>General</c:formatCode>
                <c:ptCount val="4"/>
                <c:pt idx="0">
                  <c:v>747</c:v>
                </c:pt>
                <c:pt idx="1">
                  <c:v>1176</c:v>
                </c:pt>
                <c:pt idx="2">
                  <c:v>1657</c:v>
                </c:pt>
                <c:pt idx="3">
                  <c:v>1654</c:v>
                </c:pt>
              </c:numCache>
            </c:numRef>
          </c:val>
          <c:extLst>
            <c:ext xmlns:c16="http://schemas.microsoft.com/office/drawing/2014/chart" uri="{C3380CC4-5D6E-409C-BE32-E72D297353CC}">
              <c16:uniqueId val="{00000003-6027-4D5D-91FB-4DA65DC0F328}"/>
            </c:ext>
          </c:extLst>
        </c:ser>
        <c:dLbls>
          <c:dLblPos val="outEnd"/>
          <c:showLegendKey val="0"/>
          <c:showVal val="1"/>
          <c:showCatName val="0"/>
          <c:showSerName val="0"/>
          <c:showPercent val="0"/>
          <c:showBubbleSize val="0"/>
        </c:dLbls>
        <c:gapWidth val="118"/>
        <c:axId val="71373568"/>
        <c:axId val="71375104"/>
      </c:barChart>
      <c:catAx>
        <c:axId val="7137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75104"/>
        <c:crosses val="autoZero"/>
        <c:auto val="1"/>
        <c:lblAlgn val="ctr"/>
        <c:lblOffset val="100"/>
        <c:noMultiLvlLbl val="0"/>
      </c:catAx>
      <c:valAx>
        <c:axId val="71375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CA" sz="1100" b="1">
                    <a:solidFill>
                      <a:schemeClr val="tx1"/>
                    </a:solidFill>
                    <a:latin typeface="Arial" panose="020B0604020202020204" pitchFamily="34" charset="0"/>
                    <a:cs typeface="Arial" panose="020B0604020202020204" pitchFamily="34" charset="0"/>
                  </a:rPr>
                  <a:t>Number of Overdose Events</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373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CA" sz="1600" b="1" i="0" u="none" strike="noStrike" kern="1200" spc="0" baseline="0" dirty="0">
                <a:solidFill>
                  <a:schemeClr val="tx1"/>
                </a:solidFill>
                <a:latin typeface="+mn-lt"/>
                <a:ea typeface="+mn-ea"/>
                <a:cs typeface="+mn-cs"/>
              </a:defRPr>
            </a:pPr>
            <a:r>
              <a:rPr lang="en-CA" sz="1600" b="1" i="0" u="none" strike="noStrike" kern="1200" spc="0" baseline="0" dirty="0">
                <a:solidFill>
                  <a:schemeClr val="tx1"/>
                </a:solidFill>
                <a:latin typeface="+mn-lt"/>
                <a:ea typeface="+mn-ea"/>
                <a:cs typeface="+mn-cs"/>
              </a:rPr>
              <a:t>Non-Fatal Overdose Rate by Health Authority*</a:t>
            </a:r>
          </a:p>
        </c:rich>
      </c:tx>
      <c:layout>
        <c:manualLayout>
          <c:xMode val="edge"/>
          <c:yMode val="edge"/>
          <c:x val="0.23367304939155334"/>
          <c:y val="4.3134211762507497E-3"/>
        </c:manualLayout>
      </c:layout>
      <c:overlay val="0"/>
      <c:spPr>
        <a:noFill/>
        <a:ln>
          <a:noFill/>
        </a:ln>
        <a:effectLst/>
      </c:spPr>
      <c:txPr>
        <a:bodyPr rot="0" spcFirstLastPara="1" vertOverflow="ellipsis" vert="horz" wrap="square" anchor="ctr" anchorCtr="1"/>
        <a:lstStyle/>
        <a:p>
          <a:pPr algn="ctr" rtl="0">
            <a:defRPr lang="en-CA" sz="1600" b="1" i="0" u="none" strike="noStrike" kern="1200"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9.4193509902171318E-2"/>
          <c:y val="0.1202118670617979"/>
          <c:w val="0.80897593056549755"/>
          <c:h val="0.77055558006690739"/>
        </c:manualLayout>
      </c:layout>
      <c:barChart>
        <c:barDir val="col"/>
        <c:grouping val="clustered"/>
        <c:varyColors val="0"/>
        <c:ser>
          <c:idx val="0"/>
          <c:order val="0"/>
          <c:tx>
            <c:strRef>
              <c:f>'NonfatalRate per 100000 - HA '!$B$15</c:f>
              <c:strCache>
                <c:ptCount val="1"/>
                <c:pt idx="0">
                  <c:v>2015</c:v>
                </c:pt>
              </c:strCache>
            </c:strRef>
          </c:tx>
          <c:spPr>
            <a:solidFill>
              <a:srgbClr val="4F81BD">
                <a:lumMod val="5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'NonfatalRate per 100000 - HA '!$A$16:$A$20</c:f>
              <c:strCache>
                <c:ptCount val="5"/>
                <c:pt idx="0">
                  <c:v>Interior</c:v>
                </c:pt>
                <c:pt idx="1">
                  <c:v>Fraser</c:v>
                </c:pt>
                <c:pt idx="2">
                  <c:v>Vancouver Coastal</c:v>
                </c:pt>
                <c:pt idx="3">
                  <c:v>Vancouver Island</c:v>
                </c:pt>
                <c:pt idx="4">
                  <c:v>Northern</c:v>
                </c:pt>
              </c:strCache>
            </c:strRef>
          </c:cat>
          <c:val>
            <c:numRef>
              <c:f>'NonfatalRate per 100000 - HA '!$B$16:$B$20</c:f>
              <c:numCache>
                <c:formatCode>0</c:formatCode>
                <c:ptCount val="5"/>
                <c:pt idx="0">
                  <c:v>93.789643982977552</c:v>
                </c:pt>
                <c:pt idx="1">
                  <c:v>129.89760778523419</c:v>
                </c:pt>
                <c:pt idx="2">
                  <c:v>171.39424907154344</c:v>
                </c:pt>
                <c:pt idx="3">
                  <c:v>101.80549445394587</c:v>
                </c:pt>
                <c:pt idx="4">
                  <c:v>140.57240525315203</c:v>
                </c:pt>
              </c:numCache>
            </c:numRef>
          </c:val>
          <c:extLst>
            <c:ext xmlns:c16="http://schemas.microsoft.com/office/drawing/2014/chart" uri="{C3380CC4-5D6E-409C-BE32-E72D297353CC}">
              <c16:uniqueId val="{00000000-5815-4838-9362-DBAB70775316}"/>
            </c:ext>
          </c:extLst>
        </c:ser>
        <c:ser>
          <c:idx val="1"/>
          <c:order val="1"/>
          <c:tx>
            <c:strRef>
              <c:f>'NonfatalRate per 100000 - HA '!$C$15</c:f>
              <c:strCache>
                <c:ptCount val="1"/>
                <c:pt idx="0">
                  <c:v>2016</c:v>
                </c:pt>
              </c:strCache>
            </c:strRef>
          </c:tx>
          <c:spPr>
            <a:solidFill>
              <a:srgbClr val="4F81BD">
                <a:lumMod val="75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'NonfatalRate per 100000 - HA '!$A$16:$A$20</c:f>
              <c:strCache>
                <c:ptCount val="5"/>
                <c:pt idx="0">
                  <c:v>Interior</c:v>
                </c:pt>
                <c:pt idx="1">
                  <c:v>Fraser</c:v>
                </c:pt>
                <c:pt idx="2">
                  <c:v>Vancouver Coastal</c:v>
                </c:pt>
                <c:pt idx="3">
                  <c:v>Vancouver Island</c:v>
                </c:pt>
                <c:pt idx="4">
                  <c:v>Northern</c:v>
                </c:pt>
              </c:strCache>
            </c:strRef>
          </c:cat>
          <c:val>
            <c:numRef>
              <c:f>'NonfatalRate per 100000 - HA '!$C$16:$C$20</c:f>
              <c:numCache>
                <c:formatCode>0</c:formatCode>
                <c:ptCount val="5"/>
                <c:pt idx="0">
                  <c:v>194.05403858709866</c:v>
                </c:pt>
                <c:pt idx="1">
                  <c:v>218.46783667959949</c:v>
                </c:pt>
                <c:pt idx="2">
                  <c:v>333.83440867479578</c:v>
                </c:pt>
                <c:pt idx="3">
                  <c:v>225.67897289025137</c:v>
                </c:pt>
                <c:pt idx="4">
                  <c:v>231.14113970361919</c:v>
                </c:pt>
              </c:numCache>
            </c:numRef>
          </c:val>
          <c:extLst>
            <c:ext xmlns:c16="http://schemas.microsoft.com/office/drawing/2014/chart" uri="{C3380CC4-5D6E-409C-BE32-E72D297353CC}">
              <c16:uniqueId val="{00000001-5815-4838-9362-DBAB70775316}"/>
            </c:ext>
          </c:extLst>
        </c:ser>
        <c:ser>
          <c:idx val="2"/>
          <c:order val="2"/>
          <c:tx>
            <c:strRef>
              <c:f>'NonfatalRate per 100000 - HA '!$D$15</c:f>
              <c:strCache>
                <c:ptCount val="1"/>
                <c:pt idx="0">
                  <c:v>2017</c:v>
                </c:pt>
              </c:strCache>
            </c:strRef>
          </c:tx>
          <c:spPr>
            <a:solidFill>
              <a:srgbClr val="4F81BD">
                <a:lumMod val="60000"/>
                <a:lumOff val="4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'NonfatalRate per 100000 - HA '!$A$16:$A$20</c:f>
              <c:strCache>
                <c:ptCount val="5"/>
                <c:pt idx="0">
                  <c:v>Interior</c:v>
                </c:pt>
                <c:pt idx="1">
                  <c:v>Fraser</c:v>
                </c:pt>
                <c:pt idx="2">
                  <c:v>Vancouver Coastal</c:v>
                </c:pt>
                <c:pt idx="3">
                  <c:v>Vancouver Island</c:v>
                </c:pt>
                <c:pt idx="4">
                  <c:v>Northern</c:v>
                </c:pt>
              </c:strCache>
            </c:strRef>
          </c:cat>
          <c:val>
            <c:numRef>
              <c:f>'NonfatalRate per 100000 - HA '!$D$16:$D$20</c:f>
              <c:numCache>
                <c:formatCode>0</c:formatCode>
                <c:ptCount val="5"/>
                <c:pt idx="0">
                  <c:v>259.66852899902614</c:v>
                </c:pt>
                <c:pt idx="1">
                  <c:v>240.12579577841529</c:v>
                </c:pt>
                <c:pt idx="2">
                  <c:v>456.65668862741296</c:v>
                </c:pt>
                <c:pt idx="3">
                  <c:v>292.82260331064833</c:v>
                </c:pt>
                <c:pt idx="4">
                  <c:v>307.14356484692308</c:v>
                </c:pt>
              </c:numCache>
            </c:numRef>
          </c:val>
          <c:extLst>
            <c:ext xmlns:c16="http://schemas.microsoft.com/office/drawing/2014/chart" uri="{C3380CC4-5D6E-409C-BE32-E72D297353CC}">
              <c16:uniqueId val="{00000002-5815-4838-9362-DBAB70775316}"/>
            </c:ext>
          </c:extLst>
        </c:ser>
        <c:ser>
          <c:idx val="3"/>
          <c:order val="3"/>
          <c:tx>
            <c:strRef>
              <c:f>'NonfatalRate per 100000 - HA '!$E$15</c:f>
              <c:strCache>
                <c:ptCount val="1"/>
                <c:pt idx="0">
                  <c:v>2018</c:v>
                </c:pt>
              </c:strCache>
            </c:strRef>
          </c:tx>
          <c:spPr>
            <a:solidFill>
              <a:srgbClr val="4F81BD">
                <a:lumMod val="20000"/>
                <a:lumOff val="8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'NonfatalRate per 100000 - HA '!$A$16:$A$20</c:f>
              <c:strCache>
                <c:ptCount val="5"/>
                <c:pt idx="0">
                  <c:v>Interior</c:v>
                </c:pt>
                <c:pt idx="1">
                  <c:v>Fraser</c:v>
                </c:pt>
                <c:pt idx="2">
                  <c:v>Vancouver Coastal</c:v>
                </c:pt>
                <c:pt idx="3">
                  <c:v>Vancouver Island</c:v>
                </c:pt>
                <c:pt idx="4">
                  <c:v>Northern</c:v>
                </c:pt>
              </c:strCache>
            </c:strRef>
          </c:cat>
          <c:val>
            <c:numRef>
              <c:f>'NonfatalRate per 100000 - HA '!$E$16:$E$20</c:f>
              <c:numCache>
                <c:formatCode>0</c:formatCode>
                <c:ptCount val="5"/>
                <c:pt idx="0">
                  <c:v>200.63679842918089</c:v>
                </c:pt>
                <c:pt idx="1">
                  <c:v>196.80088865393068</c:v>
                </c:pt>
                <c:pt idx="2">
                  <c:v>348.08246122532063</c:v>
                </c:pt>
                <c:pt idx="3">
                  <c:v>261.22877589773054</c:v>
                </c:pt>
                <c:pt idx="4">
                  <c:v>284.22247125075484</c:v>
                </c:pt>
              </c:numCache>
            </c:numRef>
          </c:val>
          <c:extLst>
            <c:ext xmlns:c16="http://schemas.microsoft.com/office/drawing/2014/chart" uri="{C3380CC4-5D6E-409C-BE32-E72D297353CC}">
              <c16:uniqueId val="{00000003-5815-4838-9362-DBAB70775316}"/>
            </c:ext>
          </c:extLst>
        </c:ser>
        <c:dLbls>
          <c:dLblPos val="outEnd"/>
          <c:showLegendKey val="0"/>
          <c:showVal val="1"/>
          <c:showCatName val="0"/>
          <c:showSerName val="0"/>
          <c:showPercent val="0"/>
          <c:showBubbleSize val="0"/>
        </c:dLbls>
        <c:gapWidth val="219"/>
        <c:axId val="81640832"/>
        <c:axId val="81646720"/>
      </c:barChart>
      <c:catAx>
        <c:axId val="816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646720"/>
        <c:crosses val="autoZero"/>
        <c:auto val="1"/>
        <c:lblAlgn val="ctr"/>
        <c:lblOffset val="100"/>
        <c:noMultiLvlLbl val="0"/>
      </c:catAx>
      <c:valAx>
        <c:axId val="81646720"/>
        <c:scaling>
          <c:orientation val="minMax"/>
          <c:max val="5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Overdose</a:t>
                </a:r>
                <a:r>
                  <a:rPr lang="en-CA" baseline="0"/>
                  <a:t> Rate per 100,000 people</a:t>
                </a:r>
              </a:p>
            </c:rich>
          </c:tx>
          <c:layout>
            <c:manualLayout>
              <c:xMode val="edge"/>
              <c:yMode val="edge"/>
              <c:x val="0"/>
              <c:y val="0.177638133105044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40832"/>
        <c:crosses val="autoZero"/>
        <c:crossBetween val="between"/>
        <c:majorUnit val="50"/>
      </c:valAx>
      <c:spPr>
        <a:noFill/>
        <a:ln>
          <a:noFill/>
        </a:ln>
        <a:effectLst/>
      </c:spPr>
    </c:plotArea>
    <c:legend>
      <c:legendPos val="r"/>
      <c:layout>
        <c:manualLayout>
          <c:xMode val="edge"/>
          <c:yMode val="edge"/>
          <c:x val="0.88233610713433552"/>
          <c:y val="0.42708542272009514"/>
          <c:w val="8.5466923168694822E-2"/>
          <c:h val="0.3178361856513677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sz="1600" b="1" dirty="0">
                <a:solidFill>
                  <a:schemeClr val="tx1"/>
                </a:solidFill>
              </a:rPr>
              <a:t>Fatal</a:t>
            </a:r>
            <a:r>
              <a:rPr lang="en-CA" sz="1600" b="1" baseline="0" dirty="0">
                <a:solidFill>
                  <a:schemeClr val="tx1"/>
                </a:solidFill>
              </a:rPr>
              <a:t> Overdose Rate by Health Authority*</a:t>
            </a:r>
            <a:endParaRPr lang="en-CA"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526011171680456E-2"/>
          <c:y val="0.13403073588942771"/>
          <c:w val="0.7942292549969715"/>
          <c:h val="0.76067698868195066"/>
        </c:manualLayout>
      </c:layout>
      <c:barChart>
        <c:barDir val="col"/>
        <c:grouping val="clustered"/>
        <c:varyColors val="0"/>
        <c:ser>
          <c:idx val="0"/>
          <c:order val="0"/>
          <c:tx>
            <c:strRef>
              <c:f>'Rate per 100000 - HA '!$B$24</c:f>
              <c:strCache>
                <c:ptCount val="1"/>
                <c:pt idx="0">
                  <c:v>2015</c:v>
                </c:pt>
              </c:strCache>
            </c:strRef>
          </c:tx>
          <c:spPr>
            <a:solidFill>
              <a:srgbClr val="4F81BD">
                <a:lumMod val="5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 per 100000 - HA '!$A$25:$A$29</c:f>
              <c:strCache>
                <c:ptCount val="5"/>
                <c:pt idx="0">
                  <c:v>Interior</c:v>
                </c:pt>
                <c:pt idx="1">
                  <c:v>Fraser</c:v>
                </c:pt>
                <c:pt idx="2">
                  <c:v>Vancouver Coastal</c:v>
                </c:pt>
                <c:pt idx="3">
                  <c:v>Vancouver Island</c:v>
                </c:pt>
                <c:pt idx="4">
                  <c:v>Northern</c:v>
                </c:pt>
              </c:strCache>
            </c:strRef>
          </c:cat>
          <c:val>
            <c:numRef>
              <c:f>'Rate per 100000 - HA '!$B$25:$B$29</c:f>
              <c:numCache>
                <c:formatCode>0</c:formatCode>
                <c:ptCount val="5"/>
                <c:pt idx="0">
                  <c:v>14.022147055282943</c:v>
                </c:pt>
                <c:pt idx="1">
                  <c:v>14.18096154860612</c:v>
                </c:pt>
                <c:pt idx="2">
                  <c:v>15.312121955552669</c:v>
                </c:pt>
                <c:pt idx="3">
                  <c:v>17.115494086279739</c:v>
                </c:pt>
                <c:pt idx="4">
                  <c:v>14.999040759021256</c:v>
                </c:pt>
              </c:numCache>
            </c:numRef>
          </c:val>
          <c:extLst>
            <c:ext xmlns:c16="http://schemas.microsoft.com/office/drawing/2014/chart" uri="{C3380CC4-5D6E-409C-BE32-E72D297353CC}">
              <c16:uniqueId val="{00000000-B93C-456B-9D59-B08470E2FF73}"/>
            </c:ext>
          </c:extLst>
        </c:ser>
        <c:ser>
          <c:idx val="1"/>
          <c:order val="1"/>
          <c:tx>
            <c:strRef>
              <c:f>'Rate per 100000 - HA '!$C$24</c:f>
              <c:strCache>
                <c:ptCount val="1"/>
                <c:pt idx="0">
                  <c:v>2016</c:v>
                </c:pt>
              </c:strCache>
            </c:strRef>
          </c:tx>
          <c:spPr>
            <a:solidFill>
              <a:srgbClr val="4F81BD">
                <a:lumMod val="75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 per 100000 - HA '!$A$25:$A$29</c:f>
              <c:strCache>
                <c:ptCount val="5"/>
                <c:pt idx="0">
                  <c:v>Interior</c:v>
                </c:pt>
                <c:pt idx="1">
                  <c:v>Fraser</c:v>
                </c:pt>
                <c:pt idx="2">
                  <c:v>Vancouver Coastal</c:v>
                </c:pt>
                <c:pt idx="3">
                  <c:v>Vancouver Island</c:v>
                </c:pt>
                <c:pt idx="4">
                  <c:v>Northern</c:v>
                </c:pt>
              </c:strCache>
            </c:strRef>
          </c:cat>
          <c:val>
            <c:numRef>
              <c:f>'Rate per 100000 - HA '!$C$25:$C$29</c:f>
              <c:numCache>
                <c:formatCode>0</c:formatCode>
                <c:ptCount val="5"/>
                <c:pt idx="0">
                  <c:v>27.313235994162653</c:v>
                </c:pt>
                <c:pt idx="1">
                  <c:v>21.663477321394282</c:v>
                </c:pt>
                <c:pt idx="2">
                  <c:v>24.5752119717597</c:v>
                </c:pt>
                <c:pt idx="3">
                  <c:v>24.829603771149721</c:v>
                </c:pt>
                <c:pt idx="4">
                  <c:v>27.012056267138775</c:v>
                </c:pt>
              </c:numCache>
            </c:numRef>
          </c:val>
          <c:extLst>
            <c:ext xmlns:c16="http://schemas.microsoft.com/office/drawing/2014/chart" uri="{C3380CC4-5D6E-409C-BE32-E72D297353CC}">
              <c16:uniqueId val="{00000001-B93C-456B-9D59-B08470E2FF73}"/>
            </c:ext>
          </c:extLst>
        </c:ser>
        <c:ser>
          <c:idx val="2"/>
          <c:order val="2"/>
          <c:tx>
            <c:strRef>
              <c:f>'Rate per 100000 - HA '!$D$24</c:f>
              <c:strCache>
                <c:ptCount val="1"/>
                <c:pt idx="0">
                  <c:v>2017</c:v>
                </c:pt>
              </c:strCache>
            </c:strRef>
          </c:tx>
          <c:spPr>
            <a:solidFill>
              <a:srgbClr val="4F81BD">
                <a:lumMod val="60000"/>
                <a:lumOff val="4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 per 100000 - HA '!$A$25:$A$29</c:f>
              <c:strCache>
                <c:ptCount val="5"/>
                <c:pt idx="0">
                  <c:v>Interior</c:v>
                </c:pt>
                <c:pt idx="1">
                  <c:v>Fraser</c:v>
                </c:pt>
                <c:pt idx="2">
                  <c:v>Vancouver Coastal</c:v>
                </c:pt>
                <c:pt idx="3">
                  <c:v>Vancouver Island</c:v>
                </c:pt>
                <c:pt idx="4">
                  <c:v>Northern</c:v>
                </c:pt>
              </c:strCache>
            </c:strRef>
          </c:cat>
          <c:val>
            <c:numRef>
              <c:f>'Rate per 100000 - HA '!$D$25:$D$29</c:f>
              <c:numCache>
                <c:formatCode>0</c:formatCode>
                <c:ptCount val="5"/>
                <c:pt idx="0">
                  <c:v>35.363904574939454</c:v>
                </c:pt>
                <c:pt idx="1">
                  <c:v>30.029374187841995</c:v>
                </c:pt>
                <c:pt idx="2">
                  <c:v>39.07404701797094</c:v>
                </c:pt>
                <c:pt idx="3">
                  <c:v>32.669297826290688</c:v>
                </c:pt>
                <c:pt idx="4">
                  <c:v>30.077422824871405</c:v>
                </c:pt>
              </c:numCache>
            </c:numRef>
          </c:val>
          <c:extLst>
            <c:ext xmlns:c16="http://schemas.microsoft.com/office/drawing/2014/chart" uri="{C3380CC4-5D6E-409C-BE32-E72D297353CC}">
              <c16:uniqueId val="{00000002-B93C-456B-9D59-B08470E2FF73}"/>
            </c:ext>
          </c:extLst>
        </c:ser>
        <c:ser>
          <c:idx val="3"/>
          <c:order val="3"/>
          <c:tx>
            <c:strRef>
              <c:f>'Rate per 100000 - HA '!$E$24</c:f>
              <c:strCache>
                <c:ptCount val="1"/>
                <c:pt idx="0">
                  <c:v>2018</c:v>
                </c:pt>
              </c:strCache>
            </c:strRef>
          </c:tx>
          <c:spPr>
            <a:solidFill>
              <a:srgbClr val="4F81BD">
                <a:lumMod val="20000"/>
                <a:lumOff val="80000"/>
              </a:srgb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 per 100000 - HA '!$A$25:$A$29</c:f>
              <c:strCache>
                <c:ptCount val="5"/>
                <c:pt idx="0">
                  <c:v>Interior</c:v>
                </c:pt>
                <c:pt idx="1">
                  <c:v>Fraser</c:v>
                </c:pt>
                <c:pt idx="2">
                  <c:v>Vancouver Coastal</c:v>
                </c:pt>
                <c:pt idx="3">
                  <c:v>Vancouver Island</c:v>
                </c:pt>
                <c:pt idx="4">
                  <c:v>Northern</c:v>
                </c:pt>
              </c:strCache>
            </c:strRef>
          </c:cat>
          <c:val>
            <c:numRef>
              <c:f>'Rate per 100000 - HA '!$E$25:$E$29</c:f>
              <c:numCache>
                <c:formatCode>0</c:formatCode>
                <c:ptCount val="5"/>
                <c:pt idx="0">
                  <c:v>34.153548969946115</c:v>
                </c:pt>
                <c:pt idx="1">
                  <c:v>28.947602164702545</c:v>
                </c:pt>
                <c:pt idx="2">
                  <c:v>37.36096354094019</c:v>
                </c:pt>
                <c:pt idx="3">
                  <c:v>32.727174267494149</c:v>
                </c:pt>
                <c:pt idx="4">
                  <c:v>36.765095783679953</c:v>
                </c:pt>
              </c:numCache>
            </c:numRef>
          </c:val>
          <c:extLst>
            <c:ext xmlns:c16="http://schemas.microsoft.com/office/drawing/2014/chart" uri="{C3380CC4-5D6E-409C-BE32-E72D297353CC}">
              <c16:uniqueId val="{00000003-B93C-456B-9D59-B08470E2FF73}"/>
            </c:ext>
          </c:extLst>
        </c:ser>
        <c:dLbls>
          <c:dLblPos val="outEnd"/>
          <c:showLegendKey val="0"/>
          <c:showVal val="1"/>
          <c:showCatName val="0"/>
          <c:showSerName val="0"/>
          <c:showPercent val="0"/>
          <c:showBubbleSize val="0"/>
        </c:dLbls>
        <c:gapWidth val="219"/>
        <c:axId val="81990016"/>
        <c:axId val="81991552"/>
      </c:barChart>
      <c:catAx>
        <c:axId val="8199001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1991552"/>
        <c:crosses val="autoZero"/>
        <c:auto val="1"/>
        <c:lblAlgn val="ctr"/>
        <c:lblOffset val="100"/>
        <c:noMultiLvlLbl val="0"/>
      </c:catAx>
      <c:valAx>
        <c:axId val="819915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Fatal</a:t>
                </a:r>
                <a:r>
                  <a:rPr lang="en-CA" baseline="0"/>
                  <a:t> Overdose per 100,000 People</a:t>
                </a:r>
                <a:endParaRPr lang="en-CA"/>
              </a:p>
            </c:rich>
          </c:tx>
          <c:layout>
            <c:manualLayout>
              <c:xMode val="edge"/>
              <c:yMode val="edge"/>
              <c:x val="0"/>
              <c:y val="0.183957525418168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90016"/>
        <c:crosses val="autoZero"/>
        <c:crossBetween val="between"/>
      </c:valAx>
      <c:spPr>
        <a:noFill/>
        <a:ln>
          <a:noFill/>
        </a:ln>
        <a:effectLst/>
      </c:spPr>
    </c:plotArea>
    <c:legend>
      <c:legendPos val="r"/>
      <c:layout>
        <c:manualLayout>
          <c:xMode val="edge"/>
          <c:yMode val="edge"/>
          <c:x val="0.88648176189514771"/>
          <c:y val="0.38432763410274912"/>
          <c:w val="9.8560973147587327E-2"/>
          <c:h val="0.3063710800590544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CA" sz="1400" dirty="0">
                <a:latin typeface="Arial" panose="020B0604020202020204" pitchFamily="34" charset="0"/>
                <a:cs typeface="Arial" panose="020B0604020202020204" pitchFamily="34" charset="0"/>
              </a:rPr>
              <a:t>Number of Drug-related</a:t>
            </a:r>
            <a:r>
              <a:rPr lang="en-CA" sz="1400" baseline="0" dirty="0">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Overdoses per Person</a:t>
            </a:r>
          </a:p>
        </c:rich>
      </c:tx>
      <c:layout>
        <c:manualLayout>
          <c:xMode val="edge"/>
          <c:yMode val="edge"/>
          <c:x val="0.19753409922120388"/>
          <c:y val="0"/>
        </c:manualLayout>
      </c:layout>
      <c:overlay val="1"/>
    </c:title>
    <c:autoTitleDeleted val="0"/>
    <c:plotArea>
      <c:layout>
        <c:manualLayout>
          <c:layoutTarget val="inner"/>
          <c:xMode val="edge"/>
          <c:yMode val="edge"/>
          <c:x val="1.5086915365087567E-2"/>
          <c:y val="0.12814749718785151"/>
          <c:w val="0.98491308463491245"/>
          <c:h val="0.77295345894263212"/>
        </c:manualLayout>
      </c:layout>
      <c:barChart>
        <c:barDir val="col"/>
        <c:grouping val="clustered"/>
        <c:varyColors val="0"/>
        <c:ser>
          <c:idx val="0"/>
          <c:order val="0"/>
          <c:tx>
            <c:strRef>
              <c:f>Sheet1!$B$1</c:f>
              <c:strCache>
                <c:ptCount val="1"/>
                <c:pt idx="0">
                  <c:v>2015</c:v>
                </c:pt>
              </c:strCache>
            </c:strRef>
          </c:tx>
          <c:spPr>
            <a:solidFill>
              <a:schemeClr val="accent1">
                <a:lumMod val="60000"/>
                <a:lumOff val="40000"/>
              </a:schemeClr>
            </a:solidFill>
            <a:ln>
              <a:solidFill>
                <a:schemeClr val="tx1"/>
              </a:solidFill>
            </a:ln>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OD</c:v>
                </c:pt>
                <c:pt idx="1">
                  <c:v>2 ODs</c:v>
                </c:pt>
                <c:pt idx="2">
                  <c:v>3 ODs +</c:v>
                </c:pt>
              </c:strCache>
            </c:strRef>
          </c:cat>
          <c:val>
            <c:numRef>
              <c:f>Sheet1!$B$2:$B$4</c:f>
              <c:numCache>
                <c:formatCode>0%</c:formatCode>
                <c:ptCount val="3"/>
                <c:pt idx="0">
                  <c:v>0.85</c:v>
                </c:pt>
                <c:pt idx="1">
                  <c:v>0.1</c:v>
                </c:pt>
                <c:pt idx="2">
                  <c:v>0.05</c:v>
                </c:pt>
              </c:numCache>
            </c:numRef>
          </c:val>
          <c:extLst>
            <c:ext xmlns:c16="http://schemas.microsoft.com/office/drawing/2014/chart" uri="{C3380CC4-5D6E-409C-BE32-E72D297353CC}">
              <c16:uniqueId val="{00000000-AB14-4F38-898A-9E8D41163194}"/>
            </c:ext>
          </c:extLst>
        </c:ser>
        <c:ser>
          <c:idx val="1"/>
          <c:order val="1"/>
          <c:tx>
            <c:strRef>
              <c:f>Sheet1!$C$1</c:f>
              <c:strCache>
                <c:ptCount val="1"/>
                <c:pt idx="0">
                  <c:v>2016</c:v>
                </c:pt>
              </c:strCache>
            </c:strRef>
          </c:tx>
          <c:spPr>
            <a:solidFill>
              <a:schemeClr val="accent1"/>
            </a:solidFill>
            <a:ln>
              <a:solidFill>
                <a:schemeClr val="tx1"/>
              </a:solidFill>
            </a:ln>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OD</c:v>
                </c:pt>
                <c:pt idx="1">
                  <c:v>2 ODs</c:v>
                </c:pt>
                <c:pt idx="2">
                  <c:v>3 ODs +</c:v>
                </c:pt>
              </c:strCache>
            </c:strRef>
          </c:cat>
          <c:val>
            <c:numRef>
              <c:f>Sheet1!$C$2:$C$4</c:f>
              <c:numCache>
                <c:formatCode>0%</c:formatCode>
                <c:ptCount val="3"/>
                <c:pt idx="0">
                  <c:v>0.73</c:v>
                </c:pt>
                <c:pt idx="1">
                  <c:v>0.14000000000000001</c:v>
                </c:pt>
                <c:pt idx="2">
                  <c:v>0.13</c:v>
                </c:pt>
              </c:numCache>
            </c:numRef>
          </c:val>
          <c:extLst>
            <c:ext xmlns:c16="http://schemas.microsoft.com/office/drawing/2014/chart" uri="{C3380CC4-5D6E-409C-BE32-E72D297353CC}">
              <c16:uniqueId val="{00000001-AB14-4F38-898A-9E8D41163194}"/>
            </c:ext>
          </c:extLst>
        </c:ser>
        <c:ser>
          <c:idx val="2"/>
          <c:order val="2"/>
          <c:tx>
            <c:strRef>
              <c:f>Sheet1!$D$1</c:f>
              <c:strCache>
                <c:ptCount val="1"/>
                <c:pt idx="0">
                  <c:v>2017</c:v>
                </c:pt>
              </c:strCache>
            </c:strRef>
          </c:tx>
          <c:spPr>
            <a:solidFill>
              <a:schemeClr val="accent1">
                <a:lumMod val="75000"/>
              </a:schemeClr>
            </a:solidFill>
            <a:ln>
              <a:solidFill>
                <a:schemeClr val="tx1"/>
              </a:solidFill>
            </a:ln>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OD</c:v>
                </c:pt>
                <c:pt idx="1">
                  <c:v>2 ODs</c:v>
                </c:pt>
                <c:pt idx="2">
                  <c:v>3 ODs +</c:v>
                </c:pt>
              </c:strCache>
            </c:strRef>
          </c:cat>
          <c:val>
            <c:numRef>
              <c:f>Sheet1!$D$2:$D$4</c:f>
              <c:numCache>
                <c:formatCode>0%</c:formatCode>
                <c:ptCount val="3"/>
                <c:pt idx="0">
                  <c:v>0.71</c:v>
                </c:pt>
                <c:pt idx="1">
                  <c:v>0.15</c:v>
                </c:pt>
                <c:pt idx="2">
                  <c:v>0.14000000000000001</c:v>
                </c:pt>
              </c:numCache>
            </c:numRef>
          </c:val>
          <c:extLst>
            <c:ext xmlns:c16="http://schemas.microsoft.com/office/drawing/2014/chart" uri="{C3380CC4-5D6E-409C-BE32-E72D297353CC}">
              <c16:uniqueId val="{00000002-AB14-4F38-898A-9E8D41163194}"/>
            </c:ext>
          </c:extLst>
        </c:ser>
        <c:ser>
          <c:idx val="3"/>
          <c:order val="3"/>
          <c:tx>
            <c:strRef>
              <c:f>Sheet1!$E$1</c:f>
              <c:strCache>
                <c:ptCount val="1"/>
                <c:pt idx="0">
                  <c:v>2018</c:v>
                </c:pt>
              </c:strCache>
            </c:strRef>
          </c:tx>
          <c:spPr>
            <a:solidFill>
              <a:schemeClr val="accent1">
                <a:lumMod val="50000"/>
              </a:schemeClr>
            </a:solidFill>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 OD</c:v>
                </c:pt>
                <c:pt idx="1">
                  <c:v>2 ODs</c:v>
                </c:pt>
                <c:pt idx="2">
                  <c:v>3 ODs +</c:v>
                </c:pt>
              </c:strCache>
            </c:strRef>
          </c:cat>
          <c:val>
            <c:numRef>
              <c:f>Sheet1!$E$2:$E$4</c:f>
              <c:numCache>
                <c:formatCode>0%</c:formatCode>
                <c:ptCount val="3"/>
                <c:pt idx="0">
                  <c:v>0.74</c:v>
                </c:pt>
                <c:pt idx="1">
                  <c:v>0.14000000000000001</c:v>
                </c:pt>
                <c:pt idx="2">
                  <c:v>0.12</c:v>
                </c:pt>
              </c:numCache>
            </c:numRef>
          </c:val>
          <c:extLst>
            <c:ext xmlns:c16="http://schemas.microsoft.com/office/drawing/2014/chart" uri="{C3380CC4-5D6E-409C-BE32-E72D297353CC}">
              <c16:uniqueId val="{00000000-9131-4174-9188-AEE7CBAD9532}"/>
            </c:ext>
          </c:extLst>
        </c:ser>
        <c:dLbls>
          <c:showLegendKey val="0"/>
          <c:showVal val="0"/>
          <c:showCatName val="0"/>
          <c:showSerName val="0"/>
          <c:showPercent val="0"/>
          <c:showBubbleSize val="0"/>
        </c:dLbls>
        <c:gapWidth val="150"/>
        <c:axId val="82056320"/>
        <c:axId val="82057856"/>
      </c:barChart>
      <c:catAx>
        <c:axId val="82056320"/>
        <c:scaling>
          <c:orientation val="minMax"/>
        </c:scaling>
        <c:delete val="0"/>
        <c:axPos val="b"/>
        <c:numFmt formatCode="General"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82057856"/>
        <c:crosses val="autoZero"/>
        <c:auto val="1"/>
        <c:lblAlgn val="ctr"/>
        <c:lblOffset val="100"/>
        <c:noMultiLvlLbl val="0"/>
      </c:catAx>
      <c:valAx>
        <c:axId val="82057856"/>
        <c:scaling>
          <c:orientation val="minMax"/>
        </c:scaling>
        <c:delete val="1"/>
        <c:axPos val="l"/>
        <c:numFmt formatCode="0%" sourceLinked="1"/>
        <c:majorTickMark val="out"/>
        <c:minorTickMark val="none"/>
        <c:tickLblPos val="nextTo"/>
        <c:crossAx val="82056320"/>
        <c:crosses val="autoZero"/>
        <c:crossBetween val="between"/>
        <c:majorUnit val="0.2"/>
      </c:valAx>
    </c:plotArea>
    <c:legend>
      <c:legendPos val="r"/>
      <c:layout>
        <c:manualLayout>
          <c:xMode val="edge"/>
          <c:yMode val="edge"/>
          <c:x val="0.85308958306441207"/>
          <c:y val="0.12984884701912261"/>
          <c:w val="9.5660710680395722E-2"/>
          <c:h val="0.318135920311373"/>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42945EB-5270-4305-AE3F-3C53F35CB62D}" type="datetimeFigureOut">
              <a:rPr lang="en-CA" smtClean="0"/>
              <a:t>2021-05-31</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D23EBC-FE45-4563-820A-D6176054EEA2}" type="slidenum">
              <a:rPr lang="en-CA" smtClean="0"/>
              <a:t>‹#›</a:t>
            </a:fld>
            <a:endParaRPr lang="en-CA"/>
          </a:p>
        </p:txBody>
      </p:sp>
    </p:spTree>
    <p:extLst>
      <p:ext uri="{BB962C8B-B14F-4D97-AF65-F5344CB8AC3E}">
        <p14:creationId xmlns:p14="http://schemas.microsoft.com/office/powerpoint/2010/main" val="3192981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3B3A0907-C3BD-4FFE-B755-34C499FF1C5A}" type="datetime1">
              <a:rPr lang="en-US"/>
              <a:pPr/>
              <a:t>5/31/2021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1B0DE04C-659E-46A5-AAEC-F8AA0365B216}" type="slidenum">
              <a:rPr lang="en-US"/>
              <a:pPr/>
              <a:t>‹#›</a:t>
            </a:fld>
            <a:endParaRPr lang="en-US"/>
          </a:p>
        </p:txBody>
      </p:sp>
    </p:spTree>
    <p:extLst>
      <p:ext uri="{BB962C8B-B14F-4D97-AF65-F5344CB8AC3E}">
        <p14:creationId xmlns:p14="http://schemas.microsoft.com/office/powerpoint/2010/main" val="30357463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https://www.fnha.ca/about/news-and-events/news/first-nations-toxic-drug-deaths-doubled-during-the-pandemic-in-2020</a:t>
            </a:r>
            <a:endParaRPr lang="en-US" dirty="0"/>
          </a:p>
        </p:txBody>
      </p:sp>
      <p:sp>
        <p:nvSpPr>
          <p:cNvPr id="4" name="Slide Number Placeholder 3"/>
          <p:cNvSpPr>
            <a:spLocks noGrp="1"/>
          </p:cNvSpPr>
          <p:nvPr>
            <p:ph type="sldNum" sz="quarter" idx="10"/>
          </p:nvPr>
        </p:nvSpPr>
        <p:spPr/>
        <p:txBody>
          <a:bodyPr/>
          <a:lstStyle/>
          <a:p>
            <a:fld id="{1B0DE04C-659E-46A5-AAEC-F8AA0365B216}" type="slidenum">
              <a:rPr lang="en-US" smtClean="0"/>
              <a:pPr/>
              <a:t>3</a:t>
            </a:fld>
            <a:endParaRPr lang="en-US"/>
          </a:p>
        </p:txBody>
      </p:sp>
    </p:spTree>
    <p:extLst>
      <p:ext uri="{BB962C8B-B14F-4D97-AF65-F5344CB8AC3E}">
        <p14:creationId xmlns:p14="http://schemas.microsoft.com/office/powerpoint/2010/main" val="47015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Knowledge</a:t>
            </a:r>
            <a:r>
              <a:rPr lang="en-CA" baseline="0" dirty="0"/>
              <a:t> update: http://www.bccdc.ca/resource-gallery/Documents/Statistics%20and%20Research/Statistics%20and%20Reports/Overdose/2020.04.23_KnowledgeUpdate_COVIDrelatedriskfactors.pdf</a:t>
            </a:r>
          </a:p>
          <a:p>
            <a:endParaRPr lang="en-CA" baseline="0" dirty="0"/>
          </a:p>
          <a:p>
            <a:r>
              <a:rPr lang="en-CA" baseline="0" dirty="0"/>
              <a:t>Publication: https://www.ncbi.nlm.nih.gov/pmc/articles/PMC7206446/</a:t>
            </a:r>
            <a:endParaRPr lang="en-CA" dirty="0"/>
          </a:p>
        </p:txBody>
      </p:sp>
    </p:spTree>
    <p:extLst>
      <p:ext uri="{BB962C8B-B14F-4D97-AF65-F5344CB8AC3E}">
        <p14:creationId xmlns:p14="http://schemas.microsoft.com/office/powerpoint/2010/main" val="24078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Knowledge</a:t>
            </a:r>
            <a:r>
              <a:rPr lang="en-CA" baseline="0" dirty="0"/>
              <a:t> update: http://www.bccdc.ca/Health-Professionals-Site/Documents/Harm-Reduction-Reports/2021.04.26_Knowledge%20Update_Identifying%20time%20varying%20risk%20factors%20for%20NFOD.pdf</a:t>
            </a:r>
            <a:endParaRPr lang="en-CA" dirty="0"/>
          </a:p>
          <a:p>
            <a:endParaRPr lang="en-CA" dirty="0"/>
          </a:p>
          <a:p>
            <a:r>
              <a:rPr lang="en-CA" dirty="0"/>
              <a:t>Publication: https://www.thelancet.com/action/showPdf?pii=S2468-2667%2821%2900007-4</a:t>
            </a:r>
          </a:p>
        </p:txBody>
      </p:sp>
    </p:spTree>
    <p:extLst>
      <p:ext uri="{BB962C8B-B14F-4D97-AF65-F5344CB8AC3E}">
        <p14:creationId xmlns:p14="http://schemas.microsoft.com/office/powerpoint/2010/main" val="24078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C3CF46-D872-4AA5-910E-38180376F53E}" type="slidenum">
              <a:rPr lang="en-CA" smtClean="0"/>
              <a:t>20</a:t>
            </a:fld>
            <a:endParaRPr lang="en-CA"/>
          </a:p>
        </p:txBody>
      </p:sp>
    </p:spTree>
    <p:extLst>
      <p:ext uri="{BB962C8B-B14F-4D97-AF65-F5344CB8AC3E}">
        <p14:creationId xmlns:p14="http://schemas.microsoft.com/office/powerpoint/2010/main" val="9306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C3CF46-D872-4AA5-910E-38180376F53E}" type="slidenum">
              <a:rPr lang="en-CA" smtClean="0"/>
              <a:t>21</a:t>
            </a:fld>
            <a:endParaRPr lang="en-CA"/>
          </a:p>
        </p:txBody>
      </p:sp>
    </p:spTree>
    <p:extLst>
      <p:ext uri="{BB962C8B-B14F-4D97-AF65-F5344CB8AC3E}">
        <p14:creationId xmlns:p14="http://schemas.microsoft.com/office/powerpoint/2010/main" val="182297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C3CF46-D872-4AA5-910E-38180376F53E}" type="slidenum">
              <a:rPr lang="en-CA" smtClean="0"/>
              <a:t>22</a:t>
            </a:fld>
            <a:endParaRPr lang="en-CA"/>
          </a:p>
        </p:txBody>
      </p:sp>
    </p:spTree>
    <p:extLst>
      <p:ext uri="{BB962C8B-B14F-4D97-AF65-F5344CB8AC3E}">
        <p14:creationId xmlns:p14="http://schemas.microsoft.com/office/powerpoint/2010/main" val="276710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4855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078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9980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 Though we have seen an apparent decrease in the number of illicit drug toxicity deaths (Coroner’s report from this summer), there continues to be a continued rise in the number of overdoses seen through the number of calls to ambulance and reports from OPS and SCS</a:t>
            </a:r>
          </a:p>
          <a:p>
            <a:r>
              <a:rPr lang="en-CA" dirty="0">
                <a:effectLst/>
              </a:rPr>
              <a:t>- Community led initiatives have had an enormous impact on reducing overdose deaths, for e.g. the number of averted deaths due to Take Home Naloxone, OPS, and OAT – all which would not have been possible without initial and ongoing community led advocacy</a:t>
            </a:r>
          </a:p>
        </p:txBody>
      </p:sp>
    </p:spTree>
    <p:extLst>
      <p:ext uri="{BB962C8B-B14F-4D97-AF65-F5344CB8AC3E}">
        <p14:creationId xmlns:p14="http://schemas.microsoft.com/office/powerpoint/2010/main" val="43713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DE04C-659E-46A5-AAEC-F8AA0365B216}" type="slidenum">
              <a:rPr lang="en-US" smtClean="0"/>
              <a:pPr/>
              <a:t>7</a:t>
            </a:fld>
            <a:endParaRPr lang="en-US"/>
          </a:p>
        </p:txBody>
      </p:sp>
    </p:spTree>
    <p:extLst>
      <p:ext uri="{BB962C8B-B14F-4D97-AF65-F5344CB8AC3E}">
        <p14:creationId xmlns:p14="http://schemas.microsoft.com/office/powerpoint/2010/main" val="313053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7137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952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078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7975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additive over the years</a:t>
            </a:r>
          </a:p>
          <a:p>
            <a:endParaRPr lang="en-CA" dirty="0"/>
          </a:p>
        </p:txBody>
      </p:sp>
      <p:sp>
        <p:nvSpPr>
          <p:cNvPr id="4" name="Slide Number Placeholder 3"/>
          <p:cNvSpPr>
            <a:spLocks noGrp="1"/>
          </p:cNvSpPr>
          <p:nvPr>
            <p:ph type="sldNum" sz="quarter" idx="10"/>
          </p:nvPr>
        </p:nvSpPr>
        <p:spPr/>
        <p:txBody>
          <a:bodyPr/>
          <a:lstStyle/>
          <a:p>
            <a:fld id="{1B0DE04C-659E-46A5-AAEC-F8AA0365B216}" type="slidenum">
              <a:rPr lang="en-US" smtClean="0"/>
              <a:pPr/>
              <a:t>15</a:t>
            </a:fld>
            <a:endParaRPr lang="en-US"/>
          </a:p>
        </p:txBody>
      </p:sp>
    </p:spTree>
    <p:extLst>
      <p:ext uri="{BB962C8B-B14F-4D97-AF65-F5344CB8AC3E}">
        <p14:creationId xmlns:p14="http://schemas.microsoft.com/office/powerpoint/2010/main" val="114363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Knowledge update: http://www.bccdc.ca/resource-gallery/Documents/Statistics%20and%20Research/Statistics%20and%20Reports/Overdose/20191104_BCCDC%20Knowledge%20Update_Incarceration%20History%20and%20Demographics%20among%20people%20who%20overdose.pdf</a:t>
            </a:r>
          </a:p>
          <a:p>
            <a:endParaRPr lang="en-CA" dirty="0"/>
          </a:p>
          <a:p>
            <a:r>
              <a:rPr lang="en-CA" dirty="0"/>
              <a:t>Publication: https://onlinelibrary.wiley.com/doi/10.1111/add.15293</a:t>
            </a:r>
          </a:p>
          <a:p>
            <a:endParaRPr lang="en-CA" dirty="0"/>
          </a:p>
        </p:txBody>
      </p:sp>
    </p:spTree>
    <p:extLst>
      <p:ext uri="{BB962C8B-B14F-4D97-AF65-F5344CB8AC3E}">
        <p14:creationId xmlns:p14="http://schemas.microsoft.com/office/powerpoint/2010/main" val="240785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8" descr="BCCDC_PowerPt_I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Placeholder 1"/>
          <p:cNvSpPr>
            <a:spLocks noGrp="1"/>
          </p:cNvSpPr>
          <p:nvPr>
            <p:ph type="title"/>
          </p:nvPr>
        </p:nvSpPr>
        <p:spPr>
          <a:xfrm>
            <a:off x="4267200" y="1600200"/>
            <a:ext cx="4419600" cy="1051034"/>
          </a:xfrm>
          <a:prstGeom prst="rect">
            <a:avLst/>
          </a:prstGeom>
        </p:spPr>
        <p:txBody>
          <a:bodyPr rtlCol="0">
            <a:normAutofit/>
          </a:bodyPr>
          <a:lstStyle>
            <a:lvl1pPr>
              <a:defRPr b="1">
                <a:latin typeface="+mj-lt"/>
              </a:defRPr>
            </a:lvl1pPr>
          </a:lstStyle>
          <a:p>
            <a:r>
              <a:rPr lang="en-CA"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lvl1pPr>
              <a:defRPr>
                <a:latin typeface="+mn-lt"/>
              </a:defRPr>
            </a:lvl1pPr>
          </a:lstStyle>
          <a:p>
            <a:fld id="{F3193722-0EB3-4FA7-BC15-1764ED114B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Slide Number Placeholder 4"/>
          <p:cNvSpPr>
            <a:spLocks noGrp="1"/>
          </p:cNvSpPr>
          <p:nvPr>
            <p:ph type="sldNum" sz="quarter" idx="10"/>
          </p:nvPr>
        </p:nvSpPr>
        <p:spPr/>
        <p:txBody>
          <a:bodyPr/>
          <a:lstStyle>
            <a:lvl1pPr>
              <a:defRPr/>
            </a:lvl1pPr>
          </a:lstStyle>
          <a:p>
            <a:fld id="{CABC944A-00BF-46C7-A626-65EFC29A53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6"/>
          <p:cNvSpPr>
            <a:spLocks noGrp="1"/>
          </p:cNvSpPr>
          <p:nvPr>
            <p:ph type="sldNum" sz="quarter" idx="12"/>
          </p:nvPr>
        </p:nvSpPr>
        <p:spPr/>
        <p:txBody>
          <a:bodyPr/>
          <a:lstStyle>
            <a:lvl1pPr>
              <a:defRPr/>
            </a:lvl1pPr>
          </a:lstStyle>
          <a:p>
            <a:fld id="{06E955E2-9CC2-4FFD-AFD9-FDCE1898F37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74133"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1866107"/>
            <a:ext cx="4040188" cy="42600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22634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1866107"/>
            <a:ext cx="4041775" cy="42600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Slide Number Placeholder 8"/>
          <p:cNvSpPr>
            <a:spLocks noGrp="1"/>
          </p:cNvSpPr>
          <p:nvPr>
            <p:ph type="sldNum" sz="quarter" idx="12"/>
          </p:nvPr>
        </p:nvSpPr>
        <p:spPr/>
        <p:txBody>
          <a:bodyPr/>
          <a:lstStyle>
            <a:lvl1pPr>
              <a:defRPr/>
            </a:lvl1pPr>
          </a:lstStyle>
          <a:p>
            <a:fld id="{807A71C4-DC8D-4FCA-9ECD-517F57C8E44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5" name="Slide Number Placeholder 4"/>
          <p:cNvSpPr>
            <a:spLocks noGrp="1"/>
          </p:cNvSpPr>
          <p:nvPr>
            <p:ph type="sldNum" sz="quarter" idx="12"/>
          </p:nvPr>
        </p:nvSpPr>
        <p:spPr/>
        <p:txBody>
          <a:bodyPr/>
          <a:lstStyle>
            <a:lvl1pPr>
              <a:defRPr/>
            </a:lvl1pPr>
          </a:lstStyle>
          <a:p>
            <a:fld id="{4BD66551-07D1-4F4D-AB11-9FCC067514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86400" y="622300"/>
            <a:ext cx="2971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endParaRPr lang="en-US" altLang="en-US" sz="1200">
              <a:solidFill>
                <a:schemeClr val="bg1"/>
              </a:solidFill>
              <a:cs typeface="Arial" pitchFamily="34" charset="0"/>
            </a:endParaRPr>
          </a:p>
        </p:txBody>
      </p:sp>
      <p:sp>
        <p:nvSpPr>
          <p:cNvPr id="11" name="Text Placeholder 2"/>
          <p:cNvSpPr>
            <a:spLocks noGrp="1"/>
          </p:cNvSpPr>
          <p:nvPr>
            <p:ph idx="1"/>
          </p:nvPr>
        </p:nvSpPr>
        <p:spPr>
          <a:xfrm>
            <a:off x="457200" y="2057408"/>
            <a:ext cx="8229600" cy="3996259"/>
          </a:xfrm>
          <a:prstGeom prst="rect">
            <a:avLst/>
          </a:prstGeom>
        </p:spPr>
        <p:txBody>
          <a:bodyPr vert="horz" lIns="0" tIns="0" rIns="0" bIns="0" rtlCol="0">
            <a:normAutofit/>
          </a:bodyPr>
          <a:lstStyle>
            <a:lvl1pPr marL="457200" indent="-457200">
              <a:buFont typeface="Arial"/>
              <a:buChar char="•"/>
              <a:defRPr/>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p:cNvSpPr>
            <a:spLocks noGrp="1"/>
          </p:cNvSpPr>
          <p:nvPr>
            <p:ph type="title"/>
          </p:nvPr>
        </p:nvSpPr>
        <p:spPr>
          <a:xfrm>
            <a:off x="457200" y="1261009"/>
            <a:ext cx="8229600" cy="728662"/>
          </a:xfrm>
          <a:prstGeom prst="rect">
            <a:avLst/>
          </a:prstGeom>
        </p:spPr>
        <p:txBody>
          <a:bodyPr vert="horz"/>
          <a:lstStyle>
            <a:lvl1pPr algn="l">
              <a:defRPr sz="3600" b="1" i="0"/>
            </a:lvl1pPr>
          </a:lstStyle>
          <a:p>
            <a:r>
              <a:rPr lang="en-CA" dirty="0"/>
              <a:t>Click to edit Master title style</a:t>
            </a:r>
            <a:endParaRPr lang="en-US" dirty="0"/>
          </a:p>
        </p:txBody>
      </p:sp>
      <p:sp>
        <p:nvSpPr>
          <p:cNvPr id="5" name="Date Placeholder 3"/>
          <p:cNvSpPr>
            <a:spLocks noGrp="1"/>
          </p:cNvSpPr>
          <p:nvPr>
            <p:ph type="dt" sz="half" idx="10"/>
          </p:nvPr>
        </p:nvSpPr>
        <p:spPr>
          <a:xfrm>
            <a:off x="457200" y="6505575"/>
            <a:ext cx="2133600" cy="215900"/>
          </a:xfrm>
          <a:prstGeom prst="rect">
            <a:avLst/>
          </a:prstGeom>
        </p:spPr>
        <p:txBody>
          <a:bodyPr vert="horz" wrap="square" lIns="91440" tIns="45720" rIns="91440" bIns="45720" numCol="1" anchor="t" anchorCtr="0" compatLnSpc="1">
            <a:prstTxWarp prst="textNoShape">
              <a:avLst/>
            </a:prstTxWarp>
          </a:bodyPr>
          <a:lstStyle>
            <a:lvl1pPr>
              <a:defRPr sz="1000">
                <a:cs typeface="Arial" pitchFamily="34" charset="0"/>
              </a:defRPr>
            </a:lvl1pPr>
          </a:lstStyle>
          <a:p>
            <a:fld id="{4850A6AF-2B39-8846-9D3E-782CBE6DD6AB}" type="datetime1">
              <a:rPr lang="en-US" altLang="en-US" smtClean="0"/>
              <a:t>5/31/2021</a:t>
            </a:fld>
            <a:endParaRPr lang="en-US" altLang="en-US"/>
          </a:p>
        </p:txBody>
      </p:sp>
      <p:sp>
        <p:nvSpPr>
          <p:cNvPr id="6" name="Footer Placeholder 4"/>
          <p:cNvSpPr>
            <a:spLocks noGrp="1"/>
          </p:cNvSpPr>
          <p:nvPr>
            <p:ph type="ftr" sz="quarter" idx="11"/>
          </p:nvPr>
        </p:nvSpPr>
        <p:spPr>
          <a:xfrm>
            <a:off x="3124200" y="6505575"/>
            <a:ext cx="2895600" cy="215900"/>
          </a:xfrm>
          <a:prstGeom prst="rect">
            <a:avLst/>
          </a:prstGeom>
        </p:spPr>
        <p:txBody>
          <a:bodyPr anchor="ctr" anchorCtr="0"/>
          <a:lstStyle>
            <a:lvl1pPr fontAlgn="auto">
              <a:spcBef>
                <a:spcPts val="0"/>
              </a:spcBef>
              <a:spcAft>
                <a:spcPts val="0"/>
              </a:spcAft>
              <a:defRPr sz="1000" dirty="0">
                <a:latin typeface="Arial"/>
                <a:ea typeface="+mn-ea"/>
                <a:cs typeface="Arial"/>
              </a:defRPr>
            </a:lvl1pPr>
          </a:lstStyle>
          <a:p>
            <a:pPr>
              <a:defRPr/>
            </a:pPr>
            <a:r>
              <a:rPr lang="en-US"/>
              <a:t>NOT FOR EXTERNAL DISTRIBUTION</a:t>
            </a:r>
          </a:p>
        </p:txBody>
      </p:sp>
      <p:sp>
        <p:nvSpPr>
          <p:cNvPr id="7" name="Slide Number Placeholder 5"/>
          <p:cNvSpPr>
            <a:spLocks noGrp="1"/>
          </p:cNvSpPr>
          <p:nvPr>
            <p:ph type="sldNum" sz="quarter" idx="12"/>
          </p:nvPr>
        </p:nvSpPr>
        <p:spPr>
          <a:xfrm>
            <a:off x="4038600" y="6505575"/>
            <a:ext cx="1066800" cy="215900"/>
          </a:xfrm>
          <a:prstGeom prst="rect">
            <a:avLst/>
          </a:prstGeom>
        </p:spPr>
        <p:txBody>
          <a:bodyPr vert="horz" wrap="square" lIns="91440" tIns="45720" rIns="91440" bIns="45720" numCol="1" anchor="t" anchorCtr="0" compatLnSpc="1">
            <a:prstTxWarp prst="textNoShape">
              <a:avLst/>
            </a:prstTxWarp>
          </a:bodyPr>
          <a:lstStyle>
            <a:lvl1pPr>
              <a:defRPr sz="1000">
                <a:cs typeface="Arial" pitchFamily="34" charset="0"/>
              </a:defRPr>
            </a:lvl1pPr>
          </a:lstStyle>
          <a:p>
            <a:fld id="{063DA6A3-FB7C-46A2-A97B-FFB8ABF675BC}" type="slidenum">
              <a:rPr lang="en-US" altLang="en-US"/>
              <a:pPr/>
              <a:t>‹#›</a:t>
            </a:fld>
            <a:endParaRPr lang="en-US" altLang="en-US"/>
          </a:p>
        </p:txBody>
      </p:sp>
    </p:spTree>
    <p:extLst>
      <p:ext uri="{BB962C8B-B14F-4D97-AF65-F5344CB8AC3E}">
        <p14:creationId xmlns:p14="http://schemas.microsoft.com/office/powerpoint/2010/main" val="18564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3" descr="PwrPntUprCn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1998113"/>
            <a:ext cx="7467600" cy="3098820"/>
          </a:xfrm>
          <a:prstGeom prst="rect">
            <a:avLst/>
          </a:prstGeom>
        </p:spPr>
        <p:txBody>
          <a:bodyPr vert="horz"/>
          <a:lstStyle>
            <a:lvl1pPr algn="ctr">
              <a:defRPr sz="2400">
                <a:solidFill>
                  <a:schemeClr val="bg1"/>
                </a:solidFill>
                <a:latin typeface="Arial"/>
              </a:defRPr>
            </a:lvl1pPr>
          </a:lstStyle>
          <a:p>
            <a:r>
              <a:rPr lang="en-CA"/>
              <a:t>Click to edit Master title style</a:t>
            </a:r>
            <a:endParaRPr lang="en-US" dirty="0"/>
          </a:p>
        </p:txBody>
      </p:sp>
    </p:spTree>
    <p:extLst>
      <p:ext uri="{BB962C8B-B14F-4D97-AF65-F5344CB8AC3E}">
        <p14:creationId xmlns:p14="http://schemas.microsoft.com/office/powerpoint/2010/main" val="224827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creen Shot 2013-10-03 at 8.03.50 PM.png"/>
          <p:cNvPicPr>
            <a:picLocks noChangeAspect="1"/>
          </p:cNvPicPr>
          <p:nvPr userDrawn="1"/>
        </p:nvPicPr>
        <p:blipFill>
          <a:blip r:embed="rId11"/>
          <a:srcRect/>
          <a:stretch>
            <a:fillRect/>
          </a:stretch>
        </p:blipFill>
        <p:spPr bwMode="auto">
          <a:xfrm>
            <a:off x="0" y="0"/>
            <a:ext cx="9144000" cy="1050925"/>
          </a:xfrm>
          <a:prstGeom prst="rect">
            <a:avLst/>
          </a:prstGeom>
          <a:noFill/>
          <a:ln w="9525">
            <a:noFill/>
            <a:miter lim="800000"/>
            <a:headEnd/>
            <a:tailEnd/>
          </a:ln>
        </p:spPr>
      </p:pic>
      <p:sp>
        <p:nvSpPr>
          <p:cNvPr id="1027" name="Title Placeholder 1"/>
          <p:cNvSpPr>
            <a:spLocks noGrp="1"/>
          </p:cNvSpPr>
          <p:nvPr>
            <p:ph type="title"/>
          </p:nvPr>
        </p:nvSpPr>
        <p:spPr bwMode="auto">
          <a:xfrm>
            <a:off x="457200" y="0"/>
            <a:ext cx="822960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dirty="0"/>
              <a:t>Click to edit Master title style</a:t>
            </a:r>
            <a:endParaRPr lang="en-US" dirty="0"/>
          </a:p>
        </p:txBody>
      </p:sp>
      <p:sp>
        <p:nvSpPr>
          <p:cNvPr id="1028"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8381999" y="6356350"/>
            <a:ext cx="72248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fld id="{27CC653D-11F7-49D9-A013-C3BF6C6D1F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30" r:id="rId7"/>
    <p:sldLayoutId id="2147483731" r:id="rId8"/>
    <p:sldLayoutId id="2147483732" r:id="rId9"/>
  </p:sldLayoutIdLst>
  <p:txStyles>
    <p:title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nha.ca/about/news-and-events/news/first-nations-toxic-drug-deaths-doubled-during-the-pandemic-in-20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114800" y="2819400"/>
            <a:ext cx="5029200" cy="1051034"/>
          </a:xfrm>
        </p:spPr>
        <p:txBody>
          <a:bodyPr anchor="b">
            <a:noAutofit/>
          </a:bodyPr>
          <a:lstStyle/>
          <a:p>
            <a:pPr eaLnBrk="1" hangingPunct="1"/>
            <a:r>
              <a:rPr lang="en-US" sz="4000" b="1" dirty="0">
                <a:solidFill>
                  <a:schemeClr val="bg1"/>
                </a:solidFill>
                <a:latin typeface="Arial" pitchFamily="34" charset="0"/>
                <a:ea typeface="ＭＳ Ｐゴシック" pitchFamily="34" charset="-128"/>
              </a:rPr>
              <a:t>Overview of the Provincial Overdose Cohort</a:t>
            </a:r>
            <a:endParaRPr lang="en-US" sz="4000" dirty="0">
              <a:solidFill>
                <a:schemeClr val="bg1"/>
              </a:solidFill>
              <a:latin typeface="Arial" pitchFamily="34" charset="0"/>
              <a:ea typeface="ＭＳ Ｐゴシック" pitchFamily="34" charset="-128"/>
            </a:endParaRPr>
          </a:p>
        </p:txBody>
      </p:sp>
      <p:sp>
        <p:nvSpPr>
          <p:cNvPr id="15362" name="Title 3"/>
          <p:cNvSpPr txBox="1">
            <a:spLocks/>
          </p:cNvSpPr>
          <p:nvPr/>
        </p:nvSpPr>
        <p:spPr bwMode="auto">
          <a:xfrm>
            <a:off x="4134042" y="3946634"/>
            <a:ext cx="4705158" cy="1143000"/>
          </a:xfrm>
          <a:prstGeom prst="rect">
            <a:avLst/>
          </a:prstGeom>
          <a:noFill/>
          <a:ln w="9525">
            <a:noFill/>
            <a:miter lim="800000"/>
            <a:headEnd/>
            <a:tailEnd/>
          </a:ln>
        </p:spPr>
        <p:txBody>
          <a:bodyPr/>
          <a:lstStyle/>
          <a:p>
            <a:r>
              <a:rPr lang="en-US" sz="1400" dirty="0">
                <a:solidFill>
                  <a:schemeClr val="bg1"/>
                </a:solidFill>
              </a:rPr>
              <a:t>Chloé Xavier, Epidemiologist, BCCDC</a:t>
            </a:r>
          </a:p>
          <a:p>
            <a:r>
              <a:rPr lang="en-US" sz="1400" dirty="0" smtClean="0">
                <a:solidFill>
                  <a:schemeClr val="bg1"/>
                </a:solidFill>
              </a:rPr>
              <a:t>Ana Becerra, Business Analyst, </a:t>
            </a:r>
            <a:r>
              <a:rPr lang="en-US" sz="1400" dirty="0">
                <a:solidFill>
                  <a:schemeClr val="bg1"/>
                </a:solidFill>
              </a:rPr>
              <a:t>BCCDC</a:t>
            </a:r>
          </a:p>
          <a:p>
            <a:r>
              <a:rPr lang="en-US" sz="1400" dirty="0">
                <a:solidFill>
                  <a:schemeClr val="bg1"/>
                </a:solidFill>
              </a:rPr>
              <a:t>Melissa Medearis, Data Access Coordinator, </a:t>
            </a:r>
            <a:r>
              <a:rPr lang="en-US" sz="1400" dirty="0" err="1">
                <a:solidFill>
                  <a:schemeClr val="bg1"/>
                </a:solidFill>
              </a:rPr>
              <a:t>PopData</a:t>
            </a:r>
            <a:endParaRPr lang="en-US" sz="1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419600"/>
            <a:ext cx="2414021" cy="448057"/>
          </a:xfrm>
          <a:prstGeom prst="rect">
            <a:avLst/>
          </a:prstGeom>
        </p:spPr>
      </p:pic>
    </p:spTree>
    <p:extLst>
      <p:ext uri="{BB962C8B-B14F-4D97-AF65-F5344CB8AC3E}">
        <p14:creationId xmlns:p14="http://schemas.microsoft.com/office/powerpoint/2010/main" val="176814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44C4B-1988-4598-A8C6-D6757EB620EE}"/>
              </a:ext>
            </a:extLst>
          </p:cNvPr>
          <p:cNvSpPr/>
          <p:nvPr/>
        </p:nvSpPr>
        <p:spPr>
          <a:xfrm>
            <a:off x="3962400" y="2295942"/>
            <a:ext cx="4953000" cy="2123658"/>
          </a:xfrm>
          <a:prstGeom prst="rect">
            <a:avLst/>
          </a:prstGeom>
        </p:spPr>
        <p:txBody>
          <a:bodyPr wrap="square">
            <a:spAutoFit/>
          </a:bodyPr>
          <a:lstStyle/>
          <a:p>
            <a:pPr marL="0" lvl="1" indent="0" algn="ctr">
              <a:buNone/>
            </a:pPr>
            <a:r>
              <a:rPr lang="en-CA" sz="4400" b="1" dirty="0">
                <a:solidFill>
                  <a:schemeClr val="bg1"/>
                </a:solidFill>
                <a:cs typeface="Arial" panose="020B0604020202020204" pitchFamily="34" charset="0"/>
              </a:rPr>
              <a:t>Provincial Overdose Cohort Data</a:t>
            </a:r>
            <a:endParaRPr lang="en-CA" sz="48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4874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5403"/>
            <a:ext cx="8229600" cy="718997"/>
          </a:xfrm>
        </p:spPr>
        <p:txBody>
          <a:bodyPr>
            <a:noAutofit/>
          </a:bodyPr>
          <a:lstStyle/>
          <a:p>
            <a:r>
              <a:rPr lang="en-CA" dirty="0">
                <a:latin typeface="Arial" panose="020B0604020202020204" pitchFamily="34" charset="0"/>
                <a:cs typeface="Arial" panose="020B0604020202020204" pitchFamily="34" charset="0"/>
              </a:rPr>
              <a:t>What information do we have?</a:t>
            </a:r>
          </a:p>
        </p:txBody>
      </p:sp>
      <p:grpSp>
        <p:nvGrpSpPr>
          <p:cNvPr id="16" name="Group148"/>
          <p:cNvGrpSpPr/>
          <p:nvPr/>
        </p:nvGrpSpPr>
        <p:grpSpPr>
          <a:xfrm>
            <a:off x="339149" y="1159235"/>
            <a:ext cx="8276500" cy="5510600"/>
            <a:chOff x="-348847" y="594030"/>
            <a:chExt cx="8276500" cy="5329172"/>
          </a:xfrm>
        </p:grpSpPr>
        <p:sp>
          <p:nvSpPr>
            <p:cNvPr id="17" name="Freeform 16"/>
            <p:cNvSpPr/>
            <p:nvPr/>
          </p:nvSpPr>
          <p:spPr>
            <a:xfrm>
              <a:off x="1172415" y="1158880"/>
              <a:ext cx="6375769" cy="4233405"/>
            </a:xfrm>
            <a:custGeom>
              <a:avLst/>
              <a:gdLst>
                <a:gd name="connsiteX0" fmla="*/ 0 w 6375769"/>
                <a:gd name="connsiteY0" fmla="*/ 2116699 h 4233405"/>
                <a:gd name="connsiteX1" fmla="*/ 3187881 w 6375769"/>
                <a:gd name="connsiteY1" fmla="*/ 0 h 4233405"/>
                <a:gd name="connsiteX2" fmla="*/ 6375769 w 6375769"/>
                <a:gd name="connsiteY2" fmla="*/ 2116699 h 4233405"/>
                <a:gd name="connsiteX3" fmla="*/ 3187881 w 6375769"/>
                <a:gd name="connsiteY3" fmla="*/ 4233405 h 4233405"/>
              </a:gdLst>
              <a:ahLst/>
              <a:cxnLst>
                <a:cxn ang="0">
                  <a:pos x="connsiteX0" y="connsiteY0"/>
                </a:cxn>
                <a:cxn ang="0">
                  <a:pos x="connsiteX1" y="connsiteY1"/>
                </a:cxn>
                <a:cxn ang="0">
                  <a:pos x="connsiteX2" y="connsiteY2"/>
                </a:cxn>
                <a:cxn ang="0">
                  <a:pos x="connsiteX3" y="connsiteY3"/>
                </a:cxn>
              </a:cxnLst>
              <a:rect l="0" t="0" r="0" b="0"/>
              <a:pathLst>
                <a:path w="6375769" h="4233405">
                  <a:moveTo>
                    <a:pt x="4846018" y="990075"/>
                  </a:moveTo>
                  <a:cubicBezTo>
                    <a:pt x="4846018" y="1119860"/>
                    <a:pt x="4821045" y="1243808"/>
                    <a:pt x="4775650" y="1357383"/>
                  </a:cubicBezTo>
                  <a:lnTo>
                    <a:pt x="4646534" y="1409549"/>
                  </a:lnTo>
                  <a:lnTo>
                    <a:pt x="4604224" y="1304844"/>
                  </a:lnTo>
                  <a:cubicBezTo>
                    <a:pt x="4609613" y="1295922"/>
                    <a:pt x="4615153" y="1287098"/>
                    <a:pt x="4620815" y="1278381"/>
                  </a:cubicBezTo>
                  <a:cubicBezTo>
                    <a:pt x="4656870" y="1188693"/>
                    <a:pt x="4675315" y="1091542"/>
                    <a:pt x="4675315" y="990075"/>
                  </a:cubicBezTo>
                  <a:cubicBezTo>
                    <a:pt x="4675315" y="650106"/>
                    <a:pt x="4468260" y="358497"/>
                    <a:pt x="4173380" y="234464"/>
                  </a:cubicBezTo>
                  <a:lnTo>
                    <a:pt x="4270782" y="190945"/>
                  </a:lnTo>
                  <a:lnTo>
                    <a:pt x="4215788" y="67425"/>
                  </a:lnTo>
                  <a:cubicBezTo>
                    <a:pt x="4584677" y="211403"/>
                    <a:pt x="4846018" y="570218"/>
                    <a:pt x="4846018" y="990075"/>
                  </a:cubicBezTo>
                  <a:close/>
                  <a:moveTo>
                    <a:pt x="4732657" y="1450536"/>
                  </a:moveTo>
                  <a:lnTo>
                    <a:pt x="4607979" y="1500909"/>
                  </a:lnTo>
                  <a:lnTo>
                    <a:pt x="4560851" y="1384697"/>
                  </a:lnTo>
                  <a:cubicBezTo>
                    <a:pt x="4499162" y="1512020"/>
                    <a:pt x="4463890" y="1655333"/>
                    <a:pt x="4463890" y="1806892"/>
                  </a:cubicBezTo>
                  <a:cubicBezTo>
                    <a:pt x="4463890" y="2334842"/>
                    <a:pt x="4891877" y="2762828"/>
                    <a:pt x="5419826" y="2762828"/>
                  </a:cubicBezTo>
                  <a:cubicBezTo>
                    <a:pt x="5947783" y="2762828"/>
                    <a:pt x="6375769" y="2334842"/>
                    <a:pt x="6375769" y="1806892"/>
                  </a:cubicBezTo>
                  <a:cubicBezTo>
                    <a:pt x="6375769" y="1278943"/>
                    <a:pt x="5947783" y="850949"/>
                    <a:pt x="5419826" y="850949"/>
                  </a:cubicBezTo>
                  <a:cubicBezTo>
                    <a:pt x="5404687" y="850949"/>
                    <a:pt x="5389631" y="850949"/>
                    <a:pt x="5374667" y="850949"/>
                  </a:cubicBezTo>
                  <a:lnTo>
                    <a:pt x="5374667" y="1022937"/>
                  </a:lnTo>
                  <a:cubicBezTo>
                    <a:pt x="5389608" y="1022086"/>
                    <a:pt x="5404664" y="1021653"/>
                    <a:pt x="5419826" y="1021653"/>
                  </a:cubicBezTo>
                  <a:cubicBezTo>
                    <a:pt x="5853505" y="1021653"/>
                    <a:pt x="6205066" y="1373221"/>
                    <a:pt x="6205066" y="1806892"/>
                  </a:cubicBezTo>
                  <a:cubicBezTo>
                    <a:pt x="6205066" y="2240564"/>
                    <a:pt x="5853505" y="2592124"/>
                    <a:pt x="5419826" y="2592124"/>
                  </a:cubicBezTo>
                  <a:cubicBezTo>
                    <a:pt x="4986155" y="2592124"/>
                    <a:pt x="4634594" y="2240564"/>
                    <a:pt x="4634594" y="1806892"/>
                  </a:cubicBezTo>
                  <a:cubicBezTo>
                    <a:pt x="4634594" y="1710996"/>
                    <a:pt x="4651785" y="1619119"/>
                    <a:pt x="4683249" y="1534166"/>
                  </a:cubicBezTo>
                  <a:cubicBezTo>
                    <a:pt x="4701033" y="1507179"/>
                    <a:pt x="4717525" y="1479272"/>
                    <a:pt x="4732657" y="1450536"/>
                  </a:cubicBezTo>
                  <a:close/>
                  <a:moveTo>
                    <a:pt x="904727" y="2766742"/>
                  </a:moveTo>
                  <a:cubicBezTo>
                    <a:pt x="966325" y="2766742"/>
                    <a:pt x="1026479" y="2760586"/>
                    <a:pt x="1084611" y="2748859"/>
                  </a:cubicBezTo>
                  <a:lnTo>
                    <a:pt x="1084611" y="2573839"/>
                  </a:lnTo>
                  <a:cubicBezTo>
                    <a:pt x="1027056" y="2588340"/>
                    <a:pt x="966788" y="2596038"/>
                    <a:pt x="904727" y="2596038"/>
                  </a:cubicBezTo>
                  <a:cubicBezTo>
                    <a:pt x="499337" y="2596038"/>
                    <a:pt x="170704" y="2267407"/>
                    <a:pt x="170704" y="1862015"/>
                  </a:cubicBezTo>
                  <a:cubicBezTo>
                    <a:pt x="170704" y="1456624"/>
                    <a:pt x="499337" y="1127992"/>
                    <a:pt x="904727" y="1127992"/>
                  </a:cubicBezTo>
                  <a:cubicBezTo>
                    <a:pt x="1310118" y="1127992"/>
                    <a:pt x="1638750" y="1456624"/>
                    <a:pt x="1638750" y="1862015"/>
                  </a:cubicBezTo>
                  <a:cubicBezTo>
                    <a:pt x="1638750" y="1986724"/>
                    <a:pt x="1607651" y="2104166"/>
                    <a:pt x="1547573" y="2207010"/>
                  </a:cubicBezTo>
                  <a:cubicBezTo>
                    <a:pt x="1541576" y="2217832"/>
                    <a:pt x="1535732" y="2228738"/>
                    <a:pt x="1530024" y="2239735"/>
                  </a:cubicBezTo>
                  <a:lnTo>
                    <a:pt x="1569058" y="2346986"/>
                  </a:lnTo>
                  <a:lnTo>
                    <a:pt x="1694739" y="2301242"/>
                  </a:lnTo>
                  <a:cubicBezTo>
                    <a:pt x="1698934" y="2293931"/>
                    <a:pt x="1703221" y="2286673"/>
                    <a:pt x="1707583" y="2279498"/>
                  </a:cubicBezTo>
                  <a:cubicBezTo>
                    <a:pt x="1715252" y="2264777"/>
                    <a:pt x="1722532" y="2249813"/>
                    <a:pt x="1729403" y="2234628"/>
                  </a:cubicBezTo>
                  <a:cubicBezTo>
                    <a:pt x="1735224" y="2225341"/>
                    <a:pt x="1741160" y="2216137"/>
                    <a:pt x="1741350" y="2207010"/>
                  </a:cubicBezTo>
                  <a:cubicBezTo>
                    <a:pt x="1785240" y="2100693"/>
                    <a:pt x="1809454" y="1984185"/>
                    <a:pt x="1809454" y="1862015"/>
                  </a:cubicBezTo>
                  <a:cubicBezTo>
                    <a:pt x="1809454" y="1362353"/>
                    <a:pt x="1404396" y="957288"/>
                    <a:pt x="904727" y="957288"/>
                  </a:cubicBezTo>
                  <a:cubicBezTo>
                    <a:pt x="405061" y="957288"/>
                    <a:pt x="0" y="1362353"/>
                    <a:pt x="0" y="1862015"/>
                  </a:cubicBezTo>
                  <a:cubicBezTo>
                    <a:pt x="0" y="2361677"/>
                    <a:pt x="405061" y="2766742"/>
                    <a:pt x="904727" y="2766742"/>
                  </a:cubicBezTo>
                  <a:close/>
                  <a:moveTo>
                    <a:pt x="3746511" y="3516710"/>
                  </a:moveTo>
                  <a:lnTo>
                    <a:pt x="3869578" y="3501601"/>
                  </a:lnTo>
                  <a:lnTo>
                    <a:pt x="3884064" y="3618307"/>
                  </a:lnTo>
                  <a:cubicBezTo>
                    <a:pt x="4026001" y="3402938"/>
                    <a:pt x="4108613" y="3145009"/>
                    <a:pt x="4108613" y="2867776"/>
                  </a:cubicBezTo>
                  <a:cubicBezTo>
                    <a:pt x="4108613" y="2362399"/>
                    <a:pt x="3834094" y="1921136"/>
                    <a:pt x="3426034" y="1684981"/>
                  </a:cubicBezTo>
                  <a:lnTo>
                    <a:pt x="3308022" y="1695309"/>
                  </a:lnTo>
                  <a:lnTo>
                    <a:pt x="3319118" y="1822130"/>
                  </a:lnTo>
                  <a:cubicBezTo>
                    <a:pt x="3344388" y="1838470"/>
                    <a:pt x="3370448" y="1853686"/>
                    <a:pt x="3397230" y="1867715"/>
                  </a:cubicBezTo>
                  <a:cubicBezTo>
                    <a:pt x="3722852" y="2081169"/>
                    <a:pt x="3937910" y="2449358"/>
                    <a:pt x="3937910" y="2867776"/>
                  </a:cubicBezTo>
                  <a:cubicBezTo>
                    <a:pt x="3937910" y="3107024"/>
                    <a:pt x="3867594" y="3329849"/>
                    <a:pt x="3746511" y="3516710"/>
                  </a:cubicBezTo>
                  <a:close/>
                  <a:moveTo>
                    <a:pt x="1647870" y="2393073"/>
                  </a:moveTo>
                  <a:lnTo>
                    <a:pt x="1527342" y="2436948"/>
                  </a:lnTo>
                  <a:lnTo>
                    <a:pt x="1487829" y="2328822"/>
                  </a:lnTo>
                  <a:cubicBezTo>
                    <a:pt x="1416731" y="2494176"/>
                    <a:pt x="1377356" y="2676378"/>
                    <a:pt x="1377356" y="2867776"/>
                  </a:cubicBezTo>
                  <a:cubicBezTo>
                    <a:pt x="1377356" y="3219960"/>
                    <a:pt x="1510675" y="3541015"/>
                    <a:pt x="1729600" y="3783212"/>
                  </a:cubicBezTo>
                  <a:lnTo>
                    <a:pt x="1851086" y="3783212"/>
                  </a:lnTo>
                  <a:lnTo>
                    <a:pt x="1851086" y="3663010"/>
                  </a:lnTo>
                  <a:cubicBezTo>
                    <a:pt x="1662614" y="3451776"/>
                    <a:pt x="1548059" y="3173152"/>
                    <a:pt x="1548059" y="2867776"/>
                  </a:cubicBezTo>
                  <a:cubicBezTo>
                    <a:pt x="1548059" y="2697506"/>
                    <a:pt x="1583680" y="2535542"/>
                    <a:pt x="1647870" y="2393073"/>
                  </a:cubicBezTo>
                  <a:close/>
                  <a:moveTo>
                    <a:pt x="3243885" y="1768360"/>
                  </a:moveTo>
                  <a:lnTo>
                    <a:pt x="3231930" y="1631728"/>
                  </a:lnTo>
                  <a:lnTo>
                    <a:pt x="3335009" y="1622577"/>
                  </a:lnTo>
                  <a:cubicBezTo>
                    <a:pt x="3152754" y="1472287"/>
                    <a:pt x="3036565" y="1244751"/>
                    <a:pt x="3036565" y="990075"/>
                  </a:cubicBezTo>
                  <a:cubicBezTo>
                    <a:pt x="3036565" y="831987"/>
                    <a:pt x="3081329" y="684359"/>
                    <a:pt x="3158887" y="559173"/>
                  </a:cubicBezTo>
                  <a:lnTo>
                    <a:pt x="3148300" y="438212"/>
                  </a:lnTo>
                  <a:lnTo>
                    <a:pt x="3026746" y="448846"/>
                  </a:lnTo>
                  <a:cubicBezTo>
                    <a:pt x="2925012" y="604398"/>
                    <a:pt x="2865854" y="790332"/>
                    <a:pt x="2865854" y="990075"/>
                  </a:cubicBezTo>
                  <a:cubicBezTo>
                    <a:pt x="2865854" y="1305832"/>
                    <a:pt x="3013674" y="1587070"/>
                    <a:pt x="3243885" y="1768360"/>
                  </a:cubicBezTo>
                  <a:close/>
                  <a:moveTo>
                    <a:pt x="3823773" y="3702659"/>
                  </a:moveTo>
                  <a:lnTo>
                    <a:pt x="3808694" y="3579874"/>
                  </a:lnTo>
                  <a:lnTo>
                    <a:pt x="3691806" y="3594222"/>
                  </a:lnTo>
                  <a:cubicBezTo>
                    <a:pt x="3508380" y="3833432"/>
                    <a:pt x="3236528" y="4001278"/>
                    <a:pt x="2925111" y="4048908"/>
                  </a:cubicBezTo>
                  <a:lnTo>
                    <a:pt x="3018750" y="4142540"/>
                  </a:lnTo>
                  <a:lnTo>
                    <a:pt x="2942560" y="4218927"/>
                  </a:lnTo>
                  <a:cubicBezTo>
                    <a:pt x="3300026" y="4166578"/>
                    <a:pt x="3612500" y="3975742"/>
                    <a:pt x="3823773" y="3702659"/>
                  </a:cubicBezTo>
                  <a:close/>
                  <a:moveTo>
                    <a:pt x="1921356" y="3735400"/>
                  </a:moveTo>
                  <a:lnTo>
                    <a:pt x="1921356" y="3853177"/>
                  </a:lnTo>
                  <a:lnTo>
                    <a:pt x="1797681" y="3853337"/>
                  </a:lnTo>
                  <a:cubicBezTo>
                    <a:pt x="2043040" y="4088739"/>
                    <a:pt x="2376117" y="4233405"/>
                    <a:pt x="2742984" y="4233405"/>
                  </a:cubicBezTo>
                  <a:cubicBezTo>
                    <a:pt x="2772814" y="4233405"/>
                    <a:pt x="2802416" y="4233405"/>
                    <a:pt x="2831775" y="4233405"/>
                  </a:cubicBezTo>
                  <a:lnTo>
                    <a:pt x="2919586" y="4142745"/>
                  </a:lnTo>
                  <a:lnTo>
                    <a:pt x="2835970" y="4059137"/>
                  </a:lnTo>
                  <a:cubicBezTo>
                    <a:pt x="2805289" y="4061493"/>
                    <a:pt x="2774274" y="4062702"/>
                    <a:pt x="2742984" y="4062702"/>
                  </a:cubicBezTo>
                  <a:cubicBezTo>
                    <a:pt x="2424712" y="4062702"/>
                    <a:pt x="2135509" y="3938267"/>
                    <a:pt x="1921356" y="3735400"/>
                  </a:cubicBezTo>
                  <a:close/>
                  <a:moveTo>
                    <a:pt x="3081200" y="373549"/>
                  </a:moveTo>
                  <a:lnTo>
                    <a:pt x="3211882" y="362116"/>
                  </a:lnTo>
                  <a:lnTo>
                    <a:pt x="3221587" y="471411"/>
                  </a:lnTo>
                  <a:cubicBezTo>
                    <a:pt x="3371846" y="287852"/>
                    <a:pt x="3600211" y="170703"/>
                    <a:pt x="3855936" y="170703"/>
                  </a:cubicBezTo>
                  <a:cubicBezTo>
                    <a:pt x="3932415" y="170703"/>
                    <a:pt x="4006446" y="181181"/>
                    <a:pt x="4076670" y="200778"/>
                  </a:cubicBezTo>
                  <a:lnTo>
                    <a:pt x="4178138" y="155603"/>
                  </a:lnTo>
                  <a:lnTo>
                    <a:pt x="4125379" y="37104"/>
                  </a:lnTo>
                  <a:cubicBezTo>
                    <a:pt x="4039712" y="12932"/>
                    <a:pt x="3949332" y="0"/>
                    <a:pt x="3855936" y="0"/>
                  </a:cubicBezTo>
                  <a:cubicBezTo>
                    <a:pt x="3542231" y="0"/>
                    <a:pt x="3262596" y="145901"/>
                    <a:pt x="3081200" y="373549"/>
                  </a:cubicBezTo>
                  <a:close/>
                </a:path>
              </a:pathLst>
            </a:custGeom>
            <a:solidFill>
              <a:srgbClr val="DDE1E1"/>
            </a:solidFill>
            <a:ln w="10133" cap="flat">
              <a:noFill/>
              <a:bevel/>
            </a:ln>
          </p:spPr>
        </p:sp>
        <p:sp>
          <p:nvSpPr>
            <p:cNvPr id="18" name="Freeform 17"/>
            <p:cNvSpPr/>
            <p:nvPr/>
          </p:nvSpPr>
          <p:spPr>
            <a:xfrm>
              <a:off x="4360512" y="1479521"/>
              <a:ext cx="1344159" cy="1344159"/>
            </a:xfrm>
            <a:custGeom>
              <a:avLst/>
              <a:gdLst>
                <a:gd name="rtl" fmla="*/ 197779 w 1344159"/>
                <a:gd name="rtt" fmla="*/ 197779 h 1344159"/>
                <a:gd name="rtr" fmla="*/ 1146380 w 1344159"/>
                <a:gd name="rtb" fmla="*/ 1146380 h 1344159"/>
              </a:gdLst>
              <a:ahLst/>
              <a:cxnLst/>
              <a:rect l="rtl" t="rtt" r="rtr" b="rtb"/>
              <a:pathLst>
                <a:path w="1344159" h="1344159">
                  <a:moveTo>
                    <a:pt x="0" y="672079"/>
                  </a:moveTo>
                  <a:cubicBezTo>
                    <a:pt x="0" y="300901"/>
                    <a:pt x="300901" y="0"/>
                    <a:pt x="672079" y="0"/>
                  </a:cubicBezTo>
                  <a:cubicBezTo>
                    <a:pt x="1043260" y="0"/>
                    <a:pt x="1344159" y="300901"/>
                    <a:pt x="1344159" y="672079"/>
                  </a:cubicBezTo>
                  <a:cubicBezTo>
                    <a:pt x="1344159" y="1043260"/>
                    <a:pt x="1043260" y="1344159"/>
                    <a:pt x="672079" y="1344159"/>
                  </a:cubicBezTo>
                  <a:cubicBezTo>
                    <a:pt x="300901" y="1344159"/>
                    <a:pt x="0" y="1043260"/>
                    <a:pt x="0" y="672079"/>
                  </a:cubicBezTo>
                  <a:close/>
                </a:path>
              </a:pathLst>
            </a:custGeom>
            <a:solidFill>
              <a:schemeClr val="tx2">
                <a:lumMod val="75000"/>
              </a:schemeClr>
            </a:solidFill>
            <a:ln w="3175" cap="flat">
              <a:solidFill>
                <a:schemeClr val="tx1"/>
              </a:solidFill>
              <a:prstDash val="solid"/>
              <a:bevel/>
            </a:ln>
          </p:spPr>
          <p:txBody>
            <a:bodyPr wrap="square" lIns="0" tIns="0" rIns="0" bIns="0" rtlCol="0" anchor="ctr"/>
            <a:lstStyle/>
            <a:p>
              <a:pPr algn="ctr">
                <a:lnSpc>
                  <a:spcPct val="100000"/>
                </a:lnSpc>
              </a:pPr>
              <a:r>
                <a:rPr sz="900" b="1" dirty="0">
                  <a:solidFill>
                    <a:srgbClr val="FFFFFF"/>
                  </a:solidFill>
                  <a:latin typeface="Arial"/>
                </a:rPr>
                <a:t> EMERGENCY HEALTH SERVICES</a:t>
              </a:r>
            </a:p>
            <a:p>
              <a:pPr algn="ctr">
                <a:lnSpc>
                  <a:spcPct val="100000"/>
                </a:lnSpc>
              </a:pPr>
              <a:r>
                <a:rPr sz="900" b="1" dirty="0">
                  <a:solidFill>
                    <a:srgbClr val="FFFFFF"/>
                  </a:solidFill>
                  <a:latin typeface="Arial"/>
                </a:rPr>
                <a:t>DATA</a:t>
              </a:r>
            </a:p>
          </p:txBody>
        </p:sp>
        <p:sp>
          <p:nvSpPr>
            <p:cNvPr id="19" name="Freeform 18"/>
            <p:cNvSpPr/>
            <p:nvPr/>
          </p:nvSpPr>
          <p:spPr>
            <a:xfrm>
              <a:off x="2415068" y="4458947"/>
              <a:ext cx="679303" cy="679303"/>
            </a:xfrm>
            <a:custGeom>
              <a:avLst/>
              <a:gdLst/>
              <a:ahLst/>
              <a:cxnLst/>
              <a:rect l="l" t="t" r="r" b="b"/>
              <a:pathLst>
                <a:path w="679303" h="679303">
                  <a:moveTo>
                    <a:pt x="0" y="339652"/>
                  </a:moveTo>
                  <a:cubicBezTo>
                    <a:pt x="0" y="152068"/>
                    <a:pt x="152068" y="0"/>
                    <a:pt x="339652" y="0"/>
                  </a:cubicBezTo>
                  <a:cubicBezTo>
                    <a:pt x="527236" y="0"/>
                    <a:pt x="679303" y="152068"/>
                    <a:pt x="679303" y="339652"/>
                  </a:cubicBezTo>
                  <a:cubicBezTo>
                    <a:pt x="679303" y="527236"/>
                    <a:pt x="527236" y="679303"/>
                    <a:pt x="339652" y="679303"/>
                  </a:cubicBezTo>
                  <a:cubicBezTo>
                    <a:pt x="152068" y="679303"/>
                    <a:pt x="0" y="527236"/>
                    <a:pt x="0" y="339652"/>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PharmaNet</a:t>
              </a:r>
            </a:p>
          </p:txBody>
        </p:sp>
        <p:sp>
          <p:nvSpPr>
            <p:cNvPr id="20" name="Freeform 19"/>
            <p:cNvSpPr/>
            <p:nvPr/>
          </p:nvSpPr>
          <p:spPr>
            <a:xfrm>
              <a:off x="2921666" y="3051381"/>
              <a:ext cx="1963088" cy="1963088"/>
            </a:xfrm>
            <a:custGeom>
              <a:avLst/>
              <a:gdLst>
                <a:gd name="rtl" fmla="*/ 289290 w 1963088"/>
                <a:gd name="rtt" fmla="*/ 289290 h 1963088"/>
                <a:gd name="rtr" fmla="*/ 1673790 w 1963088"/>
                <a:gd name="rtb" fmla="*/ 1673790 h 1963088"/>
              </a:gdLst>
              <a:ahLst/>
              <a:cxnLst/>
              <a:rect l="rtl" t="rtt" r="rtr" b="rtb"/>
              <a:pathLst>
                <a:path w="1963088" h="1963088">
                  <a:moveTo>
                    <a:pt x="0" y="981540"/>
                  </a:moveTo>
                  <a:cubicBezTo>
                    <a:pt x="0" y="439453"/>
                    <a:pt x="439453" y="0"/>
                    <a:pt x="981540" y="0"/>
                  </a:cubicBezTo>
                  <a:cubicBezTo>
                    <a:pt x="1523633" y="0"/>
                    <a:pt x="1963088" y="439453"/>
                    <a:pt x="1963088" y="981540"/>
                  </a:cubicBezTo>
                  <a:cubicBezTo>
                    <a:pt x="1963088" y="1523633"/>
                    <a:pt x="1523633" y="1963088"/>
                    <a:pt x="981540" y="1963088"/>
                  </a:cubicBezTo>
                  <a:cubicBezTo>
                    <a:pt x="439453" y="1963088"/>
                    <a:pt x="0" y="1523633"/>
                    <a:pt x="0" y="981540"/>
                  </a:cubicBezTo>
                  <a:close/>
                </a:path>
              </a:pathLst>
            </a:custGeom>
            <a:solidFill>
              <a:schemeClr val="tx2">
                <a:lumMod val="75000"/>
              </a:schemeClr>
            </a:solidFill>
            <a:ln w="7600" cap="flat">
              <a:solidFill>
                <a:schemeClr val="tx1"/>
              </a:solidFill>
              <a:bevel/>
            </a:ln>
          </p:spPr>
          <p:txBody>
            <a:bodyPr wrap="square" lIns="0" tIns="0" rIns="0" bIns="0" rtlCol="0" anchor="ctr"/>
            <a:lstStyle/>
            <a:p>
              <a:pPr algn="ctr">
                <a:lnSpc>
                  <a:spcPct val="100000"/>
                </a:lnSpc>
              </a:pPr>
              <a:r>
                <a:rPr sz="900" b="1" dirty="0">
                  <a:solidFill>
                    <a:srgbClr val="FFFFFF"/>
                  </a:solidFill>
                  <a:latin typeface="Arial"/>
                </a:rPr>
                <a:t>PRIMARY, SECONDARY AND TERITARY </a:t>
              </a:r>
            </a:p>
            <a:p>
              <a:pPr algn="ctr">
                <a:lnSpc>
                  <a:spcPct val="100000"/>
                </a:lnSpc>
              </a:pPr>
              <a:r>
                <a:rPr sz="900" b="1" dirty="0">
                  <a:solidFill>
                    <a:srgbClr val="FFFFFF"/>
                  </a:solidFill>
                  <a:latin typeface="Arial"/>
                </a:rPr>
                <a:t>HEALTH CARE</a:t>
              </a:r>
            </a:p>
            <a:p>
              <a:pPr algn="ctr">
                <a:lnSpc>
                  <a:spcPct val="100000"/>
                </a:lnSpc>
              </a:pPr>
              <a:r>
                <a:rPr sz="900" b="1" dirty="0">
                  <a:solidFill>
                    <a:srgbClr val="FFFFFF"/>
                  </a:solidFill>
                  <a:latin typeface="Arial"/>
                </a:rPr>
                <a:t>DATA </a:t>
              </a:r>
            </a:p>
          </p:txBody>
        </p:sp>
        <p:sp>
          <p:nvSpPr>
            <p:cNvPr id="21" name="Freeform 20"/>
            <p:cNvSpPr/>
            <p:nvPr/>
          </p:nvSpPr>
          <p:spPr>
            <a:xfrm>
              <a:off x="3096454" y="5002588"/>
              <a:ext cx="747703" cy="747703"/>
            </a:xfrm>
            <a:custGeom>
              <a:avLst/>
              <a:gdLst/>
              <a:ahLst/>
              <a:cxnLst/>
              <a:rect l="l" t="t" r="r" b="b"/>
              <a:pathLst>
                <a:path w="747703" h="747703">
                  <a:moveTo>
                    <a:pt x="0" y="373852"/>
                  </a:moveTo>
                  <a:cubicBezTo>
                    <a:pt x="0" y="167379"/>
                    <a:pt x="167379" y="0"/>
                    <a:pt x="373852" y="0"/>
                  </a:cubicBezTo>
                  <a:cubicBezTo>
                    <a:pt x="580324" y="0"/>
                    <a:pt x="747703" y="167379"/>
                    <a:pt x="747703" y="373852"/>
                  </a:cubicBezTo>
                  <a:cubicBezTo>
                    <a:pt x="747703" y="580324"/>
                    <a:pt x="580324" y="747703"/>
                    <a:pt x="373852" y="747703"/>
                  </a:cubicBezTo>
                  <a:cubicBezTo>
                    <a:pt x="167379" y="747703"/>
                    <a:pt x="0" y="580324"/>
                    <a:pt x="0" y="373852"/>
                  </a:cubicBezTo>
                  <a:close/>
                </a:path>
              </a:pathLst>
            </a:custGeom>
            <a:solidFill>
              <a:srgbClr val="0F3671">
                <a:alpha val="16000"/>
              </a:srgbClr>
            </a:solidFill>
            <a:ln w="3175"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Discharge Abstract Database (DAD)</a:t>
              </a:r>
            </a:p>
          </p:txBody>
        </p:sp>
        <p:sp>
          <p:nvSpPr>
            <p:cNvPr id="22" name="Freeform 21"/>
            <p:cNvSpPr/>
            <p:nvPr/>
          </p:nvSpPr>
          <p:spPr>
            <a:xfrm>
              <a:off x="3655855" y="1144236"/>
              <a:ext cx="749102" cy="749102"/>
            </a:xfrm>
            <a:custGeom>
              <a:avLst/>
              <a:gdLst/>
              <a:ahLst/>
              <a:cxnLst/>
              <a:rect l="l" t="t" r="r" b="b"/>
              <a:pathLst>
                <a:path w="749102" h="749102">
                  <a:moveTo>
                    <a:pt x="0" y="374551"/>
                  </a:moveTo>
                  <a:cubicBezTo>
                    <a:pt x="0" y="167692"/>
                    <a:pt x="167692" y="0"/>
                    <a:pt x="374551" y="0"/>
                  </a:cubicBezTo>
                  <a:cubicBezTo>
                    <a:pt x="581409" y="0"/>
                    <a:pt x="749102" y="167692"/>
                    <a:pt x="749102" y="374551"/>
                  </a:cubicBezTo>
                  <a:cubicBezTo>
                    <a:pt x="749102" y="581409"/>
                    <a:pt x="581409" y="749102"/>
                    <a:pt x="374551" y="749102"/>
                  </a:cubicBezTo>
                  <a:cubicBezTo>
                    <a:pt x="167692" y="749102"/>
                    <a:pt x="0" y="581409"/>
                    <a:pt x="0" y="374551"/>
                  </a:cubicBezTo>
                  <a:close/>
                </a:path>
              </a:pathLst>
            </a:custGeom>
            <a:solidFill>
              <a:srgbClr val="7D9CCB">
                <a:alpha val="64000"/>
              </a:srgbClr>
            </a:solidFill>
            <a:ln w="3175" cap="flat">
              <a:solidFill>
                <a:schemeClr val="tx1"/>
              </a:solidFill>
              <a:bevel/>
            </a:ln>
          </p:spPr>
          <p:txBody>
            <a:bodyPr wrap="square" lIns="0" tIns="0" rIns="0" bIns="0" rtlCol="0" anchor="ctr"/>
            <a:lstStyle/>
            <a:p>
              <a:pPr algn="ctr">
                <a:lnSpc>
                  <a:spcPct val="100000"/>
                </a:lnSpc>
              </a:pPr>
              <a:r>
                <a:rPr sz="900" b="1">
                  <a:solidFill>
                    <a:srgbClr val="000000"/>
                  </a:solidFill>
                  <a:latin typeface="Arial"/>
                </a:rPr>
                <a:t>Enhanced Emergency Department Records</a:t>
              </a:r>
            </a:p>
          </p:txBody>
        </p:sp>
        <p:sp>
          <p:nvSpPr>
            <p:cNvPr id="24" name="Freeform 23"/>
            <p:cNvSpPr/>
            <p:nvPr/>
          </p:nvSpPr>
          <p:spPr>
            <a:xfrm>
              <a:off x="5547472" y="1104596"/>
              <a:ext cx="837929" cy="807795"/>
            </a:xfrm>
            <a:custGeom>
              <a:avLst/>
              <a:gdLst/>
              <a:ahLst/>
              <a:cxnLst/>
              <a:rect l="l" t="t" r="r" b="b"/>
              <a:pathLst>
                <a:path w="1048919" h="1048919">
                  <a:moveTo>
                    <a:pt x="0" y="524459"/>
                  </a:moveTo>
                  <a:cubicBezTo>
                    <a:pt x="0" y="234809"/>
                    <a:pt x="234809" y="0"/>
                    <a:pt x="524459" y="0"/>
                  </a:cubicBezTo>
                  <a:cubicBezTo>
                    <a:pt x="814110" y="0"/>
                    <a:pt x="1048919" y="234809"/>
                    <a:pt x="1048919" y="524459"/>
                  </a:cubicBezTo>
                  <a:cubicBezTo>
                    <a:pt x="1048919" y="814110"/>
                    <a:pt x="814110" y="1048919"/>
                    <a:pt x="524459" y="1048919"/>
                  </a:cubicBezTo>
                  <a:cubicBezTo>
                    <a:pt x="234809" y="1048919"/>
                    <a:pt x="0" y="814110"/>
                    <a:pt x="0" y="524459"/>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900" b="1">
                  <a:solidFill>
                    <a:srgbClr val="000000"/>
                  </a:solidFill>
                  <a:latin typeface="Arial"/>
                </a:rPr>
                <a:t>National Ambulatory Care Reporting System (NACRS)</a:t>
              </a:r>
            </a:p>
          </p:txBody>
        </p:sp>
        <p:sp>
          <p:nvSpPr>
            <p:cNvPr id="25" name="Freeform 24"/>
            <p:cNvSpPr/>
            <p:nvPr/>
          </p:nvSpPr>
          <p:spPr>
            <a:xfrm>
              <a:off x="1487011" y="2414547"/>
              <a:ext cx="1192356" cy="1192356"/>
            </a:xfrm>
            <a:custGeom>
              <a:avLst/>
              <a:gdLst>
                <a:gd name="rtt" fmla="*/ 122646 h 1192356"/>
                <a:gd name="rtr" fmla="*/ 1101860 w 1192356"/>
                <a:gd name="rtb" fmla="*/ 1098258 h 1192356"/>
              </a:gdLst>
              <a:ahLst/>
              <a:cxnLst/>
              <a:rect l="l" t="rtt" r="rtr" b="rtb"/>
              <a:pathLst>
                <a:path w="1192356" h="1192356">
                  <a:moveTo>
                    <a:pt x="0" y="596180"/>
                  </a:moveTo>
                  <a:cubicBezTo>
                    <a:pt x="0" y="266920"/>
                    <a:pt x="266920" y="0"/>
                    <a:pt x="596180" y="0"/>
                  </a:cubicBezTo>
                  <a:cubicBezTo>
                    <a:pt x="925437" y="0"/>
                    <a:pt x="1192356" y="266920"/>
                    <a:pt x="1192356" y="596180"/>
                  </a:cubicBezTo>
                  <a:cubicBezTo>
                    <a:pt x="1192356" y="925437"/>
                    <a:pt x="925437" y="1192356"/>
                    <a:pt x="596180" y="1192356"/>
                  </a:cubicBezTo>
                  <a:cubicBezTo>
                    <a:pt x="266920" y="1192356"/>
                    <a:pt x="0" y="925437"/>
                    <a:pt x="0" y="596180"/>
                  </a:cubicBezTo>
                  <a:close/>
                </a:path>
              </a:pathLst>
            </a:custGeom>
            <a:solidFill>
              <a:schemeClr val="tx2">
                <a:lumMod val="75000"/>
              </a:schemeClr>
            </a:solidFill>
            <a:ln w="3175" cap="flat">
              <a:solidFill>
                <a:schemeClr val="tx1"/>
              </a:solidFill>
              <a:prstDash val="solid"/>
              <a:bevel/>
            </a:ln>
          </p:spPr>
          <p:txBody>
            <a:bodyPr wrap="square" lIns="0" tIns="0" rIns="0" bIns="0" rtlCol="0" anchor="ctr"/>
            <a:lstStyle/>
            <a:p>
              <a:pPr algn="ctr">
                <a:lnSpc>
                  <a:spcPct val="100000"/>
                </a:lnSpc>
              </a:pPr>
              <a:r>
                <a:rPr sz="900" b="1" dirty="0">
                  <a:solidFill>
                    <a:srgbClr val="FFFFFF"/>
                  </a:solidFill>
                  <a:latin typeface="Arial"/>
                </a:rPr>
                <a:t>POPULATION </a:t>
              </a:r>
              <a:endParaRPr lang="en-US" sz="900" b="1" dirty="0">
                <a:solidFill>
                  <a:srgbClr val="FFFFFF"/>
                </a:solidFill>
                <a:latin typeface="Arial"/>
              </a:endParaRPr>
            </a:p>
            <a:p>
              <a:pPr algn="ctr">
                <a:lnSpc>
                  <a:spcPct val="100000"/>
                </a:lnSpc>
              </a:pPr>
              <a:r>
                <a:rPr sz="900" b="1" dirty="0">
                  <a:solidFill>
                    <a:srgbClr val="FFFFFF"/>
                  </a:solidFill>
                  <a:latin typeface="Arial"/>
                </a:rPr>
                <a:t>DATA</a:t>
              </a:r>
            </a:p>
          </p:txBody>
        </p:sp>
        <p:sp>
          <p:nvSpPr>
            <p:cNvPr id="26" name="Freeform 25"/>
            <p:cNvSpPr/>
            <p:nvPr/>
          </p:nvSpPr>
          <p:spPr>
            <a:xfrm>
              <a:off x="5962692" y="2345617"/>
              <a:ext cx="1261288" cy="1261288"/>
            </a:xfrm>
            <a:custGeom>
              <a:avLst/>
              <a:gdLst>
                <a:gd name="rtl" fmla="*/ 141476 w 1261288"/>
                <a:gd name="rtt" fmla="*/ 121887 h 1261288"/>
                <a:gd name="rtr" fmla="*/ 1163547 w 1261288"/>
                <a:gd name="rtb" fmla="*/ 1167191 h 1261288"/>
              </a:gdLst>
              <a:ahLst/>
              <a:cxnLst/>
              <a:rect l="rtl" t="rtt" r="rtr" b="rtb"/>
              <a:pathLst>
                <a:path w="1261288" h="1261288">
                  <a:moveTo>
                    <a:pt x="0" y="630643"/>
                  </a:moveTo>
                  <a:cubicBezTo>
                    <a:pt x="0" y="282349"/>
                    <a:pt x="282349" y="0"/>
                    <a:pt x="630643" y="0"/>
                  </a:cubicBezTo>
                  <a:cubicBezTo>
                    <a:pt x="978941" y="0"/>
                    <a:pt x="1261288" y="282349"/>
                    <a:pt x="1261288" y="630643"/>
                  </a:cubicBezTo>
                  <a:cubicBezTo>
                    <a:pt x="1261288" y="978941"/>
                    <a:pt x="978941" y="1261288"/>
                    <a:pt x="630643" y="1261288"/>
                  </a:cubicBezTo>
                  <a:cubicBezTo>
                    <a:pt x="282349" y="1261288"/>
                    <a:pt x="0" y="978941"/>
                    <a:pt x="0" y="630643"/>
                  </a:cubicBezTo>
                  <a:close/>
                </a:path>
              </a:pathLst>
            </a:custGeom>
            <a:solidFill>
              <a:schemeClr val="tx2">
                <a:lumMod val="75000"/>
              </a:schemeClr>
            </a:solidFill>
            <a:ln w="3175" cap="flat">
              <a:solidFill>
                <a:schemeClr val="tx1"/>
              </a:solidFill>
              <a:prstDash val="solid"/>
              <a:bevel/>
            </a:ln>
          </p:spPr>
          <p:txBody>
            <a:bodyPr wrap="square" lIns="0" tIns="0" rIns="0" bIns="0" rtlCol="0" anchor="ctr"/>
            <a:lstStyle/>
            <a:p>
              <a:pPr algn="ctr">
                <a:lnSpc>
                  <a:spcPct val="100000"/>
                </a:lnSpc>
              </a:pPr>
              <a:r>
                <a:rPr sz="900" b="1">
                  <a:solidFill>
                    <a:srgbClr val="FFFFFF"/>
                  </a:solidFill>
                  <a:latin typeface="Arial"/>
                </a:rPr>
                <a:t>DEATH RECORDS</a:t>
              </a:r>
            </a:p>
            <a:p>
              <a:pPr algn="ctr">
                <a:lnSpc>
                  <a:spcPct val="100000"/>
                </a:lnSpc>
              </a:pPr>
              <a:endParaRPr sz="900" b="1">
                <a:solidFill>
                  <a:srgbClr val="FFFFFF"/>
                </a:solidFill>
                <a:latin typeface="Arial"/>
              </a:endParaRPr>
            </a:p>
          </p:txBody>
        </p:sp>
        <p:sp>
          <p:nvSpPr>
            <p:cNvPr id="27" name="Flowchart: Connector 26"/>
            <p:cNvSpPr/>
            <p:nvPr/>
          </p:nvSpPr>
          <p:spPr>
            <a:xfrm>
              <a:off x="4840590" y="4351321"/>
              <a:ext cx="948413" cy="849881"/>
            </a:xfrm>
            <a:prstGeom prst="flowChartConnector">
              <a:avLst/>
            </a:prstGeom>
            <a:solidFill>
              <a:schemeClr val="accent1">
                <a:lumMod val="20000"/>
                <a:lumOff val="80000"/>
                <a:alpha val="75000"/>
              </a:schemeClr>
            </a:solidFill>
            <a:ln w="7600" cap="flat">
              <a:solidFill>
                <a:schemeClr val="tx1"/>
              </a:solidFill>
              <a:bevel/>
            </a:ln>
          </p:spPr>
          <p:txBody>
            <a:bodyPr wrap="square" lIns="0" tIns="0" rIns="0" bIns="0" rtlCol="0" anchor="ctr"/>
            <a:lstStyle/>
            <a:p>
              <a:pPr algn="ctr">
                <a:lnSpc>
                  <a:spcPct val="100000"/>
                </a:lnSpc>
              </a:pPr>
              <a:r>
                <a:rPr sz="900" b="1" dirty="0">
                  <a:latin typeface="Arial"/>
                </a:rPr>
                <a:t>Mental Health Data Warehouse</a:t>
              </a:r>
            </a:p>
          </p:txBody>
        </p:sp>
        <p:sp>
          <p:nvSpPr>
            <p:cNvPr id="28" name="Freeform 27"/>
            <p:cNvSpPr/>
            <p:nvPr/>
          </p:nvSpPr>
          <p:spPr>
            <a:xfrm>
              <a:off x="4984991" y="3434237"/>
              <a:ext cx="719679" cy="719679"/>
            </a:xfrm>
            <a:custGeom>
              <a:avLst/>
              <a:gdLst/>
              <a:ahLst/>
              <a:cxnLst/>
              <a:rect l="l" t="t" r="r" b="b"/>
              <a:pathLst>
                <a:path w="642528" h="642528">
                  <a:moveTo>
                    <a:pt x="0" y="321264"/>
                  </a:moveTo>
                  <a:cubicBezTo>
                    <a:pt x="0" y="143835"/>
                    <a:pt x="143835" y="0"/>
                    <a:pt x="321264" y="0"/>
                  </a:cubicBezTo>
                  <a:cubicBezTo>
                    <a:pt x="498693" y="0"/>
                    <a:pt x="642528" y="143835"/>
                    <a:pt x="642528" y="321264"/>
                  </a:cubicBezTo>
                  <a:cubicBezTo>
                    <a:pt x="642528" y="498693"/>
                    <a:pt x="498693" y="642528"/>
                    <a:pt x="321264" y="642528"/>
                  </a:cubicBezTo>
                  <a:cubicBezTo>
                    <a:pt x="143835" y="642528"/>
                    <a:pt x="0" y="498693"/>
                    <a:pt x="0" y="321264"/>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Chronic Disease Registry</a:t>
              </a:r>
            </a:p>
          </p:txBody>
        </p:sp>
        <p:sp>
          <p:nvSpPr>
            <p:cNvPr id="29" name="Freeform 28"/>
            <p:cNvSpPr/>
            <p:nvPr/>
          </p:nvSpPr>
          <p:spPr>
            <a:xfrm>
              <a:off x="7243332" y="2654074"/>
              <a:ext cx="684321" cy="684321"/>
            </a:xfrm>
            <a:custGeom>
              <a:avLst/>
              <a:gdLst/>
              <a:ahLst/>
              <a:cxnLst/>
              <a:rect l="l" t="t" r="r" b="b"/>
              <a:pathLst>
                <a:path w="644375" h="644375">
                  <a:moveTo>
                    <a:pt x="0" y="322188"/>
                  </a:moveTo>
                  <a:cubicBezTo>
                    <a:pt x="0" y="144249"/>
                    <a:pt x="144249" y="0"/>
                    <a:pt x="322188" y="0"/>
                  </a:cubicBezTo>
                  <a:cubicBezTo>
                    <a:pt x="500127" y="0"/>
                    <a:pt x="644375" y="144249"/>
                    <a:pt x="644375" y="322188"/>
                  </a:cubicBezTo>
                  <a:cubicBezTo>
                    <a:pt x="644375" y="500127"/>
                    <a:pt x="500127" y="644375"/>
                    <a:pt x="322188" y="644375"/>
                  </a:cubicBezTo>
                  <a:cubicBezTo>
                    <a:pt x="144249" y="644375"/>
                    <a:pt x="0" y="500127"/>
                    <a:pt x="0" y="322188"/>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Vital </a:t>
              </a:r>
            </a:p>
            <a:p>
              <a:pPr algn="ctr">
                <a:lnSpc>
                  <a:spcPct val="100000"/>
                </a:lnSpc>
              </a:pPr>
              <a:r>
                <a:rPr sz="900" b="1" dirty="0">
                  <a:solidFill>
                    <a:srgbClr val="000000"/>
                  </a:solidFill>
                  <a:latin typeface="Arial"/>
                </a:rPr>
                <a:t>Statistics</a:t>
              </a:r>
            </a:p>
          </p:txBody>
        </p:sp>
        <p:sp>
          <p:nvSpPr>
            <p:cNvPr id="30" name="Freeform 29"/>
            <p:cNvSpPr/>
            <p:nvPr/>
          </p:nvSpPr>
          <p:spPr>
            <a:xfrm>
              <a:off x="1029520" y="1758909"/>
              <a:ext cx="833461" cy="833461"/>
            </a:xfrm>
            <a:custGeom>
              <a:avLst/>
              <a:gdLst/>
              <a:ahLst/>
              <a:cxnLst/>
              <a:rect l="l" t="t" r="r" b="b"/>
              <a:pathLst>
                <a:path w="833461" h="833461">
                  <a:moveTo>
                    <a:pt x="0" y="416730"/>
                  </a:moveTo>
                  <a:cubicBezTo>
                    <a:pt x="0" y="186577"/>
                    <a:pt x="186577" y="0"/>
                    <a:pt x="416730" y="0"/>
                  </a:cubicBezTo>
                  <a:cubicBezTo>
                    <a:pt x="646884" y="0"/>
                    <a:pt x="833461" y="186577"/>
                    <a:pt x="833461" y="416730"/>
                  </a:cubicBezTo>
                  <a:cubicBezTo>
                    <a:pt x="833461" y="646884"/>
                    <a:pt x="646884" y="833461"/>
                    <a:pt x="416730" y="833461"/>
                  </a:cubicBezTo>
                  <a:cubicBezTo>
                    <a:pt x="186577" y="833461"/>
                    <a:pt x="0" y="646884"/>
                    <a:pt x="0" y="416730"/>
                  </a:cubicBezTo>
                  <a:close/>
                </a:path>
              </a:pathLst>
            </a:custGeom>
            <a:solidFill>
              <a:schemeClr val="accent1">
                <a:lumMod val="20000"/>
                <a:lumOff val="80000"/>
                <a:alpha val="64000"/>
              </a:schemeClr>
            </a:solidFill>
            <a:ln w="3175" cap="flat">
              <a:solidFill>
                <a:schemeClr val="tx1"/>
              </a:solidFill>
              <a:bevel/>
            </a:ln>
          </p:spPr>
          <p:txBody>
            <a:bodyPr wrap="square" lIns="0" tIns="0" rIns="0" bIns="0" rtlCol="0" anchor="ctr"/>
            <a:lstStyle/>
            <a:p>
              <a:pPr algn="ctr">
                <a:lnSpc>
                  <a:spcPct val="100000"/>
                </a:lnSpc>
              </a:pPr>
              <a:r>
                <a:rPr lang="en-US" sz="900" b="1" dirty="0" smtClean="0">
                  <a:solidFill>
                    <a:srgbClr val="000000"/>
                  </a:solidFill>
                  <a:latin typeface="Arial"/>
                </a:rPr>
                <a:t>Métis Nation British Columbia*</a:t>
              </a:r>
            </a:p>
            <a:p>
              <a:pPr algn="ctr">
                <a:lnSpc>
                  <a:spcPct val="100000"/>
                </a:lnSpc>
              </a:pPr>
              <a:r>
                <a:rPr lang="en-US" sz="900" b="1" dirty="0" smtClean="0">
                  <a:latin typeface="Arial"/>
                </a:rPr>
                <a:t>(MNBC</a:t>
              </a:r>
              <a:r>
                <a:rPr lang="en-CA" sz="900" b="1" dirty="0" smtClean="0">
                  <a:latin typeface="Arial"/>
                </a:rPr>
                <a:t> only)</a:t>
              </a:r>
              <a:endParaRPr sz="900" b="1" dirty="0">
                <a:latin typeface="Arial"/>
              </a:endParaRPr>
            </a:p>
          </p:txBody>
        </p:sp>
        <p:grpSp>
          <p:nvGrpSpPr>
            <p:cNvPr id="31" name="Group 30"/>
            <p:cNvGrpSpPr/>
            <p:nvPr/>
          </p:nvGrpSpPr>
          <p:grpSpPr>
            <a:xfrm>
              <a:off x="4512918" y="594030"/>
              <a:ext cx="2861540" cy="3653754"/>
              <a:chOff x="4512918" y="594030"/>
              <a:chExt cx="2861540" cy="3653754"/>
            </a:xfrm>
          </p:grpSpPr>
          <p:sp>
            <p:nvSpPr>
              <p:cNvPr id="40" name="Freeform 39"/>
              <p:cNvSpPr/>
              <p:nvPr/>
            </p:nvSpPr>
            <p:spPr>
              <a:xfrm>
                <a:off x="4512918" y="594030"/>
                <a:ext cx="833807" cy="833807"/>
              </a:xfrm>
              <a:custGeom>
                <a:avLst/>
                <a:gdLst/>
                <a:ahLst/>
                <a:cxnLst/>
                <a:rect l="l" t="t" r="r" b="b"/>
                <a:pathLst>
                  <a:path w="833807" h="833807">
                    <a:moveTo>
                      <a:pt x="0" y="416904"/>
                    </a:moveTo>
                    <a:cubicBezTo>
                      <a:pt x="0" y="186654"/>
                      <a:pt x="186654" y="0"/>
                      <a:pt x="416904" y="0"/>
                    </a:cubicBezTo>
                    <a:cubicBezTo>
                      <a:pt x="647153" y="0"/>
                      <a:pt x="833807" y="186654"/>
                      <a:pt x="833807" y="416904"/>
                    </a:cubicBezTo>
                    <a:cubicBezTo>
                      <a:pt x="833807" y="647153"/>
                      <a:pt x="647153" y="833807"/>
                      <a:pt x="416904" y="833807"/>
                    </a:cubicBezTo>
                    <a:cubicBezTo>
                      <a:pt x="186654" y="833807"/>
                      <a:pt x="0" y="647153"/>
                      <a:pt x="0" y="416904"/>
                    </a:cubicBezTo>
                    <a:close/>
                  </a:path>
                </a:pathLst>
              </a:custGeom>
              <a:solidFill>
                <a:srgbClr val="3A526B">
                  <a:alpha val="83000"/>
                </a:srgbClr>
              </a:solidFill>
              <a:ln w="7600" cap="flat">
                <a:solidFill>
                  <a:schemeClr val="tx1"/>
                </a:solidFill>
                <a:bevel/>
              </a:ln>
              <a:effectLst>
                <a:outerShdw blurRad="20000" dist="10748" dir="2700000" algn="tl" rotWithShape="0">
                  <a:srgbClr val="000000">
                    <a:alpha val="20000"/>
                  </a:srgbClr>
                </a:outerShdw>
              </a:effectLst>
            </p:spPr>
            <p:txBody>
              <a:bodyPr wrap="square" lIns="0" tIns="0" rIns="0" bIns="0" rtlCol="0" anchor="ctr"/>
              <a:lstStyle/>
              <a:p>
                <a:pPr algn="ctr">
                  <a:lnSpc>
                    <a:spcPct val="100000"/>
                  </a:lnSpc>
                </a:pPr>
                <a:r>
                  <a:rPr lang="en-CA" sz="900" b="1" dirty="0">
                    <a:solidFill>
                      <a:srgbClr val="FFFFFF"/>
                    </a:solidFill>
                    <a:latin typeface="Arial"/>
                  </a:rPr>
                  <a:t>BC</a:t>
                </a:r>
                <a:r>
                  <a:rPr sz="900" b="1" dirty="0">
                    <a:solidFill>
                      <a:srgbClr val="FFFFFF"/>
                    </a:solidFill>
                    <a:latin typeface="Arial"/>
                  </a:rPr>
                  <a:t>EHS </a:t>
                </a:r>
              </a:p>
              <a:p>
                <a:pPr algn="ctr">
                  <a:lnSpc>
                    <a:spcPct val="100000"/>
                  </a:lnSpc>
                </a:pPr>
                <a:r>
                  <a:rPr sz="900" b="1" dirty="0">
                    <a:solidFill>
                      <a:srgbClr val="FFFFFF"/>
                    </a:solidFill>
                    <a:latin typeface="Arial"/>
                  </a:rPr>
                  <a:t>(Ambulance calls)</a:t>
                </a:r>
              </a:p>
            </p:txBody>
          </p:sp>
          <p:sp>
            <p:nvSpPr>
              <p:cNvPr id="43" name="Freeform 42"/>
              <p:cNvSpPr/>
              <p:nvPr/>
            </p:nvSpPr>
            <p:spPr>
              <a:xfrm>
                <a:off x="6667610" y="3572469"/>
                <a:ext cx="706848" cy="675315"/>
              </a:xfrm>
              <a:custGeom>
                <a:avLst/>
                <a:gdLst/>
                <a:ahLst/>
                <a:cxnLst/>
                <a:rect l="l" t="t" r="r" b="b"/>
                <a:pathLst>
                  <a:path w="880239" h="880239">
                    <a:moveTo>
                      <a:pt x="0" y="440119"/>
                    </a:moveTo>
                    <a:cubicBezTo>
                      <a:pt x="0" y="197049"/>
                      <a:pt x="197049" y="0"/>
                      <a:pt x="440119" y="0"/>
                    </a:cubicBezTo>
                    <a:cubicBezTo>
                      <a:pt x="683190" y="0"/>
                      <a:pt x="880239" y="197049"/>
                      <a:pt x="880239" y="440119"/>
                    </a:cubicBezTo>
                    <a:cubicBezTo>
                      <a:pt x="880239" y="683190"/>
                      <a:pt x="683190" y="880239"/>
                      <a:pt x="440119" y="880239"/>
                    </a:cubicBezTo>
                    <a:cubicBezTo>
                      <a:pt x="197049" y="880239"/>
                      <a:pt x="0" y="683190"/>
                      <a:pt x="0" y="440119"/>
                    </a:cubicBezTo>
                    <a:close/>
                  </a:path>
                </a:pathLst>
              </a:custGeom>
              <a:solidFill>
                <a:srgbClr val="3A526B">
                  <a:alpha val="83000"/>
                </a:srgbClr>
              </a:solidFill>
              <a:ln w="7600" cap="flat">
                <a:solidFill>
                  <a:schemeClr val="tx1"/>
                </a:solidFill>
                <a:bevel/>
              </a:ln>
              <a:effectLst>
                <a:outerShdw blurRad="20000" dist="10748" dir="2700000" algn="tl" rotWithShape="0">
                  <a:srgbClr val="000000">
                    <a:alpha val="20000"/>
                  </a:srgbClr>
                </a:outerShdw>
              </a:effectLst>
            </p:spPr>
            <p:txBody>
              <a:bodyPr wrap="square" lIns="0" tIns="0" rIns="0" bIns="0" rtlCol="0" anchor="ctr"/>
              <a:lstStyle/>
              <a:p>
                <a:pPr algn="ctr">
                  <a:lnSpc>
                    <a:spcPct val="100000"/>
                  </a:lnSpc>
                </a:pPr>
                <a:r>
                  <a:rPr sz="900" b="1" dirty="0">
                    <a:solidFill>
                      <a:srgbClr val="FFFFFF"/>
                    </a:solidFill>
                    <a:latin typeface="Arial"/>
                  </a:rPr>
                  <a:t>BC Coroner's Service</a:t>
                </a:r>
              </a:p>
            </p:txBody>
          </p:sp>
        </p:grpSp>
        <p:sp>
          <p:nvSpPr>
            <p:cNvPr id="32" name="Freeform 31"/>
            <p:cNvSpPr>
              <a:spLocks noChangeAspect="1"/>
            </p:cNvSpPr>
            <p:nvPr/>
          </p:nvSpPr>
          <p:spPr>
            <a:xfrm>
              <a:off x="1253980" y="5201203"/>
              <a:ext cx="714400" cy="714400"/>
            </a:xfrm>
            <a:custGeom>
              <a:avLst/>
              <a:gdLst/>
              <a:ahLst/>
              <a:cxnLst/>
              <a:rect l="l" t="t" r="r" b="b"/>
              <a:pathLst>
                <a:path w="714400" h="714400">
                  <a:moveTo>
                    <a:pt x="0" y="357200"/>
                  </a:moveTo>
                  <a:cubicBezTo>
                    <a:pt x="0" y="159924"/>
                    <a:pt x="159924" y="0"/>
                    <a:pt x="357200" y="0"/>
                  </a:cubicBezTo>
                  <a:cubicBezTo>
                    <a:pt x="554476" y="0"/>
                    <a:pt x="714400" y="159924"/>
                    <a:pt x="714400" y="357200"/>
                  </a:cubicBezTo>
                  <a:cubicBezTo>
                    <a:pt x="714400" y="554476"/>
                    <a:pt x="554476" y="714400"/>
                    <a:pt x="357200" y="714400"/>
                  </a:cubicBezTo>
                  <a:cubicBezTo>
                    <a:pt x="159924" y="714400"/>
                    <a:pt x="0" y="554476"/>
                    <a:pt x="0" y="357200"/>
                  </a:cubicBezTo>
                  <a:close/>
                </a:path>
              </a:pathLst>
            </a:custGeom>
            <a:solidFill>
              <a:srgbClr val="8AB1E2">
                <a:alpha val="57000"/>
              </a:srgbClr>
            </a:solidFill>
            <a:ln w="3175" cap="flat">
              <a:solidFill>
                <a:schemeClr val="tx1"/>
              </a:solidFill>
              <a:bevel/>
            </a:ln>
          </p:spPr>
          <p:txBody>
            <a:bodyPr wrap="square" lIns="0" tIns="0" rIns="0" bIns="0" rtlCol="0" anchor="ctr"/>
            <a:lstStyle/>
            <a:p>
              <a:pPr algn="ctr">
                <a:lnSpc>
                  <a:spcPct val="100000"/>
                </a:lnSpc>
              </a:pPr>
              <a:r>
                <a:rPr sz="800" b="1" dirty="0">
                  <a:solidFill>
                    <a:srgbClr val="000000"/>
                  </a:solidFill>
                  <a:latin typeface="Arial"/>
                </a:rPr>
                <a:t>HEALTH AUTHORITIES + BCCDC </a:t>
              </a:r>
            </a:p>
          </p:txBody>
        </p:sp>
        <p:sp>
          <p:nvSpPr>
            <p:cNvPr id="33" name="Freeform 32"/>
            <p:cNvSpPr>
              <a:spLocks noChangeAspect="1"/>
            </p:cNvSpPr>
            <p:nvPr/>
          </p:nvSpPr>
          <p:spPr>
            <a:xfrm>
              <a:off x="456366" y="5201203"/>
              <a:ext cx="714400" cy="714400"/>
            </a:xfrm>
            <a:custGeom>
              <a:avLst/>
              <a:gdLst/>
              <a:ahLst/>
              <a:cxnLst/>
              <a:rect l="l" t="t" r="r" b="b"/>
              <a:pathLst>
                <a:path w="714400" h="714400">
                  <a:moveTo>
                    <a:pt x="0" y="357200"/>
                  </a:moveTo>
                  <a:cubicBezTo>
                    <a:pt x="0" y="159924"/>
                    <a:pt x="159924" y="0"/>
                    <a:pt x="357200" y="0"/>
                  </a:cubicBezTo>
                  <a:cubicBezTo>
                    <a:pt x="554476" y="0"/>
                    <a:pt x="714400" y="159924"/>
                    <a:pt x="714400" y="357200"/>
                  </a:cubicBezTo>
                  <a:cubicBezTo>
                    <a:pt x="714400" y="554476"/>
                    <a:pt x="554476" y="714400"/>
                    <a:pt x="357200" y="714400"/>
                  </a:cubicBezTo>
                  <a:cubicBezTo>
                    <a:pt x="159924" y="714400"/>
                    <a:pt x="0" y="554476"/>
                    <a:pt x="0" y="357200"/>
                  </a:cubicBezTo>
                  <a:close/>
                </a:path>
              </a:pathLst>
            </a:custGeom>
            <a:solidFill>
              <a:srgbClr val="3A526B">
                <a:alpha val="83000"/>
              </a:srgbClr>
            </a:solidFill>
            <a:ln w="7600" cap="flat">
              <a:solidFill>
                <a:schemeClr val="tx1"/>
              </a:solidFill>
              <a:bevel/>
            </a:ln>
            <a:effectLst>
              <a:outerShdw blurRad="20000" dist="10748" dir="2700000" algn="tl" rotWithShape="0">
                <a:srgbClr val="000000">
                  <a:alpha val="20000"/>
                </a:srgbClr>
              </a:outerShdw>
            </a:effectLst>
          </p:spPr>
          <p:txBody>
            <a:bodyPr wrap="square" lIns="0" tIns="0" rIns="0" bIns="0" rtlCol="0" anchor="ctr"/>
            <a:lstStyle/>
            <a:p>
              <a:pPr algn="ctr">
                <a:lnSpc>
                  <a:spcPct val="100000"/>
                </a:lnSpc>
              </a:pPr>
              <a:r>
                <a:rPr sz="800" b="1" dirty="0">
                  <a:solidFill>
                    <a:srgbClr val="FFFFFF"/>
                  </a:solidFill>
                  <a:latin typeface="Arial"/>
                </a:rPr>
                <a:t>PROVINCIAL HEALTH OFFICER ORDER</a:t>
              </a:r>
            </a:p>
          </p:txBody>
        </p:sp>
        <p:sp>
          <p:nvSpPr>
            <p:cNvPr id="34" name="Freeform 33"/>
            <p:cNvSpPr>
              <a:spLocks noChangeAspect="1"/>
            </p:cNvSpPr>
            <p:nvPr/>
          </p:nvSpPr>
          <p:spPr>
            <a:xfrm>
              <a:off x="-348847" y="5201202"/>
              <a:ext cx="722000" cy="722000"/>
            </a:xfrm>
            <a:custGeom>
              <a:avLst/>
              <a:gdLst/>
              <a:ahLst/>
              <a:cxnLst/>
              <a:rect l="l" t="t" r="r" b="b"/>
              <a:pathLst>
                <a:path w="722000" h="722000">
                  <a:moveTo>
                    <a:pt x="0" y="361000"/>
                  </a:moveTo>
                  <a:cubicBezTo>
                    <a:pt x="0" y="161625"/>
                    <a:pt x="161625" y="0"/>
                    <a:pt x="361000" y="0"/>
                  </a:cubicBezTo>
                  <a:cubicBezTo>
                    <a:pt x="560375" y="0"/>
                    <a:pt x="722000" y="161625"/>
                    <a:pt x="722000" y="361000"/>
                  </a:cubicBezTo>
                  <a:cubicBezTo>
                    <a:pt x="722000" y="560375"/>
                    <a:pt x="560375" y="722000"/>
                    <a:pt x="361000" y="722000"/>
                  </a:cubicBezTo>
                  <a:cubicBezTo>
                    <a:pt x="161625" y="722000"/>
                    <a:pt x="0" y="560375"/>
                    <a:pt x="0" y="361000"/>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800" b="1" dirty="0">
                  <a:solidFill>
                    <a:srgbClr val="000000"/>
                  </a:solidFill>
                  <a:latin typeface="Arial"/>
                </a:rPr>
                <a:t>MINISTRY OF HEALTH</a:t>
              </a:r>
            </a:p>
          </p:txBody>
        </p:sp>
        <p:sp>
          <p:nvSpPr>
            <p:cNvPr id="35" name="Freeform 34"/>
            <p:cNvSpPr/>
            <p:nvPr/>
          </p:nvSpPr>
          <p:spPr>
            <a:xfrm>
              <a:off x="3470305" y="2052523"/>
              <a:ext cx="892317" cy="892318"/>
            </a:xfrm>
            <a:custGeom>
              <a:avLst/>
              <a:gdLst/>
              <a:ahLst/>
              <a:cxnLst/>
              <a:rect l="l" t="t" r="r" b="b"/>
              <a:pathLst>
                <a:path w="749102" h="749102">
                  <a:moveTo>
                    <a:pt x="0" y="374551"/>
                  </a:moveTo>
                  <a:cubicBezTo>
                    <a:pt x="0" y="167692"/>
                    <a:pt x="167692" y="0"/>
                    <a:pt x="374551" y="0"/>
                  </a:cubicBezTo>
                  <a:cubicBezTo>
                    <a:pt x="581409" y="0"/>
                    <a:pt x="749102" y="167692"/>
                    <a:pt x="749102" y="374551"/>
                  </a:cubicBezTo>
                  <a:cubicBezTo>
                    <a:pt x="749102" y="581409"/>
                    <a:pt x="581409" y="749102"/>
                    <a:pt x="374551" y="749102"/>
                  </a:cubicBezTo>
                  <a:cubicBezTo>
                    <a:pt x="167692" y="749102"/>
                    <a:pt x="0" y="581409"/>
                    <a:pt x="0" y="374551"/>
                  </a:cubicBezTo>
                  <a:close/>
                </a:path>
              </a:pathLst>
            </a:custGeom>
            <a:solidFill>
              <a:srgbClr val="7D9CCB">
                <a:alpha val="64000"/>
              </a:srgbClr>
            </a:solidFill>
            <a:ln w="3175"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D</a:t>
              </a:r>
              <a:r>
                <a:rPr lang="en-CA" sz="900" b="1" dirty="0">
                  <a:solidFill>
                    <a:srgbClr val="000000"/>
                  </a:solidFill>
                  <a:latin typeface="Arial"/>
                </a:rPr>
                <a:t>rug and Poison Information </a:t>
              </a:r>
              <a:r>
                <a:rPr sz="900" b="1" dirty="0">
                  <a:solidFill>
                    <a:srgbClr val="000000"/>
                  </a:solidFill>
                  <a:latin typeface="Arial"/>
                </a:rPr>
                <a:t>C</a:t>
              </a:r>
              <a:r>
                <a:rPr lang="en-CA" sz="900" b="1" dirty="0">
                  <a:solidFill>
                    <a:srgbClr val="000000"/>
                  </a:solidFill>
                  <a:latin typeface="Arial"/>
                </a:rPr>
                <a:t>entre (DPIC)</a:t>
              </a:r>
              <a:endParaRPr sz="900" b="1" dirty="0">
                <a:solidFill>
                  <a:srgbClr val="000000"/>
                </a:solidFill>
                <a:latin typeface="Arial"/>
              </a:endParaRPr>
            </a:p>
          </p:txBody>
        </p:sp>
        <p:sp>
          <p:nvSpPr>
            <p:cNvPr id="36" name="Freeform 35"/>
            <p:cNvSpPr/>
            <p:nvPr/>
          </p:nvSpPr>
          <p:spPr>
            <a:xfrm>
              <a:off x="1029520" y="3389618"/>
              <a:ext cx="762849" cy="762848"/>
            </a:xfrm>
            <a:custGeom>
              <a:avLst/>
              <a:gdLst/>
              <a:ahLst/>
              <a:cxnLst/>
              <a:rect l="l" t="t" r="r" b="b"/>
              <a:pathLst>
                <a:path w="743220" h="743220">
                  <a:moveTo>
                    <a:pt x="0" y="371610"/>
                  </a:moveTo>
                  <a:cubicBezTo>
                    <a:pt x="0" y="166375"/>
                    <a:pt x="166375" y="0"/>
                    <a:pt x="371610" y="0"/>
                  </a:cubicBezTo>
                  <a:cubicBezTo>
                    <a:pt x="576845" y="0"/>
                    <a:pt x="743220" y="166375"/>
                    <a:pt x="743220" y="371610"/>
                  </a:cubicBezTo>
                  <a:cubicBezTo>
                    <a:pt x="743220" y="576845"/>
                    <a:pt x="576845" y="743220"/>
                    <a:pt x="371610" y="743220"/>
                  </a:cubicBezTo>
                  <a:cubicBezTo>
                    <a:pt x="166375" y="743220"/>
                    <a:pt x="0" y="576845"/>
                    <a:pt x="0" y="371610"/>
                  </a:cubicBezTo>
                  <a:close/>
                </a:path>
              </a:pathLst>
            </a:custGeom>
            <a:solidFill>
              <a:srgbClr val="3A526B">
                <a:alpha val="84000"/>
              </a:srgbClr>
            </a:solidFill>
            <a:ln w="7600" cap="flat">
              <a:solidFill>
                <a:schemeClr val="tx1"/>
              </a:solidFill>
              <a:bevel/>
            </a:ln>
            <a:effectLst>
              <a:outerShdw blurRad="20000" dist="10748" dir="2700000" algn="tl" rotWithShape="0">
                <a:srgbClr val="000000">
                  <a:alpha val="20000"/>
                </a:srgbClr>
              </a:outerShdw>
            </a:effectLst>
          </p:spPr>
          <p:txBody>
            <a:bodyPr wrap="square" lIns="0" tIns="0" rIns="0" bIns="0" rtlCol="0" anchor="ctr"/>
            <a:lstStyle/>
            <a:p>
              <a:pPr algn="ctr">
                <a:lnSpc>
                  <a:spcPct val="100000"/>
                </a:lnSpc>
              </a:pPr>
              <a:r>
                <a:rPr sz="900" b="1" dirty="0">
                  <a:solidFill>
                    <a:srgbClr val="FFFFFF"/>
                  </a:solidFill>
                  <a:latin typeface="Arial"/>
                </a:rPr>
                <a:t>BC Corrections </a:t>
              </a:r>
            </a:p>
          </p:txBody>
        </p:sp>
        <p:sp>
          <p:nvSpPr>
            <p:cNvPr id="38" name="Freeform 37"/>
            <p:cNvSpPr/>
            <p:nvPr/>
          </p:nvSpPr>
          <p:spPr>
            <a:xfrm>
              <a:off x="4086456" y="5002588"/>
              <a:ext cx="802849" cy="802849"/>
            </a:xfrm>
            <a:custGeom>
              <a:avLst/>
              <a:gdLst/>
              <a:ahLst/>
              <a:cxnLst/>
              <a:rect l="l" t="t" r="r" b="b"/>
              <a:pathLst>
                <a:path w="802849" h="802849">
                  <a:moveTo>
                    <a:pt x="0" y="401424"/>
                  </a:moveTo>
                  <a:cubicBezTo>
                    <a:pt x="0" y="179724"/>
                    <a:pt x="179724" y="0"/>
                    <a:pt x="401424" y="0"/>
                  </a:cubicBezTo>
                  <a:cubicBezTo>
                    <a:pt x="623125" y="0"/>
                    <a:pt x="802849" y="179724"/>
                    <a:pt x="802849" y="401424"/>
                  </a:cubicBezTo>
                  <a:cubicBezTo>
                    <a:pt x="802849" y="623125"/>
                    <a:pt x="623125" y="802849"/>
                    <a:pt x="401424" y="802849"/>
                  </a:cubicBezTo>
                  <a:cubicBezTo>
                    <a:pt x="179724" y="802849"/>
                    <a:pt x="0" y="623125"/>
                    <a:pt x="0" y="401424"/>
                  </a:cubicBezTo>
                  <a:close/>
                </a:path>
              </a:pathLst>
            </a:custGeom>
            <a:solidFill>
              <a:srgbClr val="0F3671">
                <a:alpha val="16000"/>
              </a:srgbClr>
            </a:solidFill>
            <a:ln w="7600" cap="flat">
              <a:solidFill>
                <a:schemeClr val="tx1"/>
              </a:solidFill>
              <a:bevel/>
            </a:ln>
          </p:spPr>
          <p:txBody>
            <a:bodyPr wrap="square" lIns="0" tIns="0" rIns="0" bIns="0" rtlCol="0" anchor="ctr"/>
            <a:lstStyle/>
            <a:p>
              <a:pPr algn="ctr">
                <a:lnSpc>
                  <a:spcPct val="100000"/>
                </a:lnSpc>
              </a:pPr>
              <a:r>
                <a:rPr sz="900" b="1">
                  <a:solidFill>
                    <a:srgbClr val="000000"/>
                  </a:solidFill>
                  <a:latin typeface="Arial"/>
                </a:rPr>
                <a:t>Medical Services Plan (MSP)</a:t>
              </a:r>
            </a:p>
          </p:txBody>
        </p:sp>
      </p:grpSp>
      <p:sp>
        <p:nvSpPr>
          <p:cNvPr id="44" name="Freeform 43"/>
          <p:cNvSpPr/>
          <p:nvPr/>
        </p:nvSpPr>
        <p:spPr>
          <a:xfrm>
            <a:off x="2722725" y="2209199"/>
            <a:ext cx="903871" cy="835467"/>
          </a:xfrm>
          <a:custGeom>
            <a:avLst/>
            <a:gdLst/>
            <a:ahLst/>
            <a:cxnLst/>
            <a:rect l="l" t="t" r="r" b="b"/>
            <a:pathLst>
              <a:path w="743220" h="743220">
                <a:moveTo>
                  <a:pt x="0" y="371610"/>
                </a:moveTo>
                <a:cubicBezTo>
                  <a:pt x="0" y="166375"/>
                  <a:pt x="166375" y="0"/>
                  <a:pt x="371610" y="0"/>
                </a:cubicBezTo>
                <a:cubicBezTo>
                  <a:pt x="576845" y="0"/>
                  <a:pt x="743220" y="166375"/>
                  <a:pt x="743220" y="371610"/>
                </a:cubicBezTo>
                <a:cubicBezTo>
                  <a:pt x="743220" y="576845"/>
                  <a:pt x="576845" y="743220"/>
                  <a:pt x="371610" y="743220"/>
                </a:cubicBezTo>
                <a:cubicBezTo>
                  <a:pt x="166375" y="743220"/>
                  <a:pt x="0" y="576845"/>
                  <a:pt x="0" y="371610"/>
                </a:cubicBezTo>
                <a:close/>
              </a:path>
            </a:pathLst>
          </a:custGeom>
          <a:solidFill>
            <a:schemeClr val="accent1">
              <a:lumMod val="20000"/>
              <a:lumOff val="80000"/>
              <a:alpha val="83922"/>
            </a:schemeClr>
          </a:solidFill>
          <a:ln w="7600" cap="flat">
            <a:solidFill>
              <a:schemeClr val="tx1"/>
            </a:solidFill>
            <a:bevel/>
          </a:ln>
          <a:effectLst>
            <a:outerShdw blurRad="20000" dist="10748" dir="2700000" algn="tl" rotWithShape="0">
              <a:srgbClr val="000000">
                <a:alpha val="20000"/>
              </a:srgbClr>
            </a:outerShdw>
          </a:effectLst>
        </p:spPr>
        <p:txBody>
          <a:bodyPr wrap="square" lIns="0" tIns="0" rIns="0" bIns="0" rtlCol="0" anchor="ctr"/>
          <a:lstStyle/>
          <a:p>
            <a:pPr algn="ctr">
              <a:lnSpc>
                <a:spcPct val="100000"/>
              </a:lnSpc>
            </a:pPr>
            <a:r>
              <a:rPr lang="en-US" sz="900" b="1" dirty="0">
                <a:latin typeface="Arial"/>
              </a:rPr>
              <a:t>Social </a:t>
            </a:r>
          </a:p>
          <a:p>
            <a:pPr algn="ctr">
              <a:lnSpc>
                <a:spcPct val="100000"/>
              </a:lnSpc>
            </a:pPr>
            <a:r>
              <a:rPr lang="en-US" sz="900" b="1" dirty="0">
                <a:latin typeface="Arial"/>
              </a:rPr>
              <a:t>Development and Poverty Reduction</a:t>
            </a:r>
            <a:endParaRPr sz="900" b="1" dirty="0">
              <a:latin typeface="Arial"/>
            </a:endParaRPr>
          </a:p>
        </p:txBody>
      </p:sp>
      <p:sp>
        <p:nvSpPr>
          <p:cNvPr id="37" name="Freeform 36"/>
          <p:cNvSpPr/>
          <p:nvPr/>
        </p:nvSpPr>
        <p:spPr>
          <a:xfrm>
            <a:off x="1191068" y="3204622"/>
            <a:ext cx="833461" cy="861836"/>
          </a:xfrm>
          <a:custGeom>
            <a:avLst/>
            <a:gdLst/>
            <a:ahLst/>
            <a:cxnLst/>
            <a:rect l="l" t="t" r="r" b="b"/>
            <a:pathLst>
              <a:path w="833461" h="833461">
                <a:moveTo>
                  <a:pt x="0" y="416730"/>
                </a:moveTo>
                <a:cubicBezTo>
                  <a:pt x="0" y="186577"/>
                  <a:pt x="186577" y="0"/>
                  <a:pt x="416730" y="0"/>
                </a:cubicBezTo>
                <a:cubicBezTo>
                  <a:pt x="646884" y="0"/>
                  <a:pt x="833461" y="186577"/>
                  <a:pt x="833461" y="416730"/>
                </a:cubicBezTo>
                <a:cubicBezTo>
                  <a:pt x="833461" y="646884"/>
                  <a:pt x="646884" y="833461"/>
                  <a:pt x="416730" y="833461"/>
                </a:cubicBezTo>
                <a:cubicBezTo>
                  <a:pt x="186577" y="833461"/>
                  <a:pt x="0" y="646884"/>
                  <a:pt x="0" y="416730"/>
                </a:cubicBezTo>
                <a:close/>
              </a:path>
            </a:pathLst>
          </a:custGeom>
          <a:solidFill>
            <a:srgbClr val="7D9CCB">
              <a:alpha val="64000"/>
            </a:srgbClr>
          </a:solidFill>
          <a:ln w="3175" cap="flat">
            <a:solidFill>
              <a:schemeClr val="tx1"/>
            </a:solidFill>
            <a:bevel/>
          </a:ln>
        </p:spPr>
        <p:txBody>
          <a:bodyPr wrap="square" lIns="0" tIns="0" rIns="0" bIns="0" rtlCol="0" anchor="ctr"/>
          <a:lstStyle/>
          <a:p>
            <a:pPr algn="ctr">
              <a:lnSpc>
                <a:spcPct val="100000"/>
              </a:lnSpc>
            </a:pPr>
            <a:r>
              <a:rPr sz="900" b="1" dirty="0">
                <a:solidFill>
                  <a:srgbClr val="000000"/>
                </a:solidFill>
                <a:latin typeface="Arial"/>
              </a:rPr>
              <a:t>First Nations Client File (FNHA</a:t>
            </a:r>
            <a:r>
              <a:rPr lang="en-CA" sz="900" b="1" dirty="0">
                <a:solidFill>
                  <a:srgbClr val="000000"/>
                </a:solidFill>
                <a:latin typeface="Arial"/>
              </a:rPr>
              <a:t> only</a:t>
            </a:r>
            <a:r>
              <a:rPr sz="900" b="1" dirty="0">
                <a:solidFill>
                  <a:srgbClr val="000000"/>
                </a:solidFill>
                <a:latin typeface="Arial"/>
              </a:rPr>
              <a:t>)</a:t>
            </a:r>
          </a:p>
        </p:txBody>
      </p:sp>
      <p:sp>
        <p:nvSpPr>
          <p:cNvPr id="5" name="TextBox 4"/>
          <p:cNvSpPr txBox="1"/>
          <p:nvPr/>
        </p:nvSpPr>
        <p:spPr>
          <a:xfrm>
            <a:off x="6858000" y="6326623"/>
            <a:ext cx="2156954" cy="276999"/>
          </a:xfrm>
          <a:prstGeom prst="rect">
            <a:avLst/>
          </a:prstGeom>
          <a:noFill/>
        </p:spPr>
        <p:txBody>
          <a:bodyPr wrap="square" rtlCol="0">
            <a:spAutoFit/>
          </a:bodyPr>
          <a:lstStyle/>
          <a:p>
            <a:r>
              <a:rPr lang="en-US" sz="1200" dirty="0"/>
              <a:t>*</a:t>
            </a:r>
            <a:r>
              <a:rPr lang="en-US" sz="1100" dirty="0"/>
              <a:t>New in 2019 Cohort Refresh</a:t>
            </a:r>
          </a:p>
        </p:txBody>
      </p:sp>
    </p:spTree>
    <p:extLst>
      <p:ext uri="{BB962C8B-B14F-4D97-AF65-F5344CB8AC3E}">
        <p14:creationId xmlns:p14="http://schemas.microsoft.com/office/powerpoint/2010/main" val="153720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95325"/>
          </a:xfrm>
        </p:spPr>
        <p:txBody>
          <a:bodyPr>
            <a:noAutofit/>
          </a:bodyPr>
          <a:lstStyle/>
          <a:p>
            <a:r>
              <a:rPr lang="en-CA" dirty="0" smtClean="0">
                <a:latin typeface="Arial" panose="020B0604020202020204" pitchFamily="34" charset="0"/>
                <a:cs typeface="Arial" panose="020B0604020202020204" pitchFamily="34" charset="0"/>
              </a:rPr>
              <a:t>2018 </a:t>
            </a:r>
            <a:r>
              <a:rPr lang="en-CA" dirty="0">
                <a:latin typeface="Arial" panose="020B0604020202020204" pitchFamily="34" charset="0"/>
                <a:cs typeface="Arial" panose="020B0604020202020204" pitchFamily="34" charset="0"/>
              </a:rPr>
              <a:t>Cohort Refresh</a:t>
            </a:r>
          </a:p>
        </p:txBody>
      </p:sp>
      <p:pic>
        <p:nvPicPr>
          <p:cNvPr id="9" name="Picture 8"/>
          <p:cNvPicPr>
            <a:picLocks noChangeAspect="1"/>
          </p:cNvPicPr>
          <p:nvPr/>
        </p:nvPicPr>
        <p:blipFill>
          <a:blip r:embed="rId3"/>
          <a:stretch>
            <a:fillRect/>
          </a:stretch>
        </p:blipFill>
        <p:spPr>
          <a:xfrm>
            <a:off x="160651" y="5964764"/>
            <a:ext cx="1733266" cy="722579"/>
          </a:xfrm>
          <a:prstGeom prst="rect">
            <a:avLst/>
          </a:prstGeom>
        </p:spPr>
      </p:pic>
      <p:sp>
        <p:nvSpPr>
          <p:cNvPr id="8" name="Content Placeholder 3">
            <a:extLst>
              <a:ext uri="{FF2B5EF4-FFF2-40B4-BE49-F238E27FC236}">
                <a16:creationId xmlns:a16="http://schemas.microsoft.com/office/drawing/2014/main" id="{785BCD7A-D18A-42CC-88C8-E12A48908D67}"/>
              </a:ext>
            </a:extLst>
          </p:cNvPr>
          <p:cNvSpPr txBox="1">
            <a:spLocks/>
          </p:cNvSpPr>
          <p:nvPr/>
        </p:nvSpPr>
        <p:spPr>
          <a:xfrm>
            <a:off x="160651" y="1371600"/>
            <a:ext cx="8458200" cy="3100338"/>
          </a:xfrm>
          <a:prstGeom prst="rect">
            <a:avLst/>
          </a:prstGeom>
        </p:spPr>
        <p:txBody>
          <a:bodyPr vert="horz" lIns="0" tIns="0" rIns="0" bIns="0" rtlCol="0">
            <a:noAutofit/>
          </a:bodyPr>
          <a:lstStyle>
            <a:lvl1pPr marL="457200" indent="-457200" algn="l" defTabSz="457200" rtl="0" fontAlgn="base">
              <a:spcBef>
                <a:spcPct val="20000"/>
              </a:spcBef>
              <a:spcAft>
                <a:spcPct val="0"/>
              </a:spcAft>
              <a:buFont typeface="Arial"/>
              <a:buChar char="•"/>
              <a:defRPr sz="3200" kern="1200">
                <a:solidFill>
                  <a:schemeClr val="tx1"/>
                </a:solidFill>
                <a:latin typeface="Arial"/>
                <a:ea typeface="ＭＳ Ｐゴシック" pitchFamily="34" charset="-128"/>
                <a:cs typeface="Arial"/>
              </a:defRPr>
            </a:lvl1pPr>
            <a:lvl2pPr marL="742950" indent="-285750" algn="l" defTabSz="457200" rtl="0" fontAlgn="base">
              <a:spcBef>
                <a:spcPct val="20000"/>
              </a:spcBef>
              <a:spcAft>
                <a:spcPct val="0"/>
              </a:spcAft>
              <a:buSzPct val="105000"/>
              <a:buFont typeface="Arial" pitchFamily="34" charset="0"/>
              <a:buChar char="•"/>
              <a:defRPr sz="2800" kern="1200">
                <a:solidFill>
                  <a:schemeClr val="tx1"/>
                </a:solidFill>
                <a:latin typeface="Arial"/>
                <a:ea typeface="ＭＳ Ｐゴシック" pitchFamily="34" charset="-128"/>
                <a:cs typeface="Arial"/>
              </a:defRPr>
            </a:lvl2pPr>
            <a:lvl3pPr marL="1143000" indent="-228600" algn="l" defTabSz="457200" rtl="0" fontAlgn="base">
              <a:spcBef>
                <a:spcPct val="20000"/>
              </a:spcBef>
              <a:spcAft>
                <a:spcPct val="0"/>
              </a:spcAft>
              <a:buSzPct val="75000"/>
              <a:buFont typeface="Courier New" pitchFamily="49" charset="0"/>
              <a:buChar char="o"/>
              <a:defRPr sz="2400" kern="1200">
                <a:solidFill>
                  <a:schemeClr val="tx1"/>
                </a:solidFill>
                <a:latin typeface="Arial"/>
                <a:ea typeface="ＭＳ Ｐゴシック" pitchFamily="34" charset="-128"/>
                <a:cs typeface="Arial"/>
              </a:defRPr>
            </a:lvl3pPr>
            <a:lvl4pPr marL="1600200" indent="-228600" algn="l" defTabSz="457200" rtl="0" fontAlgn="base">
              <a:spcBef>
                <a:spcPct val="20000"/>
              </a:spcBef>
              <a:spcAft>
                <a:spcPct val="0"/>
              </a:spcAft>
              <a:buSzPct val="81000"/>
              <a:buFont typeface="Courier New" pitchFamily="49" charset="0"/>
              <a:buChar char="o"/>
              <a:defRPr sz="2000" kern="1200">
                <a:solidFill>
                  <a:schemeClr val="tx1"/>
                </a:solidFill>
                <a:latin typeface="Arial"/>
                <a:ea typeface="ＭＳ Ｐゴシック" pitchFamily="34" charset="-128"/>
                <a:cs typeface="Arial"/>
              </a:defRPr>
            </a:lvl4pPr>
            <a:lvl5pPr marL="2057400" indent="-228600" algn="l" defTabSz="457200" rtl="0" fontAlgn="base">
              <a:spcBef>
                <a:spcPct val="20000"/>
              </a:spcBef>
              <a:spcAft>
                <a:spcPct val="0"/>
              </a:spcAft>
              <a:buSzPct val="62000"/>
              <a:buFont typeface="Wingdings" pitchFamily="2" charset="2"/>
              <a:buChar char=""/>
              <a:defRPr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Wingdings" charset="2"/>
              <a:buChar char="§"/>
              <a:defRPr sz="1400" kern="120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CA" dirty="0">
                <a:latin typeface="Arial" panose="020B0604020202020204" pitchFamily="34" charset="0"/>
                <a:cs typeface="Arial" panose="020B0604020202020204" pitchFamily="34" charset="0"/>
              </a:rPr>
              <a:t>Available data from January 1</a:t>
            </a:r>
            <a:r>
              <a:rPr lang="en-CA" baseline="30000" dirty="0">
                <a:latin typeface="Arial" panose="020B0604020202020204" pitchFamily="34" charset="0"/>
                <a:cs typeface="Arial" panose="020B0604020202020204" pitchFamily="34" charset="0"/>
              </a:rPr>
              <a:t>st</a:t>
            </a:r>
            <a:r>
              <a:rPr lang="en-CA" dirty="0">
                <a:latin typeface="Arial" panose="020B0604020202020204" pitchFamily="34" charset="0"/>
                <a:cs typeface="Arial" panose="020B0604020202020204" pitchFamily="34" charset="0"/>
              </a:rPr>
              <a:t> 2015 to December 31</a:t>
            </a:r>
            <a:r>
              <a:rPr lang="en-CA" baseline="30000" dirty="0">
                <a:latin typeface="Arial" panose="020B0604020202020204" pitchFamily="34" charset="0"/>
                <a:cs typeface="Arial" panose="020B0604020202020204" pitchFamily="34" charset="0"/>
              </a:rPr>
              <a:t>st</a:t>
            </a:r>
            <a:r>
              <a:rPr lang="en-CA" dirty="0">
                <a:latin typeface="Arial" panose="020B0604020202020204" pitchFamily="34" charset="0"/>
                <a:cs typeface="Arial" panose="020B0604020202020204" pitchFamily="34" charset="0"/>
              </a:rPr>
              <a:t> 2018 shows:</a:t>
            </a:r>
          </a:p>
          <a:p>
            <a:pPr lvl="1"/>
            <a:r>
              <a:rPr lang="en-CA" dirty="0">
                <a:latin typeface="Arial" panose="020B0604020202020204" pitchFamily="34" charset="0"/>
                <a:cs typeface="Arial" panose="020B0604020202020204" pitchFamily="34" charset="0"/>
              </a:rPr>
              <a:t>30,811* people had a drug overdose</a:t>
            </a:r>
            <a:endParaRPr lang="en-CA" sz="2400" dirty="0">
              <a:latin typeface="Arial" panose="020B0604020202020204" pitchFamily="34" charset="0"/>
              <a:cs typeface="Arial" panose="020B0604020202020204" pitchFamily="34" charset="0"/>
            </a:endParaRPr>
          </a:p>
          <a:p>
            <a:pPr lvl="2"/>
            <a:r>
              <a:rPr lang="en-CA" dirty="0">
                <a:latin typeface="Arial" panose="020B0604020202020204" pitchFamily="34" charset="0"/>
                <a:cs typeface="Arial" panose="020B0604020202020204" pitchFamily="34" charset="0"/>
              </a:rPr>
              <a:t>5,234 people had a fatal drug-related overdose</a:t>
            </a:r>
          </a:p>
          <a:p>
            <a:pPr lvl="2"/>
            <a:r>
              <a:rPr lang="en-CA" dirty="0">
                <a:latin typeface="Arial" panose="020B0604020202020204" pitchFamily="34" charset="0"/>
                <a:cs typeface="Arial" panose="020B0604020202020204" pitchFamily="34" charset="0"/>
              </a:rPr>
              <a:t>25,577 people had a non-fatal drug-related overdose</a:t>
            </a:r>
          </a:p>
          <a:p>
            <a:pPr marL="914400" lvl="2" indent="0">
              <a:buNone/>
            </a:pPr>
            <a:r>
              <a:rPr lang="en-CA" sz="1800" dirty="0">
                <a:latin typeface="Arial" panose="020B0604020202020204" pitchFamily="34" charset="0"/>
                <a:cs typeface="Arial" panose="020B0604020202020204" pitchFamily="34" charset="0"/>
              </a:rPr>
              <a:t>*does not include all people who had an overdose in BC</a:t>
            </a:r>
          </a:p>
        </p:txBody>
      </p:sp>
      <p:sp>
        <p:nvSpPr>
          <p:cNvPr id="6" name="Rectangle 5">
            <a:extLst>
              <a:ext uri="{FF2B5EF4-FFF2-40B4-BE49-F238E27FC236}">
                <a16:creationId xmlns:a16="http://schemas.microsoft.com/office/drawing/2014/main" id="{57626A15-D45D-421A-A00B-29332C53EAEA}"/>
              </a:ext>
            </a:extLst>
          </p:cNvPr>
          <p:cNvSpPr/>
          <p:nvPr/>
        </p:nvSpPr>
        <p:spPr>
          <a:xfrm>
            <a:off x="160651" y="4572000"/>
            <a:ext cx="8458200" cy="1200329"/>
          </a:xfrm>
          <a:prstGeom prst="rect">
            <a:avLst/>
          </a:prstGeom>
        </p:spPr>
        <p:txBody>
          <a:bodyPr wrap="square">
            <a:spAutoFit/>
          </a:bodyPr>
          <a:lstStyle/>
          <a:p>
            <a:pPr lvl="1"/>
            <a:r>
              <a:rPr lang="en-CA" sz="2400" b="1" dirty="0">
                <a:cs typeface="Arial" panose="020B0604020202020204" pitchFamily="34" charset="0"/>
              </a:rPr>
              <a:t>Overdose data for 2021 </a:t>
            </a:r>
            <a:r>
              <a:rPr lang="en-CA" sz="2400" b="1" dirty="0" err="1">
                <a:cs typeface="Arial" panose="020B0604020202020204" pitchFamily="34" charset="0"/>
              </a:rPr>
              <a:t>PopData</a:t>
            </a:r>
            <a:r>
              <a:rPr lang="en-CA" sz="2400" b="1" dirty="0">
                <a:cs typeface="Arial" panose="020B0604020202020204" pitchFamily="34" charset="0"/>
              </a:rPr>
              <a:t> Call for Proposal includes overdose data from January 1</a:t>
            </a:r>
            <a:r>
              <a:rPr lang="en-CA" sz="2400" b="1" baseline="30000" dirty="0">
                <a:cs typeface="Arial" panose="020B0604020202020204" pitchFamily="34" charset="0"/>
              </a:rPr>
              <a:t>st</a:t>
            </a:r>
            <a:r>
              <a:rPr lang="en-CA" sz="2400" b="1" dirty="0">
                <a:cs typeface="Arial" panose="020B0604020202020204" pitchFamily="34" charset="0"/>
              </a:rPr>
              <a:t> 2015 to December 31</a:t>
            </a:r>
            <a:r>
              <a:rPr lang="en-CA" sz="2400" b="1" baseline="30000" dirty="0">
                <a:cs typeface="Arial" panose="020B0604020202020204" pitchFamily="34" charset="0"/>
              </a:rPr>
              <a:t>st</a:t>
            </a:r>
            <a:r>
              <a:rPr lang="en-CA" sz="2400" b="1" dirty="0">
                <a:cs typeface="Arial" panose="020B0604020202020204" pitchFamily="34" charset="0"/>
              </a:rPr>
              <a:t> 2020</a:t>
            </a:r>
          </a:p>
        </p:txBody>
      </p:sp>
    </p:spTree>
    <p:extLst>
      <p:ext uri="{BB962C8B-B14F-4D97-AF65-F5344CB8AC3E}">
        <p14:creationId xmlns:p14="http://schemas.microsoft.com/office/powerpoint/2010/main" val="42345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679" y="1143001"/>
            <a:ext cx="8402921" cy="5029200"/>
          </a:xfrm>
        </p:spPr>
        <p:txBody>
          <a:bodyPr/>
          <a:lstStyle/>
          <a:p>
            <a:pPr marL="0" indent="0">
              <a:buNone/>
            </a:pPr>
            <a:r>
              <a:rPr lang="en-CA" sz="2900" b="1" dirty="0">
                <a:latin typeface="Arial" panose="020B0604020202020204" pitchFamily="34" charset="0"/>
                <a:cs typeface="Arial" panose="020B0604020202020204" pitchFamily="34" charset="0"/>
              </a:rPr>
              <a:t>Overdoses between 2015-2018</a:t>
            </a:r>
          </a:p>
        </p:txBody>
      </p:sp>
      <p:sp>
        <p:nvSpPr>
          <p:cNvPr id="13" name="Content Placeholder 3"/>
          <p:cNvSpPr txBox="1">
            <a:spLocks/>
          </p:cNvSpPr>
          <p:nvPr/>
        </p:nvSpPr>
        <p:spPr>
          <a:xfrm>
            <a:off x="6172200" y="2026838"/>
            <a:ext cx="2971800" cy="3916762"/>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2200" kern="1200">
                <a:solidFill>
                  <a:schemeClr val="tx1"/>
                </a:solidFill>
                <a:latin typeface="Arial"/>
                <a:ea typeface="ＭＳ Ｐゴシック" pitchFamily="34" charset="-128"/>
                <a:cs typeface="Arial"/>
              </a:defRPr>
            </a:lvl1pPr>
            <a:lvl2pPr marL="742950" indent="-285750" algn="l" defTabSz="457200" rtl="0" fontAlgn="base">
              <a:spcBef>
                <a:spcPct val="20000"/>
              </a:spcBef>
              <a:spcAft>
                <a:spcPct val="0"/>
              </a:spcAft>
              <a:buSzPct val="105000"/>
              <a:buFont typeface="Arial" pitchFamily="34" charset="0"/>
              <a:buChar char="•"/>
              <a:defRPr sz="2000" kern="1200">
                <a:solidFill>
                  <a:schemeClr val="tx1"/>
                </a:solidFill>
                <a:latin typeface="Arial"/>
                <a:ea typeface="ＭＳ Ｐゴシック" pitchFamily="34" charset="-128"/>
                <a:cs typeface="Arial"/>
              </a:defRPr>
            </a:lvl2pPr>
            <a:lvl3pPr marL="1143000" indent="-228600" algn="l" defTabSz="457200" rtl="0" fontAlgn="base">
              <a:spcBef>
                <a:spcPct val="20000"/>
              </a:spcBef>
              <a:spcAft>
                <a:spcPct val="0"/>
              </a:spcAft>
              <a:buSzPct val="75000"/>
              <a:buFont typeface="Courier New" pitchFamily="49" charset="0"/>
              <a:buChar char="o"/>
              <a:defRPr sz="1800" kern="1200">
                <a:solidFill>
                  <a:schemeClr val="tx1"/>
                </a:solidFill>
                <a:latin typeface="Arial"/>
                <a:ea typeface="ＭＳ Ｐゴシック" pitchFamily="34" charset="-128"/>
                <a:cs typeface="Arial"/>
              </a:defRPr>
            </a:lvl3pPr>
            <a:lvl4pPr marL="1600200" indent="-228600" algn="l" defTabSz="457200" rtl="0" fontAlgn="base">
              <a:spcBef>
                <a:spcPct val="20000"/>
              </a:spcBef>
              <a:spcAft>
                <a:spcPct val="0"/>
              </a:spcAft>
              <a:buSzPct val="81000"/>
              <a:buFont typeface="Courier New" pitchFamily="49" charset="0"/>
              <a:buChar char="o"/>
              <a:defRPr sz="1600" kern="1200">
                <a:solidFill>
                  <a:schemeClr val="tx1"/>
                </a:solidFill>
                <a:latin typeface="Arial"/>
                <a:ea typeface="ＭＳ Ｐゴシック" pitchFamily="34" charset="-128"/>
                <a:cs typeface="Arial"/>
              </a:defRPr>
            </a:lvl4pPr>
            <a:lvl5pPr marL="2057400" indent="-228600" algn="l" defTabSz="457200" rtl="0" fontAlgn="base">
              <a:spcBef>
                <a:spcPct val="20000"/>
              </a:spcBef>
              <a:spcAft>
                <a:spcPct val="0"/>
              </a:spcAft>
              <a:buSzPct val="62000"/>
              <a:buFont typeface="Wingdings" pitchFamily="2" charset="2"/>
              <a:buChar char=""/>
              <a:defRPr sz="1600"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Wingdings" charset="2"/>
              <a:buChar char="§"/>
              <a:defRPr sz="1400" kern="120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CA" sz="2000" b="1" dirty="0"/>
              <a:t>69%</a:t>
            </a:r>
            <a:r>
              <a:rPr lang="en-CA" sz="2000" dirty="0"/>
              <a:t> of people who had an overdose between 2015 and 2018 were male.</a:t>
            </a:r>
          </a:p>
          <a:p>
            <a:pPr marL="0" indent="0"/>
            <a:endParaRPr lang="en-CA" sz="2000" b="1" dirty="0"/>
          </a:p>
          <a:p>
            <a:pPr marL="0" indent="0"/>
            <a:r>
              <a:rPr lang="en-CA" sz="2000" b="1" dirty="0"/>
              <a:t>51% </a:t>
            </a:r>
            <a:r>
              <a:rPr lang="en-CA" sz="2000" dirty="0"/>
              <a:t>of persons who had an overdose between 2015 and 2018 were 19-39 years of age. Persons in this age group comprise 27% of the BC population.</a:t>
            </a:r>
            <a:endParaRPr lang="en-CA" sz="1800" dirty="0"/>
          </a:p>
          <a:p>
            <a:pPr marL="0" indent="0"/>
            <a:endParaRPr lang="en-CA" sz="1400" dirty="0"/>
          </a:p>
          <a:p>
            <a:pPr marL="0" indent="0"/>
            <a:endParaRPr lang="en-CA" sz="1400" dirty="0"/>
          </a:p>
        </p:txBody>
      </p:sp>
      <p:sp>
        <p:nvSpPr>
          <p:cNvPr id="11" name="Title 1">
            <a:extLst>
              <a:ext uri="{FF2B5EF4-FFF2-40B4-BE49-F238E27FC236}">
                <a16:creationId xmlns:a16="http://schemas.microsoft.com/office/drawing/2014/main" id="{615EA5A7-3670-427E-B8BB-4A37AD296A62}"/>
              </a:ext>
            </a:extLst>
          </p:cNvPr>
          <p:cNvSpPr txBox="1">
            <a:spLocks/>
          </p:cNvSpPr>
          <p:nvPr/>
        </p:nvSpPr>
        <p:spPr bwMode="auto">
          <a:xfrm>
            <a:off x="207679" y="97176"/>
            <a:ext cx="8686800"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a:lstStyle>
          <a:p>
            <a:pPr marL="449263" indent="-449263"/>
            <a:r>
              <a:rPr lang="en-CA" dirty="0">
                <a:latin typeface="Arial" panose="020B0604020202020204" pitchFamily="34" charset="0"/>
                <a:cs typeface="Arial" panose="020B0604020202020204" pitchFamily="34" charset="0"/>
              </a:rPr>
              <a:t>2018 Cohort Refresh</a:t>
            </a:r>
          </a:p>
        </p:txBody>
      </p:sp>
      <p:graphicFrame>
        <p:nvGraphicFramePr>
          <p:cNvPr id="7" name="Chart 6">
            <a:extLst>
              <a:ext uri="{FF2B5EF4-FFF2-40B4-BE49-F238E27FC236}">
                <a16:creationId xmlns:a16="http://schemas.microsoft.com/office/drawing/2014/main" id="{49FD2564-471F-4E6E-9A70-76DF47EA7229}"/>
              </a:ext>
            </a:extLst>
          </p:cNvPr>
          <p:cNvGraphicFramePr>
            <a:graphicFrameLocks/>
          </p:cNvGraphicFramePr>
          <p:nvPr>
            <p:extLst>
              <p:ext uri="{D42A27DB-BD31-4B8C-83A1-F6EECF244321}">
                <p14:modId xmlns:p14="http://schemas.microsoft.com/office/powerpoint/2010/main" val="1859872195"/>
              </p:ext>
            </p:extLst>
          </p:nvPr>
        </p:nvGraphicFramePr>
        <p:xfrm>
          <a:off x="278734" y="1850325"/>
          <a:ext cx="5893466" cy="4672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99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5EA5A7-3670-427E-B8BB-4A37AD296A62}"/>
              </a:ext>
            </a:extLst>
          </p:cNvPr>
          <p:cNvSpPr txBox="1">
            <a:spLocks/>
          </p:cNvSpPr>
          <p:nvPr/>
        </p:nvSpPr>
        <p:spPr bwMode="auto">
          <a:xfrm>
            <a:off x="228600" y="152400"/>
            <a:ext cx="8686800"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a:lstStyle>
          <a:p>
            <a:pPr marL="449263" indent="-449263"/>
            <a:r>
              <a:rPr lang="en-CA" dirty="0">
                <a:latin typeface="Arial" panose="020B0604020202020204" pitchFamily="34" charset="0"/>
                <a:cs typeface="Arial" panose="020B0604020202020204" pitchFamily="34" charset="0"/>
              </a:rPr>
              <a:t>2018 Cohort Refresh</a:t>
            </a:r>
          </a:p>
        </p:txBody>
      </p:sp>
      <p:graphicFrame>
        <p:nvGraphicFramePr>
          <p:cNvPr id="11" name="Chart 10">
            <a:extLst>
              <a:ext uri="{FF2B5EF4-FFF2-40B4-BE49-F238E27FC236}">
                <a16:creationId xmlns:a16="http://schemas.microsoft.com/office/drawing/2014/main" id="{81E009FA-EEB3-45AF-94A0-944F19127CDE}"/>
              </a:ext>
            </a:extLst>
          </p:cNvPr>
          <p:cNvGraphicFramePr>
            <a:graphicFrameLocks/>
          </p:cNvGraphicFramePr>
          <p:nvPr/>
        </p:nvGraphicFramePr>
        <p:xfrm>
          <a:off x="2209800" y="3864897"/>
          <a:ext cx="6879265" cy="2697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F73BC878-54A5-46CF-B575-80792D2B845B}"/>
              </a:ext>
            </a:extLst>
          </p:cNvPr>
          <p:cNvGraphicFramePr>
            <a:graphicFrameLocks noGrp="1"/>
          </p:cNvGraphicFramePr>
          <p:nvPr>
            <p:ph idx="1"/>
          </p:nvPr>
        </p:nvGraphicFramePr>
        <p:xfrm>
          <a:off x="381000" y="1066800"/>
          <a:ext cx="6096000" cy="27980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FBA084-4588-433C-92C8-2C105EF85FAB}"/>
              </a:ext>
            </a:extLst>
          </p:cNvPr>
          <p:cNvSpPr txBox="1"/>
          <p:nvPr/>
        </p:nvSpPr>
        <p:spPr>
          <a:xfrm>
            <a:off x="76200" y="6629400"/>
            <a:ext cx="7696200" cy="215444"/>
          </a:xfrm>
          <a:prstGeom prst="rect">
            <a:avLst/>
          </a:prstGeom>
          <a:noFill/>
        </p:spPr>
        <p:txBody>
          <a:bodyPr wrap="square" rtlCol="0">
            <a:spAutoFit/>
          </a:bodyPr>
          <a:lstStyle/>
          <a:p>
            <a:r>
              <a:rPr lang="en-CA" sz="800" dirty="0"/>
              <a:t>*Event location is missing for 16% of od events. Both residence and event location are missing for 0.3%. Rates are not age standardized by region.</a:t>
            </a:r>
          </a:p>
        </p:txBody>
      </p:sp>
    </p:spTree>
    <p:extLst>
      <p:ext uri="{BB962C8B-B14F-4D97-AF65-F5344CB8AC3E}">
        <p14:creationId xmlns:p14="http://schemas.microsoft.com/office/powerpoint/2010/main" val="107290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905000" y="1828800"/>
          <a:ext cx="5943600" cy="307798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15EA5A7-3670-427E-B8BB-4A37AD296A62}"/>
              </a:ext>
            </a:extLst>
          </p:cNvPr>
          <p:cNvSpPr txBox="1">
            <a:spLocks/>
          </p:cNvSpPr>
          <p:nvPr/>
        </p:nvSpPr>
        <p:spPr bwMode="auto">
          <a:xfrm>
            <a:off x="228600" y="152400"/>
            <a:ext cx="8686800"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a:lstStyle>
          <a:p>
            <a:pPr marL="449263" indent="-449263"/>
            <a:r>
              <a:rPr lang="en-CA" dirty="0">
                <a:latin typeface="Arial" panose="020B0604020202020204" pitchFamily="34" charset="0"/>
                <a:cs typeface="Arial" panose="020B0604020202020204" pitchFamily="34" charset="0"/>
              </a:rPr>
              <a:t>2018 Cohort Refresh</a:t>
            </a:r>
          </a:p>
        </p:txBody>
      </p:sp>
    </p:spTree>
    <p:extLst>
      <p:ext uri="{BB962C8B-B14F-4D97-AF65-F5344CB8AC3E}">
        <p14:creationId xmlns:p14="http://schemas.microsoft.com/office/powerpoint/2010/main" val="209451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695325"/>
          </a:xfrm>
        </p:spPr>
        <p:txBody>
          <a:bodyPr>
            <a:noAutofit/>
          </a:bodyPr>
          <a:lstStyle/>
          <a:p>
            <a:r>
              <a:rPr lang="en-CA" dirty="0">
                <a:latin typeface="Arial" panose="020B0604020202020204" pitchFamily="34" charset="0"/>
                <a:cs typeface="Arial" panose="020B0604020202020204" pitchFamily="34" charset="0"/>
              </a:rPr>
              <a:t>Incarceration history and risk of overdose death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21" t="19630" r="25000" b="4630"/>
          <a:stretch/>
        </p:blipFill>
        <p:spPr bwMode="auto">
          <a:xfrm>
            <a:off x="1295400" y="1066800"/>
            <a:ext cx="6934200" cy="568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96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95325"/>
          </a:xfrm>
        </p:spPr>
        <p:txBody>
          <a:bodyPr>
            <a:noAutofit/>
          </a:bodyPr>
          <a:lstStyle/>
          <a:p>
            <a:r>
              <a:rPr lang="en-CA" dirty="0">
                <a:latin typeface="Arial" panose="020B0604020202020204" pitchFamily="34" charset="0"/>
                <a:cs typeface="Arial" panose="020B0604020202020204" pitchFamily="34" charset="0"/>
              </a:rPr>
              <a:t>Overdose and risk factors for COVID-19</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39814" r="24167" b="5000"/>
          <a:stretch/>
        </p:blipFill>
        <p:spPr bwMode="auto">
          <a:xfrm>
            <a:off x="76200" y="1295400"/>
            <a:ext cx="8991600" cy="529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66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695325"/>
          </a:xfrm>
        </p:spPr>
        <p:txBody>
          <a:bodyPr>
            <a:noAutofit/>
          </a:bodyPr>
          <a:lstStyle/>
          <a:p>
            <a:r>
              <a:rPr lang="en-CA" dirty="0">
                <a:latin typeface="Arial" panose="020B0604020202020204" pitchFamily="34" charset="0"/>
                <a:cs typeface="Arial" panose="020B0604020202020204" pitchFamily="34" charset="0"/>
              </a:rPr>
              <a:t>When is the risk of non-fatal drug overdose higher?</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21" t="21481" r="25000" b="5000"/>
          <a:stretch/>
        </p:blipFill>
        <p:spPr bwMode="auto">
          <a:xfrm>
            <a:off x="990600" y="1066800"/>
            <a:ext cx="7239000" cy="575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90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44C4B-1988-4598-A8C6-D6757EB620EE}"/>
              </a:ext>
            </a:extLst>
          </p:cNvPr>
          <p:cNvSpPr/>
          <p:nvPr/>
        </p:nvSpPr>
        <p:spPr>
          <a:xfrm>
            <a:off x="3962400" y="2668250"/>
            <a:ext cx="4953000" cy="1446550"/>
          </a:xfrm>
          <a:prstGeom prst="rect">
            <a:avLst/>
          </a:prstGeom>
        </p:spPr>
        <p:txBody>
          <a:bodyPr wrap="square">
            <a:spAutoFit/>
          </a:bodyPr>
          <a:lstStyle/>
          <a:p>
            <a:pPr marL="0" lvl="1" indent="0" algn="ctr">
              <a:buNone/>
            </a:pPr>
            <a:r>
              <a:rPr lang="en-CA" sz="4400" b="1" dirty="0">
                <a:solidFill>
                  <a:schemeClr val="bg1"/>
                </a:solidFill>
                <a:cs typeface="Arial" panose="020B0604020202020204" pitchFamily="34" charset="0"/>
              </a:rPr>
              <a:t>Database Structure</a:t>
            </a:r>
            <a:endParaRPr lang="en-CA" sz="4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48403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68B3-0329-0543-B21C-0AD4684051CC}"/>
              </a:ext>
            </a:extLst>
          </p:cNvPr>
          <p:cNvSpPr>
            <a:spLocks noGrp="1"/>
          </p:cNvSpPr>
          <p:nvPr>
            <p:ph type="title"/>
          </p:nvPr>
        </p:nvSpPr>
        <p:spPr>
          <a:xfrm>
            <a:off x="2057400" y="2057400"/>
            <a:ext cx="5638800" cy="3098820"/>
          </a:xfrm>
        </p:spPr>
        <p:txBody>
          <a:bodyPr/>
          <a:lstStyle/>
          <a:p>
            <a:r>
              <a:rPr lang="en-US" b="1" i="1" dirty="0"/>
              <a:t>We respectfully acknowledge that the work we do, and the meeting today, takes place on the unceded homelands of the </a:t>
            </a:r>
            <a:r>
              <a:rPr lang="en-US" b="1" i="1" dirty="0" err="1"/>
              <a:t>xʷmə</a:t>
            </a:r>
            <a:r>
              <a:rPr lang="el-GR" b="1" i="1" dirty="0"/>
              <a:t>θ</a:t>
            </a:r>
            <a:r>
              <a:rPr lang="en-US" b="1" i="1" dirty="0"/>
              <a:t>kʷəy̓əm (Musqueam), Skwxwú7mesh (Squamish), and sel̓íl̓witulh (Tsleil-Waututh) Nations.</a:t>
            </a:r>
            <a:endParaRPr lang="en-US" i="1" dirty="0"/>
          </a:p>
        </p:txBody>
      </p:sp>
    </p:spTree>
    <p:extLst>
      <p:ext uri="{BB962C8B-B14F-4D97-AF65-F5344CB8AC3E}">
        <p14:creationId xmlns:p14="http://schemas.microsoft.com/office/powerpoint/2010/main" val="3655704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1869"/>
            <a:ext cx="7399728"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Overdose Case Definition</a:t>
            </a:r>
          </a:p>
        </p:txBody>
      </p:sp>
      <p:graphicFrame>
        <p:nvGraphicFramePr>
          <p:cNvPr id="40" name="Table 39"/>
          <p:cNvGraphicFramePr>
            <a:graphicFrameLocks noGrp="1"/>
          </p:cNvGraphicFramePr>
          <p:nvPr>
            <p:extLst>
              <p:ext uri="{D42A27DB-BD31-4B8C-83A1-F6EECF244321}">
                <p14:modId xmlns:p14="http://schemas.microsoft.com/office/powerpoint/2010/main" val="317451580"/>
              </p:ext>
            </p:extLst>
          </p:nvPr>
        </p:nvGraphicFramePr>
        <p:xfrm>
          <a:off x="1547664" y="1351856"/>
          <a:ext cx="5760640" cy="3264416"/>
        </p:xfrm>
        <a:graphic>
          <a:graphicData uri="http://schemas.openxmlformats.org/drawingml/2006/table">
            <a:tbl>
              <a:tblPr firstRow="1" firstCol="1" bandRow="1">
                <a:tableStyleId>{5C22544A-7EE6-4342-B048-85BDC9FD1C3A}</a:tableStyleId>
              </a:tblPr>
              <a:tblGrid>
                <a:gridCol w="5760640">
                  <a:extLst>
                    <a:ext uri="{9D8B030D-6E8A-4147-A177-3AD203B41FA5}">
                      <a16:colId xmlns:a16="http://schemas.microsoft.com/office/drawing/2014/main" val="20000"/>
                    </a:ext>
                  </a:extLst>
                </a:gridCol>
              </a:tblGrid>
              <a:tr h="363867">
                <a:tc>
                  <a:txBody>
                    <a:bodyPr/>
                    <a:lstStyle/>
                    <a:p>
                      <a:pPr algn="ctr"/>
                      <a:r>
                        <a:rPr lang="en-US" sz="1200" dirty="0">
                          <a:ln>
                            <a:noFill/>
                          </a:ln>
                          <a:effectLst/>
                          <a:latin typeface="Arial" panose="020B0604020202020204" pitchFamily="34" charset="0"/>
                          <a:cs typeface="Arial" panose="020B0604020202020204" pitchFamily="34" charset="0"/>
                        </a:rPr>
                        <a:t>Non-Fatal Drug</a:t>
                      </a:r>
                      <a:r>
                        <a:rPr lang="en-US" sz="1200" baseline="0" dirty="0">
                          <a:ln>
                            <a:noFill/>
                          </a:ln>
                          <a:effectLst/>
                          <a:latin typeface="Arial" panose="020B0604020202020204" pitchFamily="34" charset="0"/>
                          <a:cs typeface="Arial" panose="020B0604020202020204" pitchFamily="34" charset="0"/>
                        </a:rPr>
                        <a:t> Related </a:t>
                      </a:r>
                      <a:r>
                        <a:rPr lang="en-US" sz="1200" dirty="0">
                          <a:ln>
                            <a:noFill/>
                          </a:ln>
                          <a:effectLst/>
                          <a:latin typeface="Arial" panose="020B0604020202020204" pitchFamily="34" charset="0"/>
                          <a:cs typeface="Arial" panose="020B0604020202020204" pitchFamily="34" charset="0"/>
                        </a:rPr>
                        <a:t>Overdose Case Definition </a:t>
                      </a:r>
                      <a:endParaRPr lang="en-CA" sz="1200" dirty="0">
                        <a:ln>
                          <a:noFill/>
                        </a:ln>
                        <a:effectLst/>
                        <a:latin typeface="Arial" panose="020B0604020202020204" pitchFamily="34" charset="0"/>
                        <a:cs typeface="Arial" panose="020B0604020202020204" pitchFamily="34" charset="0"/>
                      </a:endParaRPr>
                    </a:p>
                    <a:p>
                      <a:pPr algn="ctr"/>
                      <a:r>
                        <a:rPr lang="en-US" sz="1200" dirty="0">
                          <a:ln>
                            <a:noFill/>
                          </a:ln>
                          <a:effectLst/>
                          <a:latin typeface="Arial" panose="020B0604020202020204" pitchFamily="34" charset="0"/>
                          <a:cs typeface="Arial" panose="020B0604020202020204" pitchFamily="34" charset="0"/>
                        </a:rPr>
                        <a:t>B.C. Provincial Overdose Cohort</a:t>
                      </a:r>
                      <a:endParaRPr lang="en-CA" sz="1200" dirty="0">
                        <a:ln>
                          <a:noFill/>
                        </a:ln>
                        <a:effectLst/>
                        <a:latin typeface="Arial" panose="020B0604020202020204" pitchFamily="34" charset="0"/>
                        <a:cs typeface="Arial" panose="020B0604020202020204" pitchFamily="34" charset="0"/>
                      </a:endParaRPr>
                    </a:p>
                  </a:txBody>
                  <a:tcPr marL="134627" marR="134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87D"/>
                    </a:solidFill>
                  </a:tcPr>
                </a:tc>
                <a:extLst>
                  <a:ext uri="{0D108BD9-81ED-4DB2-BD59-A6C34878D82A}">
                    <a16:rowId xmlns:a16="http://schemas.microsoft.com/office/drawing/2014/main" val="10000"/>
                  </a:ext>
                </a:extLst>
              </a:tr>
              <a:tr h="2898656">
                <a:tc>
                  <a:txBody>
                    <a:bodyPr/>
                    <a:lstStyle/>
                    <a:p>
                      <a:pPr marL="342900" lvl="0" indent="-342900">
                        <a:buFont typeface="Symbol"/>
                        <a:buChar char=""/>
                      </a:pPr>
                      <a:endPar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Patient Care Information System</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        Naloxone administered by paramedics, OR</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        Impression code: Recreational drug OD AND CARD in (9,23,26,31)*, OR</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        Impression code: Cardiac arrest: treated AND CARD 23*</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Siren</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        Naloxone administered, OR</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CA"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Impression code: ‘Opioid Related’, ‘Opioid Related / OD’, OR</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0" lvl="0" indent="0">
                        <a:buFont typeface="Wingdings"/>
                        <a:buNone/>
                      </a:pPr>
                      <a:r>
                        <a:rPr lang="en-CA"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Impression code: Cardiac arrest</a:t>
                      </a:r>
                      <a:r>
                        <a:rPr lang="en-US"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AND</a:t>
                      </a:r>
                      <a:r>
                        <a:rPr lang="en-US"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US" sz="1100" b="0" dirty="0">
                          <a:ln>
                            <a:noFill/>
                          </a:ln>
                          <a:solidFill>
                            <a:schemeClr val="tx1">
                              <a:lumMod val="85000"/>
                              <a:lumOff val="15000"/>
                            </a:schemeClr>
                          </a:solidFill>
                          <a:effectLst/>
                          <a:latin typeface="Arial" panose="020B0604020202020204" pitchFamily="34" charset="0"/>
                          <a:cs typeface="Arial" panose="020B0604020202020204" pitchFamily="34" charset="0"/>
                        </a:rPr>
                        <a:t>CARD 23*</a:t>
                      </a:r>
                    </a:p>
                    <a:p>
                      <a:pPr marL="171450" lvl="0" indent="-171450">
                        <a:buFont typeface="Arial" panose="020B0604020202020204" pitchFamily="34" charset="0"/>
                        <a:buChar char="•"/>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DPIC </a:t>
                      </a:r>
                    </a:p>
                    <a:p>
                      <a:pPr marL="0" lvl="0" indent="0">
                        <a:buFont typeface="Arial" panose="020B0604020202020204" pitchFamily="34" charset="0"/>
                        <a:buNone/>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        Any call with a code</a:t>
                      </a:r>
                      <a:r>
                        <a:rPr lang="en-CA"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related to drug overdose / poisoning</a:t>
                      </a:r>
                      <a:endPar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Enhanced ED</a:t>
                      </a:r>
                    </a:p>
                    <a:p>
                      <a:pPr marL="0" lvl="0" indent="0">
                        <a:buFont typeface="Arial" panose="020B0604020202020204" pitchFamily="34" charset="0"/>
                        <a:buNone/>
                      </a:pPr>
                      <a:r>
                        <a:rPr lang="en-CA"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Case-based reporting by Emergency Departments by participating health authority</a:t>
                      </a:r>
                    </a:p>
                    <a:p>
                      <a:pPr marL="171450" lvl="0" indent="-171450">
                        <a:buFont typeface="Arial" panose="020B0604020202020204" pitchFamily="34" charset="0"/>
                        <a:buChar char="•"/>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MSP, DAD, NACRS</a:t>
                      </a:r>
                    </a:p>
                    <a:p>
                      <a:pPr marL="0" lvl="0" indent="0">
                        <a:buFont typeface="Arial" panose="020B0604020202020204" pitchFamily="34" charset="0"/>
                        <a:buNone/>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        Case defined by International Classification of Diseases version 9 (ICD-9) and 10 </a:t>
                      </a:r>
                    </a:p>
                    <a:p>
                      <a:pPr marL="0" lvl="0" indent="0">
                        <a:buFont typeface="Arial" panose="020B0604020202020204" pitchFamily="34" charset="0"/>
                        <a:buNone/>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        (ICD-10) (e.g.</a:t>
                      </a:r>
                      <a:r>
                        <a:rPr lang="en-CA" sz="11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a:t>
                      </a: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965.0 –poisoning by opiates and related narcotics, E850.0 –</a:t>
                      </a:r>
                    </a:p>
                    <a:p>
                      <a:pPr marL="0" lvl="0" indent="0">
                        <a:buFont typeface="Arial" panose="020B0604020202020204" pitchFamily="34" charset="0"/>
                        <a:buNone/>
                      </a:pPr>
                      <a:r>
                        <a:rPr lang="en-CA" sz="1100" b="0" dirty="0">
                          <a:ln>
                            <a:noFill/>
                          </a:ln>
                          <a:solidFill>
                            <a:schemeClr val="tx1">
                              <a:lumMod val="85000"/>
                              <a:lumOff val="15000"/>
                            </a:schemeClr>
                          </a:solidFill>
                          <a:effectLst/>
                          <a:latin typeface="Arial" panose="020B0604020202020204" pitchFamily="34" charset="0"/>
                          <a:cs typeface="Arial" panose="020B0604020202020204" pitchFamily="34" charset="0"/>
                        </a:rPr>
                        <a:t>        accidental poisoning by opiates and related narcotics)</a:t>
                      </a:r>
                    </a:p>
                  </a:txBody>
                  <a:tcPr marL="134627" marR="134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40636350"/>
              </p:ext>
            </p:extLst>
          </p:nvPr>
        </p:nvGraphicFramePr>
        <p:xfrm>
          <a:off x="1547664" y="4892824"/>
          <a:ext cx="5760640" cy="1584176"/>
        </p:xfrm>
        <a:graphic>
          <a:graphicData uri="http://schemas.openxmlformats.org/drawingml/2006/table">
            <a:tbl>
              <a:tblPr firstRow="1" firstCol="1" bandRow="1">
                <a:tableStyleId>{5C22544A-7EE6-4342-B048-85BDC9FD1C3A}</a:tableStyleId>
              </a:tblPr>
              <a:tblGrid>
                <a:gridCol w="5760640">
                  <a:extLst>
                    <a:ext uri="{9D8B030D-6E8A-4147-A177-3AD203B41FA5}">
                      <a16:colId xmlns:a16="http://schemas.microsoft.com/office/drawing/2014/main" val="20000"/>
                    </a:ext>
                  </a:extLst>
                </a:gridCol>
              </a:tblGrid>
              <a:tr h="363867">
                <a:tc>
                  <a:txBody>
                    <a:bodyPr/>
                    <a:lstStyle/>
                    <a:p>
                      <a:pPr algn="ctr"/>
                      <a:r>
                        <a:rPr lang="en-US" sz="1200" dirty="0">
                          <a:ln>
                            <a:noFill/>
                          </a:ln>
                          <a:effectLst/>
                          <a:latin typeface="Arial" panose="020B0604020202020204" pitchFamily="34" charset="0"/>
                          <a:cs typeface="Arial" panose="020B0604020202020204" pitchFamily="34" charset="0"/>
                        </a:rPr>
                        <a:t>Fatal Drug</a:t>
                      </a:r>
                      <a:r>
                        <a:rPr lang="en-US" sz="1200" baseline="0" dirty="0">
                          <a:ln>
                            <a:noFill/>
                          </a:ln>
                          <a:effectLst/>
                          <a:latin typeface="Arial" panose="020B0604020202020204" pitchFamily="34" charset="0"/>
                          <a:cs typeface="Arial" panose="020B0604020202020204" pitchFamily="34" charset="0"/>
                        </a:rPr>
                        <a:t> Related </a:t>
                      </a:r>
                      <a:r>
                        <a:rPr lang="en-US" sz="1200" dirty="0">
                          <a:ln>
                            <a:noFill/>
                          </a:ln>
                          <a:effectLst/>
                          <a:latin typeface="Arial" panose="020B0604020202020204" pitchFamily="34" charset="0"/>
                          <a:cs typeface="Arial" panose="020B0604020202020204" pitchFamily="34" charset="0"/>
                        </a:rPr>
                        <a:t>Overdose Case Definition </a:t>
                      </a:r>
                      <a:endParaRPr lang="en-CA" sz="1200" dirty="0">
                        <a:ln>
                          <a:noFill/>
                        </a:ln>
                        <a:effectLst/>
                        <a:latin typeface="Arial" panose="020B0604020202020204" pitchFamily="34" charset="0"/>
                        <a:cs typeface="Arial" panose="020B0604020202020204" pitchFamily="34" charset="0"/>
                      </a:endParaRPr>
                    </a:p>
                    <a:p>
                      <a:pPr algn="ctr"/>
                      <a:r>
                        <a:rPr lang="en-US" sz="1200" dirty="0">
                          <a:ln>
                            <a:noFill/>
                          </a:ln>
                          <a:effectLst/>
                          <a:latin typeface="Arial" panose="020B0604020202020204" pitchFamily="34" charset="0"/>
                          <a:cs typeface="Arial" panose="020B0604020202020204" pitchFamily="34" charset="0"/>
                        </a:rPr>
                        <a:t>B.C. Provincial Overdose Cohort</a:t>
                      </a:r>
                      <a:endParaRPr lang="en-CA" sz="1200" dirty="0">
                        <a:ln>
                          <a:noFill/>
                        </a:ln>
                        <a:effectLst/>
                        <a:latin typeface="Arial" panose="020B0604020202020204" pitchFamily="34" charset="0"/>
                        <a:cs typeface="Arial" panose="020B0604020202020204" pitchFamily="34" charset="0"/>
                      </a:endParaRPr>
                    </a:p>
                  </a:txBody>
                  <a:tcPr marL="134627" marR="134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87D"/>
                    </a:solidFill>
                  </a:tcPr>
                </a:tc>
                <a:extLst>
                  <a:ext uri="{0D108BD9-81ED-4DB2-BD59-A6C34878D82A}">
                    <a16:rowId xmlns:a16="http://schemas.microsoft.com/office/drawing/2014/main" val="10000"/>
                  </a:ext>
                </a:extLst>
              </a:tr>
              <a:tr h="1218416">
                <a:tc>
                  <a:txBody>
                    <a:bodyPr/>
                    <a:lstStyle/>
                    <a:p>
                      <a:pPr marL="171450" lvl="0" indent="-171450">
                        <a:buFont typeface="Arial" panose="020B0604020202020204" pitchFamily="34" charset="0"/>
                        <a:buChar char="•"/>
                      </a:pPr>
                      <a:endPar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rPr>
                        <a:t>BCCS</a:t>
                      </a:r>
                    </a:p>
                    <a:p>
                      <a:pPr marL="0" lvl="0" indent="0">
                        <a:buFont typeface="Arial" panose="020B0604020202020204" pitchFamily="34" charset="0"/>
                        <a:buNone/>
                      </a:pPr>
                      <a:r>
                        <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rPr>
                        <a:t>        Open investigations (toxicology pending) and closed drug overdose</a:t>
                      </a:r>
                      <a:r>
                        <a:rPr lang="en-CA" sz="12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deaths </a:t>
                      </a:r>
                    </a:p>
                    <a:p>
                      <a:pPr marL="171450" lvl="0" indent="-171450">
                        <a:buFont typeface="Arial" panose="020B0604020202020204" pitchFamily="34" charset="0"/>
                        <a:buChar char="•"/>
                      </a:pPr>
                      <a:r>
                        <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rPr>
                        <a:t>Other</a:t>
                      </a:r>
                    </a:p>
                    <a:p>
                      <a:pPr marL="0" lvl="0" indent="0">
                        <a:buFont typeface="Arial" panose="020B0604020202020204" pitchFamily="34" charset="0"/>
                        <a:buNone/>
                      </a:pPr>
                      <a:r>
                        <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rPr>
                        <a:t>        Vital Statistics deaths</a:t>
                      </a:r>
                    </a:p>
                    <a:p>
                      <a:pPr marL="0" lvl="0" indent="0">
                        <a:buFont typeface="Arial" panose="020B0604020202020204" pitchFamily="34" charset="0"/>
                        <a:buNone/>
                      </a:pPr>
                      <a:r>
                        <a:rPr lang="en-CA" sz="1200" b="0" baseline="0" dirty="0">
                          <a:ln>
                            <a:noFill/>
                          </a:ln>
                          <a:solidFill>
                            <a:schemeClr val="tx1">
                              <a:lumMod val="85000"/>
                              <a:lumOff val="15000"/>
                            </a:schemeClr>
                          </a:solidFill>
                          <a:effectLst/>
                          <a:latin typeface="Arial" panose="020B0604020202020204" pitchFamily="34" charset="0"/>
                          <a:cs typeface="Arial" panose="020B0604020202020204" pitchFamily="34" charset="0"/>
                        </a:rPr>
                        <a:t>        Deaths captured through the drug-related overdose algorithm</a:t>
                      </a:r>
                      <a:endParaRPr lang="en-CA" sz="1200" b="0" dirty="0">
                        <a:ln>
                          <a:noFill/>
                        </a:ln>
                        <a:solidFill>
                          <a:schemeClr val="tx1">
                            <a:lumMod val="85000"/>
                            <a:lumOff val="15000"/>
                          </a:schemeClr>
                        </a:solidFill>
                        <a:effectLst/>
                        <a:latin typeface="Arial" panose="020B0604020202020204" pitchFamily="34" charset="0"/>
                        <a:cs typeface="Arial" panose="020B0604020202020204" pitchFamily="34" charset="0"/>
                      </a:endParaRPr>
                    </a:p>
                  </a:txBody>
                  <a:tcPr marL="134627" marR="134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589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5851310" y="1340768"/>
            <a:ext cx="1728192" cy="648072"/>
          </a:xfrm>
          <a:prstGeom prst="roundRect">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solidFill>
                  <a:schemeClr val="bg1"/>
                </a:solidFill>
              </a:rPr>
              <a:t>PERSON_XWALK</a:t>
            </a:r>
            <a:endParaRPr lang="en-CA" sz="1200" b="1" dirty="0">
              <a:solidFill>
                <a:schemeClr val="bg1"/>
              </a:solidFill>
            </a:endParaRPr>
          </a:p>
        </p:txBody>
      </p:sp>
      <p:grpSp>
        <p:nvGrpSpPr>
          <p:cNvPr id="32" name="Group189"/>
          <p:cNvGrpSpPr/>
          <p:nvPr/>
        </p:nvGrpSpPr>
        <p:grpSpPr>
          <a:xfrm>
            <a:off x="6210587" y="2132856"/>
            <a:ext cx="2465869" cy="3634046"/>
            <a:chOff x="5971783" y="1672073"/>
            <a:chExt cx="2465869" cy="3634046"/>
          </a:xfrm>
          <a:solidFill>
            <a:schemeClr val="accent1">
              <a:lumMod val="40000"/>
              <a:lumOff val="60000"/>
            </a:schemeClr>
          </a:solidFill>
        </p:grpSpPr>
        <p:sp>
          <p:nvSpPr>
            <p:cNvPr id="33" name="Circle"/>
            <p:cNvSpPr/>
            <p:nvPr/>
          </p:nvSpPr>
          <p:spPr>
            <a:xfrm>
              <a:off x="6478656" y="3379596"/>
              <a:ext cx="1958996" cy="1926523"/>
            </a:xfrm>
            <a:custGeom>
              <a:avLst/>
              <a:gdLst>
                <a:gd name="connsiteX0" fmla="*/ 0 w 1732800"/>
                <a:gd name="connsiteY0" fmla="*/ 0 h 1732800"/>
                <a:gd name="rtl" fmla="*/ -758100 w 1732800"/>
                <a:gd name="rtt" fmla="*/ -758100 h 1732800"/>
                <a:gd name="rtr" fmla="*/ 758100 w 1732800"/>
                <a:gd name="rtb" fmla="*/ 758100 h 1732800"/>
              </a:gdLst>
              <a:ahLst/>
              <a:cxnLst>
                <a:cxn ang="0">
                  <a:pos x="connsiteX0" y="connsiteY0"/>
                </a:cxn>
              </a:cxnLst>
              <a:rect l="rtl" t="rtt" r="rtr" b="rtb"/>
              <a:pathLst>
                <a:path w="1732800" h="1732800">
                  <a:moveTo>
                    <a:pt x="-866400" y="0"/>
                  </a:moveTo>
                  <a:cubicBezTo>
                    <a:pt x="-866400" y="-478500"/>
                    <a:pt x="-478500" y="-866400"/>
                    <a:pt x="0" y="-866400"/>
                  </a:cubicBezTo>
                  <a:cubicBezTo>
                    <a:pt x="478500" y="-866400"/>
                    <a:pt x="866400" y="-478500"/>
                    <a:pt x="866400" y="0"/>
                  </a:cubicBezTo>
                  <a:cubicBezTo>
                    <a:pt x="866400" y="478500"/>
                    <a:pt x="478500" y="866400"/>
                    <a:pt x="0" y="866400"/>
                  </a:cubicBezTo>
                  <a:cubicBezTo>
                    <a:pt x="-478500" y="866400"/>
                    <a:pt x="-866400" y="478500"/>
                    <a:pt x="-866400" y="0"/>
                  </a:cubicBezTo>
                </a:path>
              </a:pathLst>
            </a:custGeom>
            <a:grpFill/>
            <a:ln w="7600" cap="flat">
              <a:noFill/>
              <a:bevel/>
            </a:ln>
          </p:spPr>
          <p:txBody>
            <a:bodyPr wrap="square" lIns="0" tIns="0" rIns="0" bIns="0" rtlCol="0" anchor="ctr"/>
            <a:lstStyle/>
            <a:p>
              <a:pPr algn="ctr">
                <a:lnSpc>
                  <a:spcPct val="100000"/>
                </a:lnSpc>
              </a:pPr>
              <a:r>
                <a:rPr lang="en-CA" sz="1200" b="1" dirty="0">
                  <a:latin typeface="Arial"/>
                </a:rPr>
                <a:t>OVERDOSE CASES</a:t>
              </a:r>
              <a:br>
                <a:rPr lang="en-CA" sz="1200" b="1" dirty="0">
                  <a:latin typeface="Arial"/>
                </a:rPr>
              </a:br>
              <a:endParaRPr lang="en-CA" sz="1200" b="1" dirty="0">
                <a:latin typeface="Arial"/>
              </a:endParaRPr>
            </a:p>
            <a:p>
              <a:pPr algn="ctr">
                <a:lnSpc>
                  <a:spcPct val="100000"/>
                </a:lnSpc>
              </a:pPr>
              <a:r>
                <a:rPr lang="en-CA" sz="1200" b="1" dirty="0">
                  <a:latin typeface="Arial"/>
                </a:rPr>
                <a:t>N= 30,811</a:t>
              </a:r>
            </a:p>
            <a:p>
              <a:pPr algn="ctr">
                <a:lnSpc>
                  <a:spcPct val="100000"/>
                </a:lnSpc>
              </a:pPr>
              <a:r>
                <a:rPr lang="en-CA" sz="1200" dirty="0">
                  <a:latin typeface="Arial"/>
                </a:rPr>
                <a:t>Persons who have had a fatal or non-fatal overdose</a:t>
              </a:r>
              <a:endParaRPr sz="1200" dirty="0">
                <a:latin typeface="Arial"/>
              </a:endParaRPr>
            </a:p>
          </p:txBody>
        </p:sp>
        <p:sp>
          <p:nvSpPr>
            <p:cNvPr id="34" name="Freeform 33"/>
            <p:cNvSpPr/>
            <p:nvPr/>
          </p:nvSpPr>
          <p:spPr>
            <a:xfrm>
              <a:off x="5971783" y="1672073"/>
              <a:ext cx="1064628" cy="643819"/>
            </a:xfrm>
            <a:custGeom>
              <a:avLst/>
              <a:gdLst/>
              <a:ahLst/>
              <a:cxnLst/>
              <a:rect l="0" t="0" r="0" b="0"/>
              <a:pathLst>
                <a:path w="1535894" h="889200">
                  <a:moveTo>
                    <a:pt x="544745" y="889200"/>
                  </a:moveTo>
                  <a:cubicBezTo>
                    <a:pt x="469199" y="876829"/>
                    <a:pt x="439222" y="849900"/>
                    <a:pt x="416073" y="810023"/>
                  </a:cubicBezTo>
                  <a:cubicBezTo>
                    <a:pt x="365146" y="722296"/>
                    <a:pt x="404750" y="579781"/>
                    <a:pt x="411285" y="559317"/>
                  </a:cubicBezTo>
                  <a:cubicBezTo>
                    <a:pt x="444284" y="456004"/>
                    <a:pt x="514281" y="424758"/>
                    <a:pt x="558238" y="415466"/>
                  </a:cubicBezTo>
                  <a:cubicBezTo>
                    <a:pt x="609236" y="468811"/>
                    <a:pt x="684276" y="502517"/>
                    <a:pt x="767945" y="502517"/>
                  </a:cubicBezTo>
                  <a:cubicBezTo>
                    <a:pt x="851615" y="502517"/>
                    <a:pt x="926655" y="468811"/>
                    <a:pt x="977653" y="415466"/>
                  </a:cubicBezTo>
                  <a:cubicBezTo>
                    <a:pt x="1021610" y="424758"/>
                    <a:pt x="1091607" y="456004"/>
                    <a:pt x="1124604" y="559317"/>
                  </a:cubicBezTo>
                  <a:cubicBezTo>
                    <a:pt x="1131141" y="579782"/>
                    <a:pt x="1170747" y="722295"/>
                    <a:pt x="1119818" y="810023"/>
                  </a:cubicBezTo>
                  <a:cubicBezTo>
                    <a:pt x="1096669" y="849900"/>
                    <a:pt x="1066692" y="876829"/>
                    <a:pt x="991146" y="889200"/>
                  </a:cubicBezTo>
                  <a:lnTo>
                    <a:pt x="544745" y="889200"/>
                  </a:lnTo>
                  <a:close/>
                  <a:moveTo>
                    <a:pt x="767945" y="412704"/>
                  </a:moveTo>
                  <a:cubicBezTo>
                    <a:pt x="880193" y="412704"/>
                    <a:pt x="971187" y="320317"/>
                    <a:pt x="971187" y="206352"/>
                  </a:cubicBezTo>
                  <a:cubicBezTo>
                    <a:pt x="971187" y="92387"/>
                    <a:pt x="880193" y="0"/>
                    <a:pt x="767945" y="0"/>
                  </a:cubicBezTo>
                  <a:cubicBezTo>
                    <a:pt x="655698" y="0"/>
                    <a:pt x="564704" y="92387"/>
                    <a:pt x="564704" y="206352"/>
                  </a:cubicBezTo>
                  <a:cubicBezTo>
                    <a:pt x="564704" y="320317"/>
                    <a:pt x="655698" y="412704"/>
                    <a:pt x="767945" y="412704"/>
                  </a:cubicBezTo>
                  <a:close/>
                  <a:moveTo>
                    <a:pt x="1429461" y="697254"/>
                  </a:moveTo>
                  <a:cubicBezTo>
                    <a:pt x="1481573" y="688720"/>
                    <a:pt x="1502250" y="670146"/>
                    <a:pt x="1518217" y="642638"/>
                  </a:cubicBezTo>
                  <a:cubicBezTo>
                    <a:pt x="1553354" y="582126"/>
                    <a:pt x="1526027" y="483822"/>
                    <a:pt x="1521520" y="469707"/>
                  </a:cubicBezTo>
                  <a:cubicBezTo>
                    <a:pt x="1498758" y="398444"/>
                    <a:pt x="1450475" y="376892"/>
                    <a:pt x="1420155" y="370480"/>
                  </a:cubicBezTo>
                  <a:cubicBezTo>
                    <a:pt x="1384977" y="407277"/>
                    <a:pt x="1333216" y="430528"/>
                    <a:pt x="1275502" y="430528"/>
                  </a:cubicBezTo>
                  <a:cubicBezTo>
                    <a:pt x="1217791" y="430528"/>
                    <a:pt x="1166027" y="407277"/>
                    <a:pt x="1130850" y="370480"/>
                  </a:cubicBezTo>
                  <a:cubicBezTo>
                    <a:pt x="1114103" y="374022"/>
                    <a:pt x="1091876" y="382183"/>
                    <a:pt x="1071494" y="400789"/>
                  </a:cubicBezTo>
                  <a:cubicBezTo>
                    <a:pt x="1109554" y="419483"/>
                    <a:pt x="1151414" y="456503"/>
                    <a:pt x="1174761" y="529593"/>
                  </a:cubicBezTo>
                  <a:cubicBezTo>
                    <a:pt x="1179460" y="544306"/>
                    <a:pt x="1201246" y="622090"/>
                    <a:pt x="1194207" y="697254"/>
                  </a:cubicBezTo>
                  <a:lnTo>
                    <a:pt x="1429461" y="697254"/>
                  </a:lnTo>
                  <a:close/>
                  <a:moveTo>
                    <a:pt x="341685" y="697254"/>
                  </a:moveTo>
                  <a:cubicBezTo>
                    <a:pt x="334643" y="622091"/>
                    <a:pt x="356431" y="544304"/>
                    <a:pt x="361129" y="529593"/>
                  </a:cubicBezTo>
                  <a:cubicBezTo>
                    <a:pt x="384475" y="456504"/>
                    <a:pt x="426337" y="419484"/>
                    <a:pt x="464397" y="400789"/>
                  </a:cubicBezTo>
                  <a:cubicBezTo>
                    <a:pt x="444017" y="382183"/>
                    <a:pt x="421788" y="374022"/>
                    <a:pt x="405041" y="370482"/>
                  </a:cubicBezTo>
                  <a:cubicBezTo>
                    <a:pt x="369862" y="407278"/>
                    <a:pt x="318101" y="430528"/>
                    <a:pt x="260389" y="430528"/>
                  </a:cubicBezTo>
                  <a:cubicBezTo>
                    <a:pt x="202675" y="430528"/>
                    <a:pt x="150913" y="407278"/>
                    <a:pt x="115736" y="370482"/>
                  </a:cubicBezTo>
                  <a:cubicBezTo>
                    <a:pt x="85415" y="376891"/>
                    <a:pt x="37133" y="398443"/>
                    <a:pt x="14371" y="469707"/>
                  </a:cubicBezTo>
                  <a:cubicBezTo>
                    <a:pt x="9863" y="483823"/>
                    <a:pt x="-17456" y="582127"/>
                    <a:pt x="17673" y="642639"/>
                  </a:cubicBezTo>
                  <a:cubicBezTo>
                    <a:pt x="33641" y="670146"/>
                    <a:pt x="54318" y="688720"/>
                    <a:pt x="106429" y="697254"/>
                  </a:cubicBezTo>
                  <a:lnTo>
                    <a:pt x="341685" y="697254"/>
                  </a:lnTo>
                  <a:close/>
                  <a:moveTo>
                    <a:pt x="260389" y="368576"/>
                  </a:moveTo>
                  <a:cubicBezTo>
                    <a:pt x="337815" y="368576"/>
                    <a:pt x="400580" y="304849"/>
                    <a:pt x="400580" y="226238"/>
                  </a:cubicBezTo>
                  <a:cubicBezTo>
                    <a:pt x="400580" y="147627"/>
                    <a:pt x="337815" y="83900"/>
                    <a:pt x="260389" y="83900"/>
                  </a:cubicBezTo>
                  <a:cubicBezTo>
                    <a:pt x="182961" y="83900"/>
                    <a:pt x="120196" y="147627"/>
                    <a:pt x="120196" y="226238"/>
                  </a:cubicBezTo>
                  <a:cubicBezTo>
                    <a:pt x="120196" y="304849"/>
                    <a:pt x="182961" y="368576"/>
                    <a:pt x="260389" y="368576"/>
                  </a:cubicBezTo>
                  <a:close/>
                  <a:moveTo>
                    <a:pt x="1415695" y="226238"/>
                  </a:moveTo>
                  <a:cubicBezTo>
                    <a:pt x="1415695" y="147627"/>
                    <a:pt x="1352929" y="83900"/>
                    <a:pt x="1275502" y="83900"/>
                  </a:cubicBezTo>
                  <a:cubicBezTo>
                    <a:pt x="1198078" y="83900"/>
                    <a:pt x="1135309" y="147627"/>
                    <a:pt x="1135309" y="226238"/>
                  </a:cubicBezTo>
                  <a:cubicBezTo>
                    <a:pt x="1135309" y="304849"/>
                    <a:pt x="1198078" y="368575"/>
                    <a:pt x="1275502" y="368575"/>
                  </a:cubicBezTo>
                  <a:cubicBezTo>
                    <a:pt x="1352929" y="368575"/>
                    <a:pt x="1415695" y="304849"/>
                    <a:pt x="1415695" y="226238"/>
                  </a:cubicBezTo>
                  <a:close/>
                </a:path>
              </a:pathLst>
            </a:custGeom>
            <a:grpFill/>
            <a:ln w="7600" cap="flat">
              <a:noFill/>
              <a:bevel/>
            </a:ln>
          </p:spPr>
        </p:sp>
      </p:grpSp>
      <p:sp>
        <p:nvSpPr>
          <p:cNvPr id="35" name="Circle"/>
          <p:cNvSpPr/>
          <p:nvPr/>
        </p:nvSpPr>
        <p:spPr>
          <a:xfrm>
            <a:off x="2306886" y="3840379"/>
            <a:ext cx="1958996" cy="1926523"/>
          </a:xfrm>
          <a:custGeom>
            <a:avLst/>
            <a:gdLst>
              <a:gd name="connsiteX0" fmla="*/ 0 w 1732800"/>
              <a:gd name="connsiteY0" fmla="*/ 0 h 1732800"/>
              <a:gd name="rtl" fmla="*/ -758100 w 1732800"/>
              <a:gd name="rtt" fmla="*/ -758100 h 1732800"/>
              <a:gd name="rtr" fmla="*/ 758100 w 1732800"/>
              <a:gd name="rtb" fmla="*/ 758100 h 1732800"/>
            </a:gdLst>
            <a:ahLst/>
            <a:cxnLst>
              <a:cxn ang="0">
                <a:pos x="connsiteX0" y="connsiteY0"/>
              </a:cxn>
            </a:cxnLst>
            <a:rect l="rtl" t="rtt" r="rtr" b="rtb"/>
            <a:pathLst>
              <a:path w="1732800" h="1732800">
                <a:moveTo>
                  <a:pt x="-866400" y="0"/>
                </a:moveTo>
                <a:cubicBezTo>
                  <a:pt x="-866400" y="-478500"/>
                  <a:pt x="-478500" y="-866400"/>
                  <a:pt x="0" y="-866400"/>
                </a:cubicBezTo>
                <a:cubicBezTo>
                  <a:pt x="478500" y="-866400"/>
                  <a:pt x="866400" y="-478500"/>
                  <a:pt x="866400" y="0"/>
                </a:cubicBezTo>
                <a:cubicBezTo>
                  <a:pt x="866400" y="478500"/>
                  <a:pt x="478500" y="866400"/>
                  <a:pt x="0" y="866400"/>
                </a:cubicBezTo>
                <a:cubicBezTo>
                  <a:pt x="-478500" y="866400"/>
                  <a:pt x="-866400" y="478500"/>
                  <a:pt x="-866400" y="0"/>
                </a:cubicBezTo>
              </a:path>
            </a:pathLst>
          </a:custGeom>
          <a:solidFill>
            <a:schemeClr val="accent1">
              <a:lumMod val="40000"/>
              <a:lumOff val="60000"/>
            </a:schemeClr>
          </a:solidFill>
          <a:ln w="7600" cap="flat">
            <a:noFill/>
            <a:bevel/>
          </a:ln>
        </p:spPr>
        <p:txBody>
          <a:bodyPr wrap="square" lIns="0" tIns="0" rIns="0" bIns="0" rtlCol="0" anchor="ctr"/>
          <a:lstStyle/>
          <a:p>
            <a:pPr algn="ctr">
              <a:lnSpc>
                <a:spcPct val="100000"/>
              </a:lnSpc>
            </a:pPr>
            <a:r>
              <a:rPr lang="en-CA" sz="1200" b="1" dirty="0">
                <a:latin typeface="Arial"/>
              </a:rPr>
              <a:t>OVERDOSE ENCOUNTERS</a:t>
            </a:r>
          </a:p>
          <a:p>
            <a:pPr algn="ctr">
              <a:lnSpc>
                <a:spcPct val="100000"/>
              </a:lnSpc>
            </a:pPr>
            <a:endParaRPr lang="en-CA" sz="1200" dirty="0">
              <a:latin typeface="Arial"/>
            </a:endParaRPr>
          </a:p>
          <a:p>
            <a:pPr algn="ctr">
              <a:lnSpc>
                <a:spcPct val="100000"/>
              </a:lnSpc>
            </a:pPr>
            <a:r>
              <a:rPr lang="en-CA" sz="1200" b="1" dirty="0">
                <a:latin typeface="Arial"/>
              </a:rPr>
              <a:t>N= 123,744</a:t>
            </a:r>
          </a:p>
          <a:p>
            <a:pPr algn="ctr">
              <a:lnSpc>
                <a:spcPct val="100000"/>
              </a:lnSpc>
            </a:pPr>
            <a:r>
              <a:rPr lang="en-CA" sz="1200" dirty="0">
                <a:latin typeface="Arial"/>
              </a:rPr>
              <a:t>Overdose-related health care encounters</a:t>
            </a:r>
            <a:endParaRPr sz="1200" dirty="0">
              <a:latin typeface="Arial"/>
            </a:endParaRPr>
          </a:p>
        </p:txBody>
      </p:sp>
      <p:sp>
        <p:nvSpPr>
          <p:cNvPr id="36" name="Circle"/>
          <p:cNvSpPr/>
          <p:nvPr/>
        </p:nvSpPr>
        <p:spPr>
          <a:xfrm>
            <a:off x="4475434" y="3840379"/>
            <a:ext cx="1958996" cy="1926523"/>
          </a:xfrm>
          <a:custGeom>
            <a:avLst/>
            <a:gdLst>
              <a:gd name="connsiteX0" fmla="*/ 0 w 1732800"/>
              <a:gd name="connsiteY0" fmla="*/ 0 h 1732800"/>
              <a:gd name="rtl" fmla="*/ -758100 w 1732800"/>
              <a:gd name="rtt" fmla="*/ -758100 h 1732800"/>
              <a:gd name="rtr" fmla="*/ 758100 w 1732800"/>
              <a:gd name="rtb" fmla="*/ 758100 h 1732800"/>
            </a:gdLst>
            <a:ahLst/>
            <a:cxnLst>
              <a:cxn ang="0">
                <a:pos x="connsiteX0" y="connsiteY0"/>
              </a:cxn>
            </a:cxnLst>
            <a:rect l="rtl" t="rtt" r="rtr" b="rtb"/>
            <a:pathLst>
              <a:path w="1732800" h="1732800">
                <a:moveTo>
                  <a:pt x="-866400" y="0"/>
                </a:moveTo>
                <a:cubicBezTo>
                  <a:pt x="-866400" y="-478500"/>
                  <a:pt x="-478500" y="-866400"/>
                  <a:pt x="0" y="-866400"/>
                </a:cubicBezTo>
                <a:cubicBezTo>
                  <a:pt x="478500" y="-866400"/>
                  <a:pt x="866400" y="-478500"/>
                  <a:pt x="866400" y="0"/>
                </a:cubicBezTo>
                <a:cubicBezTo>
                  <a:pt x="866400" y="478500"/>
                  <a:pt x="478500" y="866400"/>
                  <a:pt x="0" y="866400"/>
                </a:cubicBezTo>
                <a:cubicBezTo>
                  <a:pt x="-478500" y="866400"/>
                  <a:pt x="-866400" y="478500"/>
                  <a:pt x="-866400" y="0"/>
                </a:cubicBezTo>
              </a:path>
            </a:pathLst>
          </a:custGeom>
          <a:solidFill>
            <a:schemeClr val="accent1">
              <a:lumMod val="40000"/>
              <a:lumOff val="60000"/>
            </a:schemeClr>
          </a:solidFill>
          <a:ln w="7600" cap="flat">
            <a:noFill/>
            <a:bevel/>
          </a:ln>
        </p:spPr>
        <p:txBody>
          <a:bodyPr wrap="square" lIns="0" tIns="0" rIns="0" bIns="0" rtlCol="0" anchor="ctr"/>
          <a:lstStyle/>
          <a:p>
            <a:pPr algn="ctr">
              <a:lnSpc>
                <a:spcPct val="100000"/>
              </a:lnSpc>
            </a:pPr>
            <a:r>
              <a:rPr lang="en-CA" sz="1200" b="1" dirty="0">
                <a:latin typeface="Arial"/>
              </a:rPr>
              <a:t>OVERDOSE </a:t>
            </a:r>
          </a:p>
          <a:p>
            <a:pPr algn="ctr">
              <a:lnSpc>
                <a:spcPct val="100000"/>
              </a:lnSpc>
            </a:pPr>
            <a:r>
              <a:rPr lang="en-CA" sz="1200" b="1" dirty="0">
                <a:latin typeface="Arial"/>
              </a:rPr>
              <a:t>EPISODES</a:t>
            </a:r>
          </a:p>
          <a:p>
            <a:pPr algn="ctr">
              <a:lnSpc>
                <a:spcPct val="100000"/>
              </a:lnSpc>
            </a:pPr>
            <a:endParaRPr lang="en-CA" sz="1200" dirty="0">
              <a:latin typeface="Arial"/>
            </a:endParaRPr>
          </a:p>
          <a:p>
            <a:pPr algn="ctr">
              <a:lnSpc>
                <a:spcPct val="100000"/>
              </a:lnSpc>
            </a:pPr>
            <a:r>
              <a:rPr lang="en-CA" sz="1200" b="1" dirty="0">
                <a:latin typeface="Arial"/>
              </a:rPr>
              <a:t>N= 51,050</a:t>
            </a:r>
          </a:p>
          <a:p>
            <a:pPr algn="ctr">
              <a:lnSpc>
                <a:spcPct val="100000"/>
              </a:lnSpc>
            </a:pPr>
            <a:r>
              <a:rPr lang="en-CA" sz="1200" dirty="0">
                <a:latin typeface="Arial"/>
              </a:rPr>
              <a:t>Overdose episodes</a:t>
            </a:r>
            <a:endParaRPr sz="1200" dirty="0">
              <a:latin typeface="Arial"/>
            </a:endParaRPr>
          </a:p>
        </p:txBody>
      </p:sp>
      <p:sp>
        <p:nvSpPr>
          <p:cNvPr id="38" name="Freeform 37"/>
          <p:cNvSpPr>
            <a:spLocks noChangeAspect="1"/>
          </p:cNvSpPr>
          <p:nvPr/>
        </p:nvSpPr>
        <p:spPr>
          <a:xfrm>
            <a:off x="4199059" y="2166502"/>
            <a:ext cx="631315" cy="564861"/>
          </a:xfrm>
          <a:custGeom>
            <a:avLst/>
            <a:gdLst/>
            <a:ahLst/>
            <a:cxnLst/>
            <a:rect l="0" t="0" r="0" b="0"/>
            <a:pathLst>
              <a:path w="1223600" h="1094800">
                <a:moveTo>
                  <a:pt x="0" y="145603"/>
                </a:moveTo>
                <a:lnTo>
                  <a:pt x="222966" y="145603"/>
                </a:lnTo>
                <a:lnTo>
                  <a:pt x="222966" y="251170"/>
                </a:lnTo>
                <a:lnTo>
                  <a:pt x="416827" y="251170"/>
                </a:lnTo>
                <a:lnTo>
                  <a:pt x="416827" y="145603"/>
                </a:lnTo>
                <a:lnTo>
                  <a:pt x="795624" y="145603"/>
                </a:lnTo>
                <a:lnTo>
                  <a:pt x="795624" y="251170"/>
                </a:lnTo>
                <a:lnTo>
                  <a:pt x="989485" y="251170"/>
                </a:lnTo>
                <a:lnTo>
                  <a:pt x="989485" y="145603"/>
                </a:lnTo>
                <a:lnTo>
                  <a:pt x="1223600" y="145603"/>
                </a:lnTo>
                <a:lnTo>
                  <a:pt x="1223600" y="1094800"/>
                </a:lnTo>
                <a:lnTo>
                  <a:pt x="0" y="1094800"/>
                </a:lnTo>
                <a:lnTo>
                  <a:pt x="0" y="145603"/>
                </a:lnTo>
                <a:close/>
                <a:moveTo>
                  <a:pt x="58269" y="506168"/>
                </a:moveTo>
                <a:lnTo>
                  <a:pt x="297564" y="506168"/>
                </a:lnTo>
                <a:lnTo>
                  <a:pt x="297564" y="306103"/>
                </a:lnTo>
                <a:lnTo>
                  <a:pt x="58269" y="306103"/>
                </a:lnTo>
                <a:lnTo>
                  <a:pt x="58269" y="506168"/>
                </a:lnTo>
                <a:close/>
                <a:moveTo>
                  <a:pt x="926036" y="506168"/>
                </a:moveTo>
                <a:lnTo>
                  <a:pt x="1165331" y="506168"/>
                </a:lnTo>
                <a:lnTo>
                  <a:pt x="1165331" y="306103"/>
                </a:lnTo>
                <a:lnTo>
                  <a:pt x="926036" y="306103"/>
                </a:lnTo>
                <a:lnTo>
                  <a:pt x="926036" y="506168"/>
                </a:lnTo>
                <a:close/>
                <a:moveTo>
                  <a:pt x="636774" y="506168"/>
                </a:moveTo>
                <a:lnTo>
                  <a:pt x="876068" y="506168"/>
                </a:lnTo>
                <a:lnTo>
                  <a:pt x="876068" y="306103"/>
                </a:lnTo>
                <a:lnTo>
                  <a:pt x="636774" y="306103"/>
                </a:lnTo>
                <a:lnTo>
                  <a:pt x="636774" y="506168"/>
                </a:lnTo>
                <a:close/>
                <a:moveTo>
                  <a:pt x="347522" y="506168"/>
                </a:moveTo>
                <a:lnTo>
                  <a:pt x="586817" y="506168"/>
                </a:lnTo>
                <a:lnTo>
                  <a:pt x="586817" y="306103"/>
                </a:lnTo>
                <a:lnTo>
                  <a:pt x="347522" y="306103"/>
                </a:lnTo>
                <a:lnTo>
                  <a:pt x="347522" y="506168"/>
                </a:lnTo>
                <a:close/>
                <a:moveTo>
                  <a:pt x="58269" y="1032195"/>
                </a:moveTo>
                <a:lnTo>
                  <a:pt x="297564" y="1032195"/>
                </a:lnTo>
                <a:lnTo>
                  <a:pt x="297564" y="832130"/>
                </a:lnTo>
                <a:lnTo>
                  <a:pt x="58269" y="832130"/>
                </a:lnTo>
                <a:lnTo>
                  <a:pt x="58269" y="1032195"/>
                </a:lnTo>
                <a:close/>
                <a:moveTo>
                  <a:pt x="926036" y="1032195"/>
                </a:moveTo>
                <a:lnTo>
                  <a:pt x="1165331" y="1032195"/>
                </a:lnTo>
                <a:lnTo>
                  <a:pt x="1165331" y="832130"/>
                </a:lnTo>
                <a:lnTo>
                  <a:pt x="926036" y="832130"/>
                </a:lnTo>
                <a:lnTo>
                  <a:pt x="926036" y="1032195"/>
                </a:lnTo>
                <a:close/>
                <a:moveTo>
                  <a:pt x="58269" y="764219"/>
                </a:moveTo>
                <a:lnTo>
                  <a:pt x="297564" y="764219"/>
                </a:lnTo>
                <a:lnTo>
                  <a:pt x="297564" y="564154"/>
                </a:lnTo>
                <a:lnTo>
                  <a:pt x="58269" y="564154"/>
                </a:lnTo>
                <a:lnTo>
                  <a:pt x="58269" y="764219"/>
                </a:lnTo>
                <a:close/>
                <a:moveTo>
                  <a:pt x="926036" y="764219"/>
                </a:moveTo>
                <a:lnTo>
                  <a:pt x="1165331" y="764219"/>
                </a:lnTo>
                <a:lnTo>
                  <a:pt x="1165331" y="564154"/>
                </a:lnTo>
                <a:lnTo>
                  <a:pt x="926036" y="564154"/>
                </a:lnTo>
                <a:lnTo>
                  <a:pt x="926036" y="764219"/>
                </a:lnTo>
                <a:close/>
                <a:moveTo>
                  <a:pt x="347522" y="764219"/>
                </a:moveTo>
                <a:lnTo>
                  <a:pt x="586817" y="764219"/>
                </a:lnTo>
                <a:lnTo>
                  <a:pt x="586817" y="564154"/>
                </a:lnTo>
                <a:lnTo>
                  <a:pt x="347522" y="564154"/>
                </a:lnTo>
                <a:lnTo>
                  <a:pt x="347522" y="764219"/>
                </a:lnTo>
                <a:close/>
                <a:moveTo>
                  <a:pt x="636774" y="764219"/>
                </a:moveTo>
                <a:lnTo>
                  <a:pt x="876068" y="764219"/>
                </a:lnTo>
                <a:lnTo>
                  <a:pt x="876068" y="564154"/>
                </a:lnTo>
                <a:lnTo>
                  <a:pt x="636774" y="564154"/>
                </a:lnTo>
                <a:lnTo>
                  <a:pt x="636774" y="764219"/>
                </a:lnTo>
                <a:close/>
                <a:moveTo>
                  <a:pt x="636774" y="1032195"/>
                </a:moveTo>
                <a:lnTo>
                  <a:pt x="876068" y="1032195"/>
                </a:lnTo>
                <a:lnTo>
                  <a:pt x="876068" y="832130"/>
                </a:lnTo>
                <a:lnTo>
                  <a:pt x="636774" y="832130"/>
                </a:lnTo>
                <a:lnTo>
                  <a:pt x="636774" y="1032195"/>
                </a:lnTo>
                <a:close/>
                <a:moveTo>
                  <a:pt x="347522" y="1032195"/>
                </a:moveTo>
                <a:lnTo>
                  <a:pt x="586817" y="1032195"/>
                </a:lnTo>
                <a:lnTo>
                  <a:pt x="586817" y="832130"/>
                </a:lnTo>
                <a:lnTo>
                  <a:pt x="347522" y="832130"/>
                </a:lnTo>
                <a:lnTo>
                  <a:pt x="347522" y="1032195"/>
                </a:lnTo>
                <a:close/>
                <a:moveTo>
                  <a:pt x="838337" y="0"/>
                </a:moveTo>
                <a:lnTo>
                  <a:pt x="946770" y="0"/>
                </a:lnTo>
                <a:lnTo>
                  <a:pt x="946770" y="207689"/>
                </a:lnTo>
                <a:lnTo>
                  <a:pt x="838337" y="207689"/>
                </a:lnTo>
                <a:lnTo>
                  <a:pt x="838337" y="0"/>
                </a:lnTo>
                <a:close/>
                <a:moveTo>
                  <a:pt x="265680" y="0"/>
                </a:moveTo>
                <a:lnTo>
                  <a:pt x="374113" y="0"/>
                </a:lnTo>
                <a:lnTo>
                  <a:pt x="374113" y="207689"/>
                </a:lnTo>
                <a:lnTo>
                  <a:pt x="265680" y="207689"/>
                </a:lnTo>
                <a:lnTo>
                  <a:pt x="265680" y="0"/>
                </a:lnTo>
                <a:close/>
              </a:path>
            </a:pathLst>
          </a:custGeom>
          <a:solidFill>
            <a:schemeClr val="accent1">
              <a:lumMod val="40000"/>
              <a:lumOff val="60000"/>
            </a:schemeClr>
          </a:solidFill>
          <a:ln w="3333" cap="flat">
            <a:noFill/>
            <a:bevel/>
          </a:ln>
        </p:spPr>
      </p:sp>
      <p:grpSp>
        <p:nvGrpSpPr>
          <p:cNvPr id="40" name="Group 39"/>
          <p:cNvGrpSpPr>
            <a:grpSpLocks noChangeAspect="1"/>
          </p:cNvGrpSpPr>
          <p:nvPr/>
        </p:nvGrpSpPr>
        <p:grpSpPr>
          <a:xfrm>
            <a:off x="1844944" y="2249329"/>
            <a:ext cx="973902" cy="550046"/>
            <a:chOff x="4852646" y="2881600"/>
            <a:chExt cx="1829718" cy="1033399"/>
          </a:xfrm>
          <a:solidFill>
            <a:schemeClr val="accent1">
              <a:lumMod val="40000"/>
              <a:lumOff val="60000"/>
            </a:schemeClr>
          </a:solidFill>
        </p:grpSpPr>
        <p:sp>
          <p:nvSpPr>
            <p:cNvPr id="42" name="Freeform 41"/>
            <p:cNvSpPr/>
            <p:nvPr/>
          </p:nvSpPr>
          <p:spPr>
            <a:xfrm>
              <a:off x="5953685" y="3651217"/>
              <a:ext cx="264364" cy="263783"/>
            </a:xfrm>
            <a:custGeom>
              <a:avLst/>
              <a:gdLst/>
              <a:ahLst/>
              <a:cxnLst/>
              <a:rect l="0" t="0" r="0" b="0"/>
              <a:pathLst>
                <a:path w="264364" h="263783">
                  <a:moveTo>
                    <a:pt x="0" y="131891"/>
                  </a:moveTo>
                  <a:cubicBezTo>
                    <a:pt x="0" y="58893"/>
                    <a:pt x="59135" y="0"/>
                    <a:pt x="132182" y="0"/>
                  </a:cubicBezTo>
                  <a:cubicBezTo>
                    <a:pt x="205029" y="0"/>
                    <a:pt x="264364" y="58893"/>
                    <a:pt x="264364" y="131891"/>
                  </a:cubicBezTo>
                  <a:cubicBezTo>
                    <a:pt x="264364" y="204687"/>
                    <a:pt x="205029" y="263783"/>
                    <a:pt x="132182" y="263783"/>
                  </a:cubicBezTo>
                  <a:cubicBezTo>
                    <a:pt x="59135" y="263783"/>
                    <a:pt x="0" y="204687"/>
                    <a:pt x="0" y="131891"/>
                  </a:cubicBezTo>
                  <a:close/>
                  <a:moveTo>
                    <a:pt x="72828" y="131891"/>
                  </a:moveTo>
                  <a:cubicBezTo>
                    <a:pt x="72828" y="164640"/>
                    <a:pt x="99431" y="191226"/>
                    <a:pt x="132182" y="191226"/>
                  </a:cubicBezTo>
                  <a:cubicBezTo>
                    <a:pt x="165065" y="191226"/>
                    <a:pt x="191758" y="164640"/>
                    <a:pt x="191758" y="131891"/>
                  </a:cubicBezTo>
                  <a:cubicBezTo>
                    <a:pt x="191758" y="99051"/>
                    <a:pt x="165065" y="72557"/>
                    <a:pt x="132182" y="72557"/>
                  </a:cubicBezTo>
                  <a:cubicBezTo>
                    <a:pt x="99431" y="72557"/>
                    <a:pt x="72828" y="99051"/>
                    <a:pt x="72828" y="131891"/>
                  </a:cubicBezTo>
                  <a:close/>
                </a:path>
              </a:pathLst>
            </a:custGeom>
            <a:grpFill/>
            <a:ln w="7600" cap="flat">
              <a:solidFill>
                <a:schemeClr val="bg1"/>
              </a:solidFill>
              <a:bevel/>
            </a:ln>
          </p:spPr>
        </p:sp>
        <p:sp>
          <p:nvSpPr>
            <p:cNvPr id="45" name="Freeform 44"/>
            <p:cNvSpPr/>
            <p:nvPr/>
          </p:nvSpPr>
          <p:spPr>
            <a:xfrm>
              <a:off x="4854505" y="2881600"/>
              <a:ext cx="1827859" cy="901811"/>
            </a:xfrm>
            <a:custGeom>
              <a:avLst/>
              <a:gdLst/>
              <a:ahLst/>
              <a:cxnLst/>
              <a:rect l="0" t="0" r="0" b="0"/>
              <a:pathLst>
                <a:path w="1827859" h="901811">
                  <a:moveTo>
                    <a:pt x="116223" y="0"/>
                  </a:moveTo>
                  <a:lnTo>
                    <a:pt x="1323644" y="0"/>
                  </a:lnTo>
                  <a:cubicBezTo>
                    <a:pt x="1387830" y="0"/>
                    <a:pt x="1497977" y="38230"/>
                    <a:pt x="1533489" y="115493"/>
                  </a:cubicBezTo>
                  <a:lnTo>
                    <a:pt x="1826262" y="785110"/>
                  </a:lnTo>
                  <a:cubicBezTo>
                    <a:pt x="1839119" y="851992"/>
                    <a:pt x="1772010" y="901811"/>
                    <a:pt x="1707820" y="901811"/>
                  </a:cubicBezTo>
                  <a:lnTo>
                    <a:pt x="1425882" y="901811"/>
                  </a:lnTo>
                  <a:cubicBezTo>
                    <a:pt x="1425882" y="901811"/>
                    <a:pt x="1409739" y="807162"/>
                    <a:pt x="1338714" y="752435"/>
                  </a:cubicBezTo>
                  <a:cubicBezTo>
                    <a:pt x="1338714" y="752435"/>
                    <a:pt x="1237344" y="669135"/>
                    <a:pt x="1112727" y="752435"/>
                  </a:cubicBezTo>
                  <a:cubicBezTo>
                    <a:pt x="1043640" y="800483"/>
                    <a:pt x="1028788" y="901811"/>
                    <a:pt x="1028788" y="901811"/>
                  </a:cubicBezTo>
                  <a:lnTo>
                    <a:pt x="581111" y="901811"/>
                  </a:lnTo>
                  <a:cubicBezTo>
                    <a:pt x="581111" y="901811"/>
                    <a:pt x="558511" y="791953"/>
                    <a:pt x="484259" y="746882"/>
                  </a:cubicBezTo>
                  <a:cubicBezTo>
                    <a:pt x="435834" y="714688"/>
                    <a:pt x="342211" y="705030"/>
                    <a:pt x="274414" y="746882"/>
                  </a:cubicBezTo>
                  <a:cubicBezTo>
                    <a:pt x="196509" y="800483"/>
                    <a:pt x="180790" y="901811"/>
                    <a:pt x="180790" y="901811"/>
                  </a:cubicBezTo>
                  <a:lnTo>
                    <a:pt x="116223" y="901811"/>
                  </a:lnTo>
                  <a:cubicBezTo>
                    <a:pt x="52035" y="901811"/>
                    <a:pt x="0" y="849519"/>
                    <a:pt x="0" y="785513"/>
                  </a:cubicBezTo>
                  <a:lnTo>
                    <a:pt x="0" y="115895"/>
                  </a:lnTo>
                  <a:cubicBezTo>
                    <a:pt x="0" y="51888"/>
                    <a:pt x="52035" y="0"/>
                    <a:pt x="116223" y="0"/>
                  </a:cubicBezTo>
                  <a:close/>
                </a:path>
              </a:pathLst>
            </a:custGeom>
            <a:grpFill/>
            <a:ln w="7600" cap="flat">
              <a:solidFill>
                <a:schemeClr val="bg1"/>
              </a:solidFill>
              <a:bevel/>
            </a:ln>
          </p:spPr>
        </p:sp>
        <p:sp>
          <p:nvSpPr>
            <p:cNvPr id="46" name="Freeform 45"/>
            <p:cNvSpPr/>
            <p:nvPr/>
          </p:nvSpPr>
          <p:spPr>
            <a:xfrm>
              <a:off x="5871169" y="2955844"/>
              <a:ext cx="573412" cy="412275"/>
            </a:xfrm>
            <a:custGeom>
              <a:avLst/>
              <a:gdLst/>
              <a:ahLst/>
              <a:cxnLst/>
              <a:rect l="0" t="0" r="0" b="0"/>
              <a:pathLst>
                <a:path w="573412" h="412275">
                  <a:moveTo>
                    <a:pt x="0" y="0"/>
                  </a:moveTo>
                  <a:lnTo>
                    <a:pt x="0" y="412275"/>
                  </a:lnTo>
                  <a:lnTo>
                    <a:pt x="556917" y="412275"/>
                  </a:lnTo>
                  <a:cubicBezTo>
                    <a:pt x="556917" y="412275"/>
                    <a:pt x="582690" y="398994"/>
                    <a:pt x="569803" y="376459"/>
                  </a:cubicBezTo>
                  <a:lnTo>
                    <a:pt x="473158" y="115694"/>
                  </a:lnTo>
                  <a:cubicBezTo>
                    <a:pt x="473158" y="115694"/>
                    <a:pt x="440944" y="25553"/>
                    <a:pt x="321748" y="0"/>
                  </a:cubicBezTo>
                  <a:lnTo>
                    <a:pt x="0" y="0"/>
                  </a:lnTo>
                  <a:close/>
                </a:path>
              </a:pathLst>
            </a:custGeom>
            <a:grpFill/>
            <a:ln w="7600" cap="flat">
              <a:solidFill>
                <a:schemeClr val="bg1"/>
              </a:solidFill>
              <a:bevel/>
            </a:ln>
          </p:spPr>
        </p:sp>
        <p:sp>
          <p:nvSpPr>
            <p:cNvPr id="47" name="Freeform 46"/>
            <p:cNvSpPr/>
            <p:nvPr/>
          </p:nvSpPr>
          <p:spPr>
            <a:xfrm>
              <a:off x="5126800" y="2956221"/>
              <a:ext cx="489668" cy="489337"/>
            </a:xfrm>
            <a:custGeom>
              <a:avLst/>
              <a:gdLst/>
              <a:ahLst/>
              <a:cxnLst/>
              <a:rect l="0" t="0" r="0" b="0"/>
              <a:pathLst>
                <a:path w="489668" h="489337">
                  <a:moveTo>
                    <a:pt x="0" y="309054"/>
                  </a:moveTo>
                  <a:lnTo>
                    <a:pt x="0" y="180281"/>
                  </a:lnTo>
                  <a:lnTo>
                    <a:pt x="177827" y="180281"/>
                  </a:lnTo>
                  <a:lnTo>
                    <a:pt x="180404" y="0"/>
                  </a:lnTo>
                  <a:lnTo>
                    <a:pt x="309264" y="0"/>
                  </a:lnTo>
                  <a:lnTo>
                    <a:pt x="309264" y="180281"/>
                  </a:lnTo>
                  <a:lnTo>
                    <a:pt x="489668" y="180281"/>
                  </a:lnTo>
                  <a:lnTo>
                    <a:pt x="489668" y="309053"/>
                  </a:lnTo>
                  <a:lnTo>
                    <a:pt x="309264" y="309053"/>
                  </a:lnTo>
                  <a:lnTo>
                    <a:pt x="309264" y="489337"/>
                  </a:lnTo>
                  <a:lnTo>
                    <a:pt x="180404" y="489337"/>
                  </a:lnTo>
                  <a:lnTo>
                    <a:pt x="180404" y="309054"/>
                  </a:lnTo>
                  <a:lnTo>
                    <a:pt x="0" y="309054"/>
                  </a:lnTo>
                  <a:close/>
                </a:path>
              </a:pathLst>
            </a:custGeom>
            <a:grpFill/>
            <a:ln w="7600" cap="flat">
              <a:solidFill>
                <a:schemeClr val="bg1"/>
              </a:solidFill>
              <a:bevel/>
            </a:ln>
          </p:spPr>
        </p:sp>
        <p:sp>
          <p:nvSpPr>
            <p:cNvPr id="48" name="Freeform 47"/>
            <p:cNvSpPr/>
            <p:nvPr/>
          </p:nvSpPr>
          <p:spPr>
            <a:xfrm>
              <a:off x="5107274" y="3651217"/>
              <a:ext cx="264364" cy="263783"/>
            </a:xfrm>
            <a:custGeom>
              <a:avLst/>
              <a:gdLst/>
              <a:ahLst/>
              <a:cxnLst/>
              <a:rect l="0" t="0" r="0" b="0"/>
              <a:pathLst>
                <a:path w="264364" h="263783">
                  <a:moveTo>
                    <a:pt x="0" y="131891"/>
                  </a:moveTo>
                  <a:cubicBezTo>
                    <a:pt x="0" y="58893"/>
                    <a:pt x="59135" y="0"/>
                    <a:pt x="132182" y="0"/>
                  </a:cubicBezTo>
                  <a:cubicBezTo>
                    <a:pt x="205029" y="0"/>
                    <a:pt x="264364" y="58893"/>
                    <a:pt x="264364" y="131891"/>
                  </a:cubicBezTo>
                  <a:cubicBezTo>
                    <a:pt x="264364" y="204687"/>
                    <a:pt x="205029" y="263783"/>
                    <a:pt x="132182" y="263783"/>
                  </a:cubicBezTo>
                  <a:cubicBezTo>
                    <a:pt x="59135" y="263783"/>
                    <a:pt x="0" y="204687"/>
                    <a:pt x="0" y="131891"/>
                  </a:cubicBezTo>
                  <a:close/>
                  <a:moveTo>
                    <a:pt x="72828" y="131891"/>
                  </a:moveTo>
                  <a:cubicBezTo>
                    <a:pt x="72828" y="164640"/>
                    <a:pt x="99431" y="191226"/>
                    <a:pt x="132182" y="191226"/>
                  </a:cubicBezTo>
                  <a:cubicBezTo>
                    <a:pt x="165065" y="191226"/>
                    <a:pt x="191758" y="164640"/>
                    <a:pt x="191758" y="131891"/>
                  </a:cubicBezTo>
                  <a:cubicBezTo>
                    <a:pt x="191758" y="99051"/>
                    <a:pt x="165065" y="72557"/>
                    <a:pt x="132182" y="72557"/>
                  </a:cubicBezTo>
                  <a:cubicBezTo>
                    <a:pt x="99431" y="72557"/>
                    <a:pt x="72828" y="99051"/>
                    <a:pt x="72828" y="131891"/>
                  </a:cubicBezTo>
                  <a:close/>
                </a:path>
              </a:pathLst>
            </a:custGeom>
            <a:grpFill/>
            <a:ln w="7600" cap="flat">
              <a:solidFill>
                <a:schemeClr val="bg1"/>
              </a:solidFill>
              <a:bevel/>
            </a:ln>
          </p:spPr>
        </p:sp>
        <p:sp>
          <p:nvSpPr>
            <p:cNvPr id="49" name="Freeform 48"/>
            <p:cNvSpPr/>
            <p:nvPr/>
          </p:nvSpPr>
          <p:spPr>
            <a:xfrm>
              <a:off x="4852646" y="3492719"/>
              <a:ext cx="1793857" cy="81390"/>
            </a:xfrm>
            <a:custGeom>
              <a:avLst/>
              <a:gdLst/>
              <a:ahLst/>
              <a:cxnLst/>
              <a:rect l="0" t="0" r="0" b="0"/>
              <a:pathLst>
                <a:path w="1793857" h="81390">
                  <a:moveTo>
                    <a:pt x="0" y="62600"/>
                  </a:moveTo>
                  <a:lnTo>
                    <a:pt x="1775542" y="62753"/>
                  </a:lnTo>
                  <a:lnTo>
                    <a:pt x="1793857" y="81390"/>
                  </a:lnTo>
                  <a:lnTo>
                    <a:pt x="0" y="81390"/>
                  </a:lnTo>
                  <a:lnTo>
                    <a:pt x="0" y="62600"/>
                  </a:lnTo>
                  <a:close/>
                  <a:moveTo>
                    <a:pt x="0" y="19433"/>
                  </a:moveTo>
                  <a:lnTo>
                    <a:pt x="1765077" y="19433"/>
                  </a:lnTo>
                  <a:lnTo>
                    <a:pt x="1751994" y="0"/>
                  </a:lnTo>
                  <a:lnTo>
                    <a:pt x="0" y="644"/>
                  </a:lnTo>
                  <a:lnTo>
                    <a:pt x="0" y="19433"/>
                  </a:lnTo>
                  <a:close/>
                </a:path>
              </a:pathLst>
            </a:custGeom>
            <a:grpFill/>
            <a:ln w="7600" cap="flat">
              <a:solidFill>
                <a:schemeClr val="bg1"/>
              </a:solidFill>
              <a:bevel/>
            </a:ln>
          </p:spPr>
        </p:sp>
      </p:grpSp>
      <p:sp>
        <p:nvSpPr>
          <p:cNvPr id="50" name="TextBox 49"/>
          <p:cNvSpPr txBox="1"/>
          <p:nvPr/>
        </p:nvSpPr>
        <p:spPr>
          <a:xfrm>
            <a:off x="4608886" y="2324412"/>
            <a:ext cx="184731" cy="369332"/>
          </a:xfrm>
          <a:prstGeom prst="rect">
            <a:avLst/>
          </a:prstGeom>
          <a:noFill/>
        </p:spPr>
        <p:txBody>
          <a:bodyPr wrap="none" rtlCol="0">
            <a:spAutoFit/>
          </a:bodyPr>
          <a:lstStyle/>
          <a:p>
            <a:endParaRPr lang="en-US" dirty="0"/>
          </a:p>
        </p:txBody>
      </p:sp>
      <p:sp>
        <p:nvSpPr>
          <p:cNvPr id="58" name="Rounded Rectangle 57"/>
          <p:cNvSpPr/>
          <p:nvPr/>
        </p:nvSpPr>
        <p:spPr>
          <a:xfrm>
            <a:off x="3611338" y="1340768"/>
            <a:ext cx="1728192" cy="648072"/>
          </a:xfrm>
          <a:prstGeom prst="roundRect">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EPISODE_MASTER</a:t>
            </a:r>
          </a:p>
        </p:txBody>
      </p:sp>
      <p:sp>
        <p:nvSpPr>
          <p:cNvPr id="59" name="Rounded Rectangle 58"/>
          <p:cNvSpPr/>
          <p:nvPr/>
        </p:nvSpPr>
        <p:spPr>
          <a:xfrm>
            <a:off x="1451098" y="1340768"/>
            <a:ext cx="1728192" cy="648072"/>
          </a:xfrm>
          <a:prstGeom prst="roundRect">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EPISODE_ENCOUNTER_XWALK</a:t>
            </a:r>
          </a:p>
        </p:txBody>
      </p:sp>
      <p:sp>
        <p:nvSpPr>
          <p:cNvPr id="3" name="TextBox 2"/>
          <p:cNvSpPr txBox="1"/>
          <p:nvPr/>
        </p:nvSpPr>
        <p:spPr>
          <a:xfrm>
            <a:off x="1331640" y="4941168"/>
            <a:ext cx="1954744" cy="400110"/>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000" dirty="0"/>
              <a:t>Where </a:t>
            </a:r>
            <a:r>
              <a:rPr lang="en-CA" sz="1000" dirty="0" err="1"/>
              <a:t>od_flag</a:t>
            </a:r>
            <a:r>
              <a:rPr lang="en-CA" sz="1000" dirty="0"/>
              <a:t>=1 and </a:t>
            </a:r>
            <a:r>
              <a:rPr lang="en-CA" sz="1000" dirty="0" err="1"/>
              <a:t>first.episode_id</a:t>
            </a:r>
            <a:endParaRPr lang="en-CA" sz="1000" dirty="0"/>
          </a:p>
        </p:txBody>
      </p:sp>
      <p:sp>
        <p:nvSpPr>
          <p:cNvPr id="60" name="TextBox 59"/>
          <p:cNvSpPr txBox="1"/>
          <p:nvPr/>
        </p:nvSpPr>
        <p:spPr>
          <a:xfrm>
            <a:off x="3660454" y="4941168"/>
            <a:ext cx="1703634" cy="246221"/>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000" dirty="0"/>
              <a:t>Where </a:t>
            </a:r>
            <a:r>
              <a:rPr lang="en-CA" sz="1000" dirty="0" err="1"/>
              <a:t>od_flag</a:t>
            </a:r>
            <a:r>
              <a:rPr lang="en-CA" sz="1000" dirty="0"/>
              <a:t>= 1</a:t>
            </a:r>
          </a:p>
        </p:txBody>
      </p:sp>
      <p:sp>
        <p:nvSpPr>
          <p:cNvPr id="61" name="TextBox 60"/>
          <p:cNvSpPr txBox="1"/>
          <p:nvPr/>
        </p:nvSpPr>
        <p:spPr>
          <a:xfrm>
            <a:off x="5892702" y="4941168"/>
            <a:ext cx="1703634" cy="246221"/>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000" dirty="0"/>
              <a:t>Where </a:t>
            </a:r>
            <a:r>
              <a:rPr lang="en-CA" sz="1000" dirty="0" err="1"/>
              <a:t>fatal_od_case</a:t>
            </a:r>
            <a:r>
              <a:rPr lang="en-CA" sz="1000" dirty="0"/>
              <a:t> ne .</a:t>
            </a:r>
          </a:p>
        </p:txBody>
      </p:sp>
      <p:pic>
        <p:nvPicPr>
          <p:cNvPr id="22" name="Picture 21"/>
          <p:cNvPicPr>
            <a:picLocks noChangeAspect="1"/>
          </p:cNvPicPr>
          <p:nvPr/>
        </p:nvPicPr>
        <p:blipFill>
          <a:blip r:embed="rId3"/>
          <a:stretch>
            <a:fillRect/>
          </a:stretch>
        </p:blipFill>
        <p:spPr>
          <a:xfrm>
            <a:off x="7092280" y="5874773"/>
            <a:ext cx="1733266" cy="722579"/>
          </a:xfrm>
          <a:prstGeom prst="rect">
            <a:avLst/>
          </a:prstGeom>
        </p:spPr>
      </p:pic>
      <p:sp>
        <p:nvSpPr>
          <p:cNvPr id="27" name="Title 1"/>
          <p:cNvSpPr>
            <a:spLocks noGrp="1"/>
          </p:cNvSpPr>
          <p:nvPr>
            <p:ph type="title"/>
          </p:nvPr>
        </p:nvSpPr>
        <p:spPr>
          <a:xfrm>
            <a:off x="228600" y="152400"/>
            <a:ext cx="8686800" cy="695325"/>
          </a:xfrm>
        </p:spPr>
        <p:txBody>
          <a:bodyPr>
            <a:noAutofit/>
          </a:bodyPr>
          <a:lstStyle/>
          <a:p>
            <a:r>
              <a:rPr lang="en-CA" dirty="0">
                <a:latin typeface="Arial" panose="020B0604020202020204" pitchFamily="34" charset="0"/>
                <a:cs typeface="Arial" panose="020B0604020202020204" pitchFamily="34" charset="0"/>
              </a:rPr>
              <a:t>Overview of the Cohort</a:t>
            </a:r>
          </a:p>
        </p:txBody>
      </p:sp>
    </p:spTree>
    <p:extLst>
      <p:ext uri="{BB962C8B-B14F-4D97-AF65-F5344CB8AC3E}">
        <p14:creationId xmlns:p14="http://schemas.microsoft.com/office/powerpoint/2010/main" val="142508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689657"/>
            <a:ext cx="1584176" cy="652873"/>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Persons</a:t>
            </a:r>
          </a:p>
          <a:p>
            <a:pPr algn="ctr"/>
            <a:r>
              <a:rPr lang="en-CA" sz="1100" i="1" dirty="0"/>
              <a:t>PERSON_XWALK</a:t>
            </a:r>
          </a:p>
        </p:txBody>
      </p:sp>
      <p:sp>
        <p:nvSpPr>
          <p:cNvPr id="5" name="Rectangle 4"/>
          <p:cNvSpPr/>
          <p:nvPr/>
        </p:nvSpPr>
        <p:spPr>
          <a:xfrm>
            <a:off x="2483768" y="1689657"/>
            <a:ext cx="1602515" cy="652873"/>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Episodes</a:t>
            </a:r>
          </a:p>
          <a:p>
            <a:pPr algn="ctr"/>
            <a:r>
              <a:rPr lang="en-CA" sz="1100" i="1" dirty="0"/>
              <a:t>EPISODE_MASTER</a:t>
            </a:r>
          </a:p>
        </p:txBody>
      </p:sp>
      <p:sp>
        <p:nvSpPr>
          <p:cNvPr id="6" name="Rectangle 5"/>
          <p:cNvSpPr/>
          <p:nvPr/>
        </p:nvSpPr>
        <p:spPr>
          <a:xfrm>
            <a:off x="7020272" y="1689656"/>
            <a:ext cx="1584176" cy="652873"/>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Encounters</a:t>
            </a:r>
          </a:p>
          <a:p>
            <a:pPr algn="ctr"/>
            <a:r>
              <a:rPr lang="en-CA" sz="1100" i="1" dirty="0"/>
              <a:t>ENCOUNTER_MASTER</a:t>
            </a:r>
          </a:p>
        </p:txBody>
      </p:sp>
      <p:cxnSp>
        <p:nvCxnSpPr>
          <p:cNvPr id="20" name="Elbow Connector 19"/>
          <p:cNvCxnSpPr>
            <a:stCxn id="6" idx="0"/>
            <a:endCxn id="5" idx="0"/>
          </p:cNvCxnSpPr>
          <p:nvPr/>
        </p:nvCxnSpPr>
        <p:spPr>
          <a:xfrm rot="16200000" flipH="1" flipV="1">
            <a:off x="5548692" y="-574011"/>
            <a:ext cx="1" cy="4527334"/>
          </a:xfrm>
          <a:prstGeom prst="bentConnector3">
            <a:avLst>
              <a:gd name="adj1" fmla="val -22860000000"/>
            </a:avLst>
          </a:prstGeom>
          <a:ln w="952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1" name="Elbow Connector 20"/>
          <p:cNvCxnSpPr>
            <a:stCxn id="5" idx="2"/>
            <a:endCxn id="4" idx="2"/>
          </p:cNvCxnSpPr>
          <p:nvPr/>
        </p:nvCxnSpPr>
        <p:spPr>
          <a:xfrm rot="5400000">
            <a:off x="2308333" y="1365837"/>
            <a:ext cx="12700" cy="1953386"/>
          </a:xfrm>
          <a:prstGeom prst="bentConnector3">
            <a:avLst>
              <a:gd name="adj1" fmla="val 1800000"/>
            </a:avLst>
          </a:prstGeom>
          <a:ln w="952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343400" y="1124744"/>
            <a:ext cx="2321612" cy="253916"/>
          </a:xfrm>
          <a:prstGeom prst="rect">
            <a:avLst/>
          </a:prstGeom>
          <a:solidFill>
            <a:schemeClr val="tx2"/>
          </a:solidFill>
          <a:ln>
            <a:solidFill>
              <a:schemeClr val="tx1"/>
            </a:solidFill>
          </a:ln>
        </p:spPr>
        <p:txBody>
          <a:bodyPr wrap="square" rtlCol="0">
            <a:spAutoFit/>
          </a:bodyPr>
          <a:lstStyle/>
          <a:p>
            <a:r>
              <a:rPr lang="en-CA" sz="1050" b="1" dirty="0">
                <a:solidFill>
                  <a:schemeClr val="bg1"/>
                </a:solidFill>
              </a:rPr>
              <a:t>EPISODE_ENCOUNTER_XWALK</a:t>
            </a:r>
          </a:p>
        </p:txBody>
      </p:sp>
      <p:sp>
        <p:nvSpPr>
          <p:cNvPr id="39" name="Rounded Rectangle 38"/>
          <p:cNvSpPr/>
          <p:nvPr/>
        </p:nvSpPr>
        <p:spPr>
          <a:xfrm>
            <a:off x="755576" y="3284984"/>
            <a:ext cx="1728192" cy="504056"/>
          </a:xfrm>
          <a:prstGeom prst="round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PERSON_XWALK</a:t>
            </a:r>
          </a:p>
        </p:txBody>
      </p:sp>
      <p:sp>
        <p:nvSpPr>
          <p:cNvPr id="41" name="Rounded Rectangle 40"/>
          <p:cNvSpPr/>
          <p:nvPr/>
        </p:nvSpPr>
        <p:spPr>
          <a:xfrm>
            <a:off x="2843808" y="3284984"/>
            <a:ext cx="1728192" cy="504056"/>
          </a:xfrm>
          <a:prstGeom prst="round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EPISODE_MASTER</a:t>
            </a:r>
          </a:p>
        </p:txBody>
      </p:sp>
      <p:sp>
        <p:nvSpPr>
          <p:cNvPr id="43" name="Rounded Rectangle 42"/>
          <p:cNvSpPr/>
          <p:nvPr/>
        </p:nvSpPr>
        <p:spPr>
          <a:xfrm>
            <a:off x="6876256" y="3284984"/>
            <a:ext cx="1728192" cy="504056"/>
          </a:xfrm>
          <a:prstGeom prst="round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ENCOUNTER_MASTER</a:t>
            </a:r>
          </a:p>
        </p:txBody>
      </p:sp>
      <p:sp>
        <p:nvSpPr>
          <p:cNvPr id="44" name="Flowchart: Connector 43"/>
          <p:cNvSpPr/>
          <p:nvPr/>
        </p:nvSpPr>
        <p:spPr>
          <a:xfrm>
            <a:off x="323528" y="3915709"/>
            <a:ext cx="2808312" cy="2808312"/>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TextBox 50"/>
          <p:cNvSpPr txBox="1"/>
          <p:nvPr/>
        </p:nvSpPr>
        <p:spPr>
          <a:xfrm>
            <a:off x="1043608" y="4063712"/>
            <a:ext cx="1289876" cy="2677656"/>
          </a:xfrm>
          <a:prstGeom prst="rect">
            <a:avLst/>
          </a:prstGeom>
          <a:noFill/>
        </p:spPr>
        <p:txBody>
          <a:bodyPr wrap="square" rtlCol="0">
            <a:spAutoFit/>
          </a:bodyPr>
          <a:lstStyle/>
          <a:p>
            <a:r>
              <a:rPr lang="en-CA" sz="1050" dirty="0"/>
              <a:t>cases</a:t>
            </a:r>
          </a:p>
          <a:p>
            <a:r>
              <a:rPr lang="en-CA" sz="1050" dirty="0"/>
              <a:t>reference</a:t>
            </a:r>
          </a:p>
          <a:p>
            <a:r>
              <a:rPr lang="en-CA" sz="1050" dirty="0"/>
              <a:t>gender</a:t>
            </a:r>
          </a:p>
          <a:p>
            <a:r>
              <a:rPr lang="en-CA" sz="1050" dirty="0" err="1"/>
              <a:t>dob</a:t>
            </a:r>
            <a:endParaRPr lang="en-CA" sz="1050" dirty="0"/>
          </a:p>
          <a:p>
            <a:r>
              <a:rPr lang="en-CA" sz="1050" dirty="0" err="1"/>
              <a:t>death_date</a:t>
            </a:r>
            <a:endParaRPr lang="en-CA" sz="1050" dirty="0"/>
          </a:p>
          <a:p>
            <a:r>
              <a:rPr lang="en-CA" sz="1050" dirty="0" err="1"/>
              <a:t>death_source</a:t>
            </a:r>
            <a:endParaRPr lang="en-CA" sz="1050" dirty="0"/>
          </a:p>
          <a:p>
            <a:r>
              <a:rPr lang="en-CA" sz="1050" dirty="0" err="1"/>
              <a:t>matching_id</a:t>
            </a:r>
            <a:endParaRPr lang="en-CA" sz="1050" dirty="0"/>
          </a:p>
          <a:p>
            <a:r>
              <a:rPr lang="en-CA" sz="1050" dirty="0" err="1"/>
              <a:t>case_control_flag</a:t>
            </a:r>
            <a:endParaRPr lang="en-CA" sz="1050" dirty="0"/>
          </a:p>
          <a:p>
            <a:r>
              <a:rPr lang="en-CA" sz="1050" dirty="0" err="1"/>
              <a:t>first_OD_date</a:t>
            </a:r>
            <a:endParaRPr lang="en-CA" sz="1050" dirty="0"/>
          </a:p>
          <a:p>
            <a:r>
              <a:rPr lang="en-CA" sz="1050" dirty="0" err="1"/>
              <a:t>last_OD_date</a:t>
            </a:r>
            <a:endParaRPr lang="en-CA" sz="1050" dirty="0"/>
          </a:p>
          <a:p>
            <a:r>
              <a:rPr lang="en-CA" sz="1050" dirty="0" err="1"/>
              <a:t>total_OD_N</a:t>
            </a:r>
            <a:endParaRPr lang="en-CA" sz="1050" dirty="0"/>
          </a:p>
          <a:p>
            <a:r>
              <a:rPr lang="en-CA" sz="1050" dirty="0" err="1"/>
              <a:t>OD_fatal</a:t>
            </a:r>
            <a:endParaRPr lang="en-CA" sz="1050" dirty="0"/>
          </a:p>
          <a:p>
            <a:r>
              <a:rPr lang="en-CA" sz="1050" dirty="0" err="1"/>
              <a:t>suicide_ucod</a:t>
            </a:r>
            <a:endParaRPr lang="en-CA" sz="1050" dirty="0"/>
          </a:p>
          <a:p>
            <a:r>
              <a:rPr lang="en-CA" sz="1050" dirty="0" err="1"/>
              <a:t>suicide_ccod</a:t>
            </a:r>
            <a:endParaRPr lang="en-CA" sz="1050" dirty="0"/>
          </a:p>
          <a:p>
            <a:r>
              <a:rPr lang="en-CA" sz="1050" dirty="0" err="1"/>
              <a:t>suicide_acod</a:t>
            </a:r>
            <a:endParaRPr lang="en-CA" sz="1050" dirty="0"/>
          </a:p>
          <a:p>
            <a:endParaRPr lang="en-CA" sz="1050" dirty="0"/>
          </a:p>
        </p:txBody>
      </p:sp>
      <p:sp>
        <p:nvSpPr>
          <p:cNvPr id="52" name="TextBox 51"/>
          <p:cNvSpPr txBox="1"/>
          <p:nvPr/>
        </p:nvSpPr>
        <p:spPr>
          <a:xfrm>
            <a:off x="3314617" y="4887398"/>
            <a:ext cx="1185375" cy="900246"/>
          </a:xfrm>
          <a:prstGeom prst="rect">
            <a:avLst/>
          </a:prstGeom>
          <a:noFill/>
        </p:spPr>
        <p:txBody>
          <a:bodyPr wrap="square" rtlCol="0">
            <a:spAutoFit/>
          </a:bodyPr>
          <a:lstStyle/>
          <a:p>
            <a:r>
              <a:rPr lang="en-CA" sz="1050" dirty="0"/>
              <a:t>od_post2015</a:t>
            </a:r>
          </a:p>
          <a:p>
            <a:r>
              <a:rPr lang="en-CA" sz="1050" dirty="0"/>
              <a:t>od_pre2015</a:t>
            </a:r>
          </a:p>
          <a:p>
            <a:r>
              <a:rPr lang="en-CA" sz="1050" dirty="0"/>
              <a:t>fatal</a:t>
            </a:r>
          </a:p>
          <a:p>
            <a:r>
              <a:rPr lang="en-CA" sz="1050" dirty="0" err="1"/>
              <a:t>episode_start</a:t>
            </a:r>
            <a:endParaRPr lang="en-CA" sz="1050" dirty="0"/>
          </a:p>
          <a:p>
            <a:r>
              <a:rPr lang="en-CA" sz="1050" dirty="0" err="1"/>
              <a:t>episode_stop</a:t>
            </a:r>
            <a:endParaRPr lang="en-CA" sz="1050" dirty="0"/>
          </a:p>
        </p:txBody>
      </p:sp>
      <p:sp>
        <p:nvSpPr>
          <p:cNvPr id="53" name="TextBox 52"/>
          <p:cNvSpPr txBox="1"/>
          <p:nvPr/>
        </p:nvSpPr>
        <p:spPr>
          <a:xfrm>
            <a:off x="7226872" y="4485961"/>
            <a:ext cx="1161552" cy="1708160"/>
          </a:xfrm>
          <a:prstGeom prst="rect">
            <a:avLst/>
          </a:prstGeom>
          <a:noFill/>
        </p:spPr>
        <p:txBody>
          <a:bodyPr wrap="square" rtlCol="0">
            <a:spAutoFit/>
          </a:bodyPr>
          <a:lstStyle/>
          <a:p>
            <a:r>
              <a:rPr lang="en-CA" sz="1050" dirty="0" err="1"/>
              <a:t>moh_study_id</a:t>
            </a:r>
            <a:endParaRPr lang="en-CA" sz="1050" dirty="0"/>
          </a:p>
          <a:p>
            <a:r>
              <a:rPr lang="en-CA" sz="1050" dirty="0"/>
              <a:t>source</a:t>
            </a:r>
          </a:p>
          <a:p>
            <a:r>
              <a:rPr lang="en-CA" sz="1050" dirty="0" err="1"/>
              <a:t>n_records</a:t>
            </a:r>
            <a:endParaRPr lang="en-CA" sz="1050" dirty="0"/>
          </a:p>
          <a:p>
            <a:r>
              <a:rPr lang="en-CA" sz="1050" dirty="0" err="1"/>
              <a:t>start_date</a:t>
            </a:r>
            <a:endParaRPr lang="en-CA" sz="1050" dirty="0"/>
          </a:p>
          <a:p>
            <a:r>
              <a:rPr lang="en-CA" sz="1050" dirty="0" err="1"/>
              <a:t>stop_date</a:t>
            </a:r>
            <a:endParaRPr lang="en-CA" sz="1050" dirty="0"/>
          </a:p>
          <a:p>
            <a:r>
              <a:rPr lang="en-CA" sz="1050" dirty="0" err="1"/>
              <a:t>start_time</a:t>
            </a:r>
            <a:endParaRPr lang="en-CA" sz="1050" dirty="0"/>
          </a:p>
          <a:p>
            <a:r>
              <a:rPr lang="en-CA" sz="1050" dirty="0" err="1"/>
              <a:t>stop_time</a:t>
            </a:r>
            <a:endParaRPr lang="en-CA" sz="1050" dirty="0"/>
          </a:p>
          <a:p>
            <a:r>
              <a:rPr lang="en-CA" sz="1050" dirty="0"/>
              <a:t>overdose</a:t>
            </a:r>
          </a:p>
          <a:p>
            <a:r>
              <a:rPr lang="en-CA" sz="1050" dirty="0"/>
              <a:t>death</a:t>
            </a:r>
          </a:p>
          <a:p>
            <a:r>
              <a:rPr lang="en-CA" sz="1050" dirty="0" err="1"/>
              <a:t>dad_case_id</a:t>
            </a:r>
            <a:endParaRPr lang="en-CA" sz="1050" dirty="0"/>
          </a:p>
        </p:txBody>
      </p:sp>
      <p:sp>
        <p:nvSpPr>
          <p:cNvPr id="55" name="TextBox 54"/>
          <p:cNvSpPr txBox="1"/>
          <p:nvPr/>
        </p:nvSpPr>
        <p:spPr>
          <a:xfrm>
            <a:off x="5292080" y="4080115"/>
            <a:ext cx="1008112" cy="2516073"/>
          </a:xfrm>
          <a:prstGeom prst="rect">
            <a:avLst/>
          </a:prstGeom>
          <a:noFill/>
        </p:spPr>
        <p:txBody>
          <a:bodyPr wrap="square" rtlCol="0">
            <a:spAutoFit/>
          </a:bodyPr>
          <a:lstStyle/>
          <a:p>
            <a:r>
              <a:rPr lang="en-CA" sz="1050" dirty="0"/>
              <a:t>source</a:t>
            </a:r>
          </a:p>
          <a:p>
            <a:r>
              <a:rPr lang="en-CA" sz="1050" dirty="0" err="1"/>
              <a:t>bcehs_pcr_id</a:t>
            </a:r>
            <a:endParaRPr lang="en-CA" sz="1050" dirty="0"/>
          </a:p>
          <a:p>
            <a:r>
              <a:rPr lang="en-CA" sz="1050" dirty="0" err="1"/>
              <a:t>bcehs_epcr_id</a:t>
            </a:r>
            <a:endParaRPr lang="en-CA" sz="1050" dirty="0"/>
          </a:p>
          <a:p>
            <a:r>
              <a:rPr lang="en-CA" sz="1050" dirty="0" err="1"/>
              <a:t>nacrs_id</a:t>
            </a:r>
            <a:endParaRPr lang="en-CA" sz="1050" dirty="0"/>
          </a:p>
          <a:p>
            <a:r>
              <a:rPr lang="en-CA" sz="1050" dirty="0" err="1"/>
              <a:t>ed_iha_id</a:t>
            </a:r>
            <a:endParaRPr lang="en-CA" sz="1050" dirty="0"/>
          </a:p>
          <a:p>
            <a:r>
              <a:rPr lang="en-CA" sz="1050" dirty="0" err="1"/>
              <a:t>ed_nha_id</a:t>
            </a:r>
            <a:endParaRPr lang="en-CA" sz="1050" dirty="0"/>
          </a:p>
          <a:p>
            <a:r>
              <a:rPr lang="en-CA" sz="1050" dirty="0" err="1"/>
              <a:t>ed_viha_id</a:t>
            </a:r>
            <a:endParaRPr lang="en-CA" sz="1050" dirty="0"/>
          </a:p>
          <a:p>
            <a:r>
              <a:rPr lang="en-CA" sz="1050" dirty="0" err="1"/>
              <a:t>dad_id</a:t>
            </a:r>
            <a:endParaRPr lang="en-CA" sz="1050" dirty="0"/>
          </a:p>
          <a:p>
            <a:r>
              <a:rPr lang="en-CA" sz="1050" dirty="0" err="1"/>
              <a:t>msp_id</a:t>
            </a:r>
            <a:endParaRPr lang="en-CA" sz="1050" dirty="0"/>
          </a:p>
          <a:p>
            <a:r>
              <a:rPr lang="en-CA" sz="1050" dirty="0" err="1"/>
              <a:t>dpic_id</a:t>
            </a:r>
            <a:endParaRPr lang="en-CA" sz="1050" dirty="0"/>
          </a:p>
          <a:p>
            <a:r>
              <a:rPr lang="en-CA" sz="1050" dirty="0" err="1"/>
              <a:t>bccs_id</a:t>
            </a:r>
            <a:endParaRPr lang="en-CA" sz="1050" dirty="0"/>
          </a:p>
          <a:p>
            <a:r>
              <a:rPr lang="en-CA" sz="1050" dirty="0" err="1"/>
              <a:t>vsd_id</a:t>
            </a:r>
            <a:endParaRPr lang="en-CA" sz="1050" dirty="0"/>
          </a:p>
          <a:p>
            <a:r>
              <a:rPr lang="en-CA" sz="1050" dirty="0" err="1"/>
              <a:t>clr_id</a:t>
            </a:r>
            <a:endParaRPr lang="en-CA" sz="1050" dirty="0"/>
          </a:p>
          <a:p>
            <a:r>
              <a:rPr lang="en-CA" sz="1050" dirty="0" err="1"/>
              <a:t>od_dad</a:t>
            </a:r>
            <a:endParaRPr lang="en-CA" sz="1050" dirty="0"/>
          </a:p>
          <a:p>
            <a:r>
              <a:rPr lang="en-CA" sz="1050" dirty="0"/>
              <a:t>flag</a:t>
            </a:r>
          </a:p>
        </p:txBody>
      </p:sp>
      <p:sp>
        <p:nvSpPr>
          <p:cNvPr id="56" name="Rectangle 55"/>
          <p:cNvSpPr/>
          <p:nvPr/>
        </p:nvSpPr>
        <p:spPr>
          <a:xfrm>
            <a:off x="2209800" y="5171708"/>
            <a:ext cx="966931" cy="230832"/>
          </a:xfrm>
          <a:prstGeom prst="rect">
            <a:avLst/>
          </a:prstGeom>
        </p:spPr>
        <p:txBody>
          <a:bodyPr wrap="none">
            <a:spAutoFit/>
          </a:bodyPr>
          <a:lstStyle/>
          <a:p>
            <a:r>
              <a:rPr lang="en-CA" sz="900" b="1" dirty="0" err="1"/>
              <a:t>moh_study_id</a:t>
            </a:r>
            <a:endParaRPr lang="en-CA" sz="900" b="1" dirty="0"/>
          </a:p>
        </p:txBody>
      </p:sp>
      <p:sp>
        <p:nvSpPr>
          <p:cNvPr id="22" name="Rounded Rectangle 21"/>
          <p:cNvSpPr/>
          <p:nvPr/>
        </p:nvSpPr>
        <p:spPr>
          <a:xfrm>
            <a:off x="4860032" y="3284984"/>
            <a:ext cx="1728192" cy="504056"/>
          </a:xfrm>
          <a:prstGeom prst="round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EPISODE_ENCOUNTER_XWALK</a:t>
            </a:r>
          </a:p>
        </p:txBody>
      </p:sp>
      <p:sp>
        <p:nvSpPr>
          <p:cNvPr id="23" name="Rectangle 22"/>
          <p:cNvSpPr/>
          <p:nvPr/>
        </p:nvSpPr>
        <p:spPr>
          <a:xfrm>
            <a:off x="6228184" y="5189060"/>
            <a:ext cx="966931" cy="261610"/>
          </a:xfrm>
          <a:prstGeom prst="rect">
            <a:avLst/>
          </a:prstGeom>
        </p:spPr>
        <p:txBody>
          <a:bodyPr wrap="none">
            <a:spAutoFit/>
          </a:bodyPr>
          <a:lstStyle/>
          <a:p>
            <a:r>
              <a:rPr lang="en-CA" sz="1100" b="1" dirty="0" err="1"/>
              <a:t>encounter_id</a:t>
            </a:r>
            <a:endParaRPr lang="en-CA" sz="1100" b="1" dirty="0"/>
          </a:p>
        </p:txBody>
      </p:sp>
      <p:sp>
        <p:nvSpPr>
          <p:cNvPr id="24" name="Flowchart: Connector 23"/>
          <p:cNvSpPr/>
          <p:nvPr/>
        </p:nvSpPr>
        <p:spPr>
          <a:xfrm>
            <a:off x="2267744" y="3933056"/>
            <a:ext cx="2808312" cy="2808312"/>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Connector 24"/>
          <p:cNvSpPr/>
          <p:nvPr/>
        </p:nvSpPr>
        <p:spPr>
          <a:xfrm>
            <a:off x="4355976" y="3933056"/>
            <a:ext cx="2808312" cy="2808312"/>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Connector 25"/>
          <p:cNvSpPr/>
          <p:nvPr/>
        </p:nvSpPr>
        <p:spPr>
          <a:xfrm>
            <a:off x="6300192" y="3933056"/>
            <a:ext cx="2808312" cy="2808312"/>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283968" y="5189060"/>
            <a:ext cx="824265" cy="261610"/>
          </a:xfrm>
          <a:prstGeom prst="rect">
            <a:avLst/>
          </a:prstGeom>
        </p:spPr>
        <p:txBody>
          <a:bodyPr wrap="none">
            <a:spAutoFit/>
          </a:bodyPr>
          <a:lstStyle/>
          <a:p>
            <a:r>
              <a:rPr lang="en-CA" sz="1100" b="1" dirty="0" err="1"/>
              <a:t>episode_id</a:t>
            </a:r>
            <a:endParaRPr lang="en-CA" sz="1100" b="1" dirty="0"/>
          </a:p>
        </p:txBody>
      </p:sp>
      <p:sp>
        <p:nvSpPr>
          <p:cNvPr id="29" name="TextBox 28"/>
          <p:cNvSpPr txBox="1"/>
          <p:nvPr/>
        </p:nvSpPr>
        <p:spPr>
          <a:xfrm>
            <a:off x="381000" y="191869"/>
            <a:ext cx="7399728"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Master Files</a:t>
            </a:r>
          </a:p>
        </p:txBody>
      </p:sp>
    </p:spTree>
    <p:extLst>
      <p:ext uri="{BB962C8B-B14F-4D97-AF65-F5344CB8AC3E}">
        <p14:creationId xmlns:p14="http://schemas.microsoft.com/office/powerpoint/2010/main" val="331901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8404631" cy="20327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2672" y="191869"/>
            <a:ext cx="7399728" cy="646331"/>
          </a:xfrm>
          <a:prstGeom prst="rect">
            <a:avLst/>
          </a:prstGeom>
          <a:noFill/>
        </p:spPr>
        <p:txBody>
          <a:bodyPr wrap="square" rtlCol="0">
            <a:spAutoFit/>
          </a:bodyPr>
          <a:lstStyle/>
          <a:p>
            <a:r>
              <a:rPr lang="en-CA" sz="3600" b="1" dirty="0">
                <a:solidFill>
                  <a:schemeClr val="bg1"/>
                </a:solidFill>
                <a:cs typeface="Arial" panose="020B0604020202020204" pitchFamily="34" charset="0"/>
              </a:rPr>
              <a:t>Additional Data Files</a:t>
            </a:r>
          </a:p>
        </p:txBody>
      </p:sp>
      <p:pic>
        <p:nvPicPr>
          <p:cNvPr id="7" name="Picture 6"/>
          <p:cNvPicPr>
            <a:picLocks noChangeAspect="1"/>
          </p:cNvPicPr>
          <p:nvPr/>
        </p:nvPicPr>
        <p:blipFill>
          <a:blip r:embed="rId3"/>
          <a:stretch>
            <a:fillRect/>
          </a:stretch>
        </p:blipFill>
        <p:spPr>
          <a:xfrm>
            <a:off x="7092280" y="5874773"/>
            <a:ext cx="1733266" cy="722579"/>
          </a:xfrm>
          <a:prstGeom prst="rect">
            <a:avLst/>
          </a:prstGeom>
        </p:spPr>
      </p:pic>
    </p:spTree>
    <p:extLst>
      <p:ext uri="{BB962C8B-B14F-4D97-AF65-F5344CB8AC3E}">
        <p14:creationId xmlns:p14="http://schemas.microsoft.com/office/powerpoint/2010/main" val="390633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17851" y="3622048"/>
            <a:ext cx="1892765" cy="59904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Episodes-Encounter</a:t>
            </a:r>
          </a:p>
          <a:p>
            <a:pPr algn="ctr"/>
            <a:r>
              <a:rPr lang="en-CA" sz="1050" i="1" dirty="0"/>
              <a:t>EPISODE_ENCOUNTER</a:t>
            </a:r>
          </a:p>
          <a:p>
            <a:pPr algn="ctr"/>
            <a:r>
              <a:rPr lang="en-CA" sz="1050" i="1" dirty="0"/>
              <a:t>_XWALK</a:t>
            </a:r>
          </a:p>
        </p:txBody>
      </p:sp>
      <p:sp>
        <p:nvSpPr>
          <p:cNvPr id="16" name="Rectangle 15"/>
          <p:cNvSpPr/>
          <p:nvPr/>
        </p:nvSpPr>
        <p:spPr>
          <a:xfrm>
            <a:off x="179513" y="3140968"/>
            <a:ext cx="1238369" cy="432047"/>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NACRS</a:t>
            </a:r>
          </a:p>
          <a:p>
            <a:pPr algn="ctr"/>
            <a:r>
              <a:rPr lang="en-CA" sz="1000" i="1" dirty="0">
                <a:solidFill>
                  <a:schemeClr val="tx1"/>
                </a:solidFill>
              </a:rPr>
              <a:t>VW</a:t>
            </a:r>
            <a:r>
              <a:rPr lang="en-CA" sz="1000" i="1" dirty="0">
                <a:solidFill>
                  <a:sysClr val="windowText" lastClr="000000"/>
                </a:solidFill>
              </a:rPr>
              <a:t>_NACRS</a:t>
            </a:r>
          </a:p>
        </p:txBody>
      </p:sp>
      <p:sp>
        <p:nvSpPr>
          <p:cNvPr id="18" name="Rectangle 17"/>
          <p:cNvSpPr/>
          <p:nvPr/>
        </p:nvSpPr>
        <p:spPr>
          <a:xfrm>
            <a:off x="1475656" y="3241545"/>
            <a:ext cx="579005" cy="230832"/>
          </a:xfrm>
          <a:prstGeom prst="rect">
            <a:avLst/>
          </a:prstGeom>
        </p:spPr>
        <p:txBody>
          <a:bodyPr wrap="none">
            <a:spAutoFit/>
          </a:bodyPr>
          <a:lstStyle/>
          <a:p>
            <a:r>
              <a:rPr lang="en-CA" sz="900" dirty="0" err="1"/>
              <a:t>nacrs_id</a:t>
            </a:r>
            <a:endParaRPr lang="en-CA" sz="900" dirty="0"/>
          </a:p>
        </p:txBody>
      </p:sp>
      <p:sp>
        <p:nvSpPr>
          <p:cNvPr id="24" name="Rectangle 23"/>
          <p:cNvSpPr/>
          <p:nvPr/>
        </p:nvSpPr>
        <p:spPr>
          <a:xfrm>
            <a:off x="179512" y="2515114"/>
            <a:ext cx="1241263" cy="40983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DPIC</a:t>
            </a:r>
          </a:p>
          <a:p>
            <a:pPr algn="ctr"/>
            <a:r>
              <a:rPr lang="en-CA" sz="1000" i="1" dirty="0">
                <a:solidFill>
                  <a:schemeClr val="tx1"/>
                </a:solidFill>
              </a:rPr>
              <a:t>VW</a:t>
            </a:r>
            <a:r>
              <a:rPr lang="en-CA" sz="1000" i="1" dirty="0">
                <a:solidFill>
                  <a:sysClr val="windowText" lastClr="000000"/>
                </a:solidFill>
              </a:rPr>
              <a:t>_DPIC</a:t>
            </a:r>
          </a:p>
        </p:txBody>
      </p:sp>
      <p:sp>
        <p:nvSpPr>
          <p:cNvPr id="25" name="Rectangle 24"/>
          <p:cNvSpPr/>
          <p:nvPr/>
        </p:nvSpPr>
        <p:spPr>
          <a:xfrm>
            <a:off x="179513" y="1268760"/>
            <a:ext cx="1245324" cy="389655"/>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BCCS</a:t>
            </a:r>
          </a:p>
          <a:p>
            <a:pPr algn="ctr"/>
            <a:r>
              <a:rPr lang="en-CA" sz="1000" i="1" dirty="0">
                <a:solidFill>
                  <a:schemeClr val="tx1"/>
                </a:solidFill>
              </a:rPr>
              <a:t>VW</a:t>
            </a:r>
            <a:r>
              <a:rPr lang="en-CA" sz="1000" i="1" dirty="0">
                <a:solidFill>
                  <a:sysClr val="windowText" lastClr="000000"/>
                </a:solidFill>
              </a:rPr>
              <a:t>_BCCS</a:t>
            </a:r>
          </a:p>
        </p:txBody>
      </p:sp>
      <p:sp>
        <p:nvSpPr>
          <p:cNvPr id="27" name="Rectangle 26"/>
          <p:cNvSpPr/>
          <p:nvPr/>
        </p:nvSpPr>
        <p:spPr>
          <a:xfrm>
            <a:off x="179513" y="1936139"/>
            <a:ext cx="1245324" cy="394755"/>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CLR</a:t>
            </a:r>
          </a:p>
          <a:p>
            <a:pPr algn="ctr"/>
            <a:r>
              <a:rPr lang="en-CA" sz="1000" i="1" dirty="0">
                <a:solidFill>
                  <a:schemeClr val="tx1"/>
                </a:solidFill>
              </a:rPr>
              <a:t>VW</a:t>
            </a:r>
            <a:r>
              <a:rPr lang="en-CA" sz="1000" i="1" dirty="0">
                <a:solidFill>
                  <a:sysClr val="windowText" lastClr="000000"/>
                </a:solidFill>
              </a:rPr>
              <a:t>_CLR</a:t>
            </a:r>
          </a:p>
        </p:txBody>
      </p:sp>
      <p:sp>
        <p:nvSpPr>
          <p:cNvPr id="30" name="Rectangle 29"/>
          <p:cNvSpPr/>
          <p:nvPr/>
        </p:nvSpPr>
        <p:spPr>
          <a:xfrm>
            <a:off x="1479392" y="2018100"/>
            <a:ext cx="445956" cy="230832"/>
          </a:xfrm>
          <a:prstGeom prst="rect">
            <a:avLst/>
          </a:prstGeom>
        </p:spPr>
        <p:txBody>
          <a:bodyPr wrap="none">
            <a:spAutoFit/>
          </a:bodyPr>
          <a:lstStyle/>
          <a:p>
            <a:r>
              <a:rPr lang="en-CA" sz="900" dirty="0" err="1"/>
              <a:t>clr_id</a:t>
            </a:r>
            <a:endParaRPr lang="en-CA" sz="900" dirty="0"/>
          </a:p>
        </p:txBody>
      </p:sp>
      <p:sp>
        <p:nvSpPr>
          <p:cNvPr id="43" name="Rectangle 42"/>
          <p:cNvSpPr/>
          <p:nvPr/>
        </p:nvSpPr>
        <p:spPr>
          <a:xfrm>
            <a:off x="1482285" y="2604613"/>
            <a:ext cx="527709" cy="230832"/>
          </a:xfrm>
          <a:prstGeom prst="rect">
            <a:avLst/>
          </a:prstGeom>
        </p:spPr>
        <p:txBody>
          <a:bodyPr wrap="none">
            <a:spAutoFit/>
          </a:bodyPr>
          <a:lstStyle/>
          <a:p>
            <a:r>
              <a:rPr lang="en-CA" sz="900" dirty="0" err="1"/>
              <a:t>dpic_id</a:t>
            </a:r>
            <a:endParaRPr lang="en-CA" sz="900" dirty="0"/>
          </a:p>
        </p:txBody>
      </p:sp>
      <p:sp>
        <p:nvSpPr>
          <p:cNvPr id="44" name="Rectangle 43"/>
          <p:cNvSpPr/>
          <p:nvPr/>
        </p:nvSpPr>
        <p:spPr>
          <a:xfrm>
            <a:off x="1482285" y="1348171"/>
            <a:ext cx="532518" cy="230832"/>
          </a:xfrm>
          <a:prstGeom prst="rect">
            <a:avLst/>
          </a:prstGeom>
        </p:spPr>
        <p:txBody>
          <a:bodyPr wrap="none">
            <a:spAutoFit/>
          </a:bodyPr>
          <a:lstStyle/>
          <a:p>
            <a:r>
              <a:rPr lang="en-CA" sz="900" dirty="0" err="1"/>
              <a:t>bccs_id</a:t>
            </a:r>
            <a:endParaRPr lang="en-CA" sz="900" dirty="0"/>
          </a:p>
        </p:txBody>
      </p:sp>
      <p:sp>
        <p:nvSpPr>
          <p:cNvPr id="45" name="Rectangle 44"/>
          <p:cNvSpPr/>
          <p:nvPr/>
        </p:nvSpPr>
        <p:spPr>
          <a:xfrm>
            <a:off x="1489000" y="4884027"/>
            <a:ext cx="489236" cy="230832"/>
          </a:xfrm>
          <a:prstGeom prst="rect">
            <a:avLst/>
          </a:prstGeom>
        </p:spPr>
        <p:txBody>
          <a:bodyPr wrap="none">
            <a:spAutoFit/>
          </a:bodyPr>
          <a:lstStyle/>
          <a:p>
            <a:r>
              <a:rPr lang="en-CA" sz="900" dirty="0" err="1"/>
              <a:t>vsd_id</a:t>
            </a:r>
            <a:endParaRPr lang="en-CA" sz="900" dirty="0"/>
          </a:p>
        </p:txBody>
      </p:sp>
      <p:sp>
        <p:nvSpPr>
          <p:cNvPr id="52" name="Rectangle 51"/>
          <p:cNvSpPr/>
          <p:nvPr/>
        </p:nvSpPr>
        <p:spPr>
          <a:xfrm>
            <a:off x="179513" y="4869160"/>
            <a:ext cx="1228516" cy="38480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VSD</a:t>
            </a:r>
          </a:p>
          <a:p>
            <a:pPr algn="ctr"/>
            <a:r>
              <a:rPr lang="en-CA" sz="1000" i="1" dirty="0">
                <a:solidFill>
                  <a:schemeClr val="tx1"/>
                </a:solidFill>
              </a:rPr>
              <a:t>VW</a:t>
            </a:r>
            <a:r>
              <a:rPr lang="en-CA" sz="1000" i="1" dirty="0">
                <a:solidFill>
                  <a:sysClr val="windowText" lastClr="000000"/>
                </a:solidFill>
              </a:rPr>
              <a:t>_LONG</a:t>
            </a:r>
          </a:p>
        </p:txBody>
      </p:sp>
      <p:sp>
        <p:nvSpPr>
          <p:cNvPr id="10" name="Rectangle 9"/>
          <p:cNvSpPr/>
          <p:nvPr/>
        </p:nvSpPr>
        <p:spPr>
          <a:xfrm>
            <a:off x="179513" y="3789040"/>
            <a:ext cx="1449992" cy="37325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BC EHS PCR</a:t>
            </a:r>
          </a:p>
          <a:p>
            <a:pPr algn="ctr"/>
            <a:r>
              <a:rPr lang="en-CA" sz="1000" i="1" dirty="0">
                <a:solidFill>
                  <a:schemeClr val="tx1"/>
                </a:solidFill>
              </a:rPr>
              <a:t>VW</a:t>
            </a:r>
            <a:r>
              <a:rPr lang="en-CA" sz="1000" i="1" dirty="0">
                <a:solidFill>
                  <a:sysClr val="windowText" lastClr="000000"/>
                </a:solidFill>
              </a:rPr>
              <a:t>_BCEHS_PCR</a:t>
            </a:r>
          </a:p>
        </p:txBody>
      </p:sp>
      <p:sp>
        <p:nvSpPr>
          <p:cNvPr id="11" name="Rectangle 10"/>
          <p:cNvSpPr/>
          <p:nvPr/>
        </p:nvSpPr>
        <p:spPr>
          <a:xfrm>
            <a:off x="179513" y="4339239"/>
            <a:ext cx="1449855" cy="36004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BC EHS EPCR</a:t>
            </a:r>
          </a:p>
          <a:p>
            <a:pPr algn="ctr"/>
            <a:r>
              <a:rPr lang="en-CA" sz="1000" i="1" dirty="0">
                <a:solidFill>
                  <a:schemeClr val="tx1"/>
                </a:solidFill>
              </a:rPr>
              <a:t>VW</a:t>
            </a:r>
            <a:r>
              <a:rPr lang="en-CA" sz="1000" i="1" dirty="0">
                <a:solidFill>
                  <a:sysClr val="windowText" lastClr="000000"/>
                </a:solidFill>
              </a:rPr>
              <a:t>_BCEHS_EPCR</a:t>
            </a:r>
          </a:p>
        </p:txBody>
      </p:sp>
      <p:sp>
        <p:nvSpPr>
          <p:cNvPr id="14" name="Rectangle 13"/>
          <p:cNvSpPr/>
          <p:nvPr/>
        </p:nvSpPr>
        <p:spPr>
          <a:xfrm>
            <a:off x="1691015" y="3886168"/>
            <a:ext cx="936769" cy="230832"/>
          </a:xfrm>
          <a:prstGeom prst="rect">
            <a:avLst/>
          </a:prstGeom>
        </p:spPr>
        <p:txBody>
          <a:bodyPr wrap="square">
            <a:spAutoFit/>
          </a:bodyPr>
          <a:lstStyle/>
          <a:p>
            <a:r>
              <a:rPr lang="en-CA" sz="900" dirty="0" err="1"/>
              <a:t>bcehs_pcr_id</a:t>
            </a:r>
            <a:endParaRPr lang="en-CA" sz="900" dirty="0"/>
          </a:p>
        </p:txBody>
      </p:sp>
      <p:sp>
        <p:nvSpPr>
          <p:cNvPr id="15" name="Rectangle 14"/>
          <p:cNvSpPr/>
          <p:nvPr/>
        </p:nvSpPr>
        <p:spPr>
          <a:xfrm>
            <a:off x="1691013" y="4360221"/>
            <a:ext cx="936771" cy="230832"/>
          </a:xfrm>
          <a:prstGeom prst="rect">
            <a:avLst/>
          </a:prstGeom>
        </p:spPr>
        <p:txBody>
          <a:bodyPr wrap="square">
            <a:spAutoFit/>
          </a:bodyPr>
          <a:lstStyle/>
          <a:p>
            <a:r>
              <a:rPr lang="en-CA" sz="900" dirty="0" err="1"/>
              <a:t>bcehs_epcr_id</a:t>
            </a:r>
            <a:endParaRPr lang="en-CA" sz="900" dirty="0"/>
          </a:p>
        </p:txBody>
      </p:sp>
      <p:sp>
        <p:nvSpPr>
          <p:cNvPr id="41" name="Rectangle 40"/>
          <p:cNvSpPr/>
          <p:nvPr/>
        </p:nvSpPr>
        <p:spPr>
          <a:xfrm>
            <a:off x="1473558" y="5636074"/>
            <a:ext cx="506870" cy="230832"/>
          </a:xfrm>
          <a:prstGeom prst="rect">
            <a:avLst/>
          </a:prstGeom>
        </p:spPr>
        <p:txBody>
          <a:bodyPr wrap="none">
            <a:spAutoFit/>
          </a:bodyPr>
          <a:lstStyle/>
          <a:p>
            <a:r>
              <a:rPr lang="en-CA" sz="900" dirty="0" err="1"/>
              <a:t>dad_id</a:t>
            </a:r>
            <a:endParaRPr lang="en-CA" sz="900" dirty="0"/>
          </a:p>
        </p:txBody>
      </p:sp>
      <p:sp>
        <p:nvSpPr>
          <p:cNvPr id="42" name="Rectangle 41"/>
          <p:cNvSpPr/>
          <p:nvPr/>
        </p:nvSpPr>
        <p:spPr>
          <a:xfrm>
            <a:off x="1475656" y="6237312"/>
            <a:ext cx="529312" cy="230832"/>
          </a:xfrm>
          <a:prstGeom prst="rect">
            <a:avLst/>
          </a:prstGeom>
        </p:spPr>
        <p:txBody>
          <a:bodyPr wrap="none">
            <a:spAutoFit/>
          </a:bodyPr>
          <a:lstStyle/>
          <a:p>
            <a:r>
              <a:rPr lang="en-CA" sz="900" dirty="0" err="1"/>
              <a:t>msp_id</a:t>
            </a:r>
            <a:endParaRPr lang="en-CA" sz="900" dirty="0"/>
          </a:p>
        </p:txBody>
      </p:sp>
      <p:sp>
        <p:nvSpPr>
          <p:cNvPr id="48" name="Rectangle 47"/>
          <p:cNvSpPr/>
          <p:nvPr/>
        </p:nvSpPr>
        <p:spPr>
          <a:xfrm>
            <a:off x="179512" y="5517232"/>
            <a:ext cx="1234067" cy="38480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DAD</a:t>
            </a:r>
          </a:p>
          <a:p>
            <a:pPr algn="ctr"/>
            <a:r>
              <a:rPr lang="en-CA" sz="1000" i="1" dirty="0">
                <a:solidFill>
                  <a:schemeClr val="tx1"/>
                </a:solidFill>
              </a:rPr>
              <a:t>VW</a:t>
            </a:r>
            <a:r>
              <a:rPr lang="en-CA" sz="1000" i="1" dirty="0">
                <a:solidFill>
                  <a:sysClr val="windowText" lastClr="000000"/>
                </a:solidFill>
              </a:rPr>
              <a:t>_DAD</a:t>
            </a:r>
          </a:p>
        </p:txBody>
      </p:sp>
      <p:sp>
        <p:nvSpPr>
          <p:cNvPr id="49" name="Rectangle 48"/>
          <p:cNvSpPr/>
          <p:nvPr/>
        </p:nvSpPr>
        <p:spPr>
          <a:xfrm>
            <a:off x="179513" y="6140542"/>
            <a:ext cx="1234633" cy="384802"/>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MSP</a:t>
            </a:r>
          </a:p>
          <a:p>
            <a:pPr algn="ctr"/>
            <a:r>
              <a:rPr lang="en-CA" sz="1000" i="1" dirty="0">
                <a:solidFill>
                  <a:schemeClr val="tx1"/>
                </a:solidFill>
              </a:rPr>
              <a:t>VW</a:t>
            </a:r>
            <a:r>
              <a:rPr lang="en-CA" sz="1000" i="1" dirty="0">
                <a:solidFill>
                  <a:sysClr val="windowText" lastClr="000000"/>
                </a:solidFill>
              </a:rPr>
              <a:t>_MSP</a:t>
            </a:r>
          </a:p>
        </p:txBody>
      </p:sp>
      <p:sp>
        <p:nvSpPr>
          <p:cNvPr id="77" name="Rectangle 76"/>
          <p:cNvSpPr/>
          <p:nvPr/>
        </p:nvSpPr>
        <p:spPr>
          <a:xfrm>
            <a:off x="5713086" y="4636286"/>
            <a:ext cx="1502293" cy="494049"/>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Episodes</a:t>
            </a:r>
          </a:p>
          <a:p>
            <a:pPr algn="ctr"/>
            <a:r>
              <a:rPr lang="en-CA" sz="1050" i="1" dirty="0"/>
              <a:t>EPISODE_MASTER</a:t>
            </a:r>
          </a:p>
        </p:txBody>
      </p:sp>
      <p:sp>
        <p:nvSpPr>
          <p:cNvPr id="78" name="Rectangle 77"/>
          <p:cNvSpPr/>
          <p:nvPr/>
        </p:nvSpPr>
        <p:spPr>
          <a:xfrm>
            <a:off x="8028384" y="4260764"/>
            <a:ext cx="1008112" cy="502749"/>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Episodes</a:t>
            </a:r>
          </a:p>
          <a:p>
            <a:pPr algn="ctr"/>
            <a:r>
              <a:rPr lang="en-CA" sz="1050" i="1" dirty="0">
                <a:solidFill>
                  <a:schemeClr val="tx1"/>
                </a:solidFill>
              </a:rPr>
              <a:t>OD_DATES</a:t>
            </a:r>
          </a:p>
        </p:txBody>
      </p:sp>
      <p:sp>
        <p:nvSpPr>
          <p:cNvPr id="79" name="Rectangle 78"/>
          <p:cNvSpPr/>
          <p:nvPr/>
        </p:nvSpPr>
        <p:spPr>
          <a:xfrm>
            <a:off x="5652121" y="2055986"/>
            <a:ext cx="1484136" cy="495830"/>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Encounters</a:t>
            </a:r>
          </a:p>
          <a:p>
            <a:pPr algn="ctr"/>
            <a:r>
              <a:rPr lang="en-CA" sz="1050" i="1" dirty="0"/>
              <a:t>ENCOUNTER_MASTER</a:t>
            </a:r>
          </a:p>
        </p:txBody>
      </p:sp>
      <p:sp>
        <p:nvSpPr>
          <p:cNvPr id="81" name="Rectangle 80"/>
          <p:cNvSpPr/>
          <p:nvPr/>
        </p:nvSpPr>
        <p:spPr>
          <a:xfrm>
            <a:off x="5724128" y="5446680"/>
            <a:ext cx="1502293" cy="489512"/>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Persons</a:t>
            </a:r>
          </a:p>
          <a:p>
            <a:pPr algn="ctr"/>
            <a:r>
              <a:rPr lang="en-CA" sz="1050" i="1" dirty="0"/>
              <a:t>PERSON_XWALK</a:t>
            </a:r>
          </a:p>
        </p:txBody>
      </p:sp>
      <p:sp>
        <p:nvSpPr>
          <p:cNvPr id="83" name="Rectangle 82"/>
          <p:cNvSpPr/>
          <p:nvPr/>
        </p:nvSpPr>
        <p:spPr>
          <a:xfrm>
            <a:off x="8028384" y="5184048"/>
            <a:ext cx="1008112" cy="489512"/>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Persons</a:t>
            </a:r>
          </a:p>
          <a:p>
            <a:pPr algn="ctr"/>
            <a:r>
              <a:rPr lang="en-CA" sz="1050" i="1" dirty="0">
                <a:solidFill>
                  <a:schemeClr val="tx1"/>
                </a:solidFill>
              </a:rPr>
              <a:t>OD_CASES</a:t>
            </a:r>
          </a:p>
        </p:txBody>
      </p:sp>
      <p:sp>
        <p:nvSpPr>
          <p:cNvPr id="84" name="Rectangle 83"/>
          <p:cNvSpPr/>
          <p:nvPr/>
        </p:nvSpPr>
        <p:spPr>
          <a:xfrm>
            <a:off x="5652121" y="2983864"/>
            <a:ext cx="1502293" cy="485769"/>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Encounters</a:t>
            </a:r>
          </a:p>
          <a:p>
            <a:pPr algn="ctr"/>
            <a:r>
              <a:rPr lang="en-CA" sz="1050" i="1" dirty="0"/>
              <a:t>ENCOUNTER_XWALK</a:t>
            </a:r>
          </a:p>
        </p:txBody>
      </p:sp>
      <p:cxnSp>
        <p:nvCxnSpPr>
          <p:cNvPr id="55" name="Straight Connector 54"/>
          <p:cNvCxnSpPr>
            <a:stCxn id="45" idx="3"/>
          </p:cNvCxnSpPr>
          <p:nvPr/>
        </p:nvCxnSpPr>
        <p:spPr>
          <a:xfrm>
            <a:off x="1978236" y="4999443"/>
            <a:ext cx="237774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976" y="1444940"/>
            <a:ext cx="0" cy="490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2" idx="3"/>
          </p:cNvCxnSpPr>
          <p:nvPr/>
        </p:nvCxnSpPr>
        <p:spPr>
          <a:xfrm>
            <a:off x="2004968" y="6352728"/>
            <a:ext cx="235100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1" idx="3"/>
          </p:cNvCxnSpPr>
          <p:nvPr/>
        </p:nvCxnSpPr>
        <p:spPr>
          <a:xfrm>
            <a:off x="1980428" y="5751490"/>
            <a:ext cx="237554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4" idx="3"/>
          </p:cNvCxnSpPr>
          <p:nvPr/>
        </p:nvCxnSpPr>
        <p:spPr>
          <a:xfrm>
            <a:off x="2014803" y="1463587"/>
            <a:ext cx="2341173"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0" idx="3"/>
          </p:cNvCxnSpPr>
          <p:nvPr/>
        </p:nvCxnSpPr>
        <p:spPr>
          <a:xfrm>
            <a:off x="1925348" y="2133516"/>
            <a:ext cx="243062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43" idx="3"/>
          </p:cNvCxnSpPr>
          <p:nvPr/>
        </p:nvCxnSpPr>
        <p:spPr>
          <a:xfrm>
            <a:off x="2009994" y="2720029"/>
            <a:ext cx="2345982"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8" idx="3"/>
          </p:cNvCxnSpPr>
          <p:nvPr/>
        </p:nvCxnSpPr>
        <p:spPr>
          <a:xfrm>
            <a:off x="2054661" y="3356961"/>
            <a:ext cx="2301315"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4" idx="3"/>
          </p:cNvCxnSpPr>
          <p:nvPr/>
        </p:nvCxnSpPr>
        <p:spPr>
          <a:xfrm>
            <a:off x="2627784" y="4001584"/>
            <a:ext cx="1728192"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5" idx="3"/>
          </p:cNvCxnSpPr>
          <p:nvPr/>
        </p:nvCxnSpPr>
        <p:spPr>
          <a:xfrm>
            <a:off x="2627784" y="4475637"/>
            <a:ext cx="1728192"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9" idx="1"/>
          </p:cNvCxnSpPr>
          <p:nvPr/>
        </p:nvCxnSpPr>
        <p:spPr>
          <a:xfrm>
            <a:off x="5107123" y="3921568"/>
            <a:ext cx="41072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84" idx="1"/>
          </p:cNvCxnSpPr>
          <p:nvPr/>
        </p:nvCxnSpPr>
        <p:spPr>
          <a:xfrm>
            <a:off x="5107123" y="3226749"/>
            <a:ext cx="54499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107123" y="3226749"/>
            <a:ext cx="0" cy="694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4" idx="3"/>
          </p:cNvCxnSpPr>
          <p:nvPr/>
        </p:nvCxnSpPr>
        <p:spPr>
          <a:xfrm>
            <a:off x="7154414" y="3226749"/>
            <a:ext cx="777084"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9" idx="3"/>
          </p:cNvCxnSpPr>
          <p:nvPr/>
        </p:nvCxnSpPr>
        <p:spPr>
          <a:xfrm>
            <a:off x="7410616" y="3921568"/>
            <a:ext cx="520882"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931498" y="2303901"/>
            <a:ext cx="0" cy="1617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9" idx="3"/>
          </p:cNvCxnSpPr>
          <p:nvPr/>
        </p:nvCxnSpPr>
        <p:spPr>
          <a:xfrm>
            <a:off x="7136257" y="2303901"/>
            <a:ext cx="795241"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 idx="2"/>
            <a:endCxn id="77" idx="0"/>
          </p:cNvCxnSpPr>
          <p:nvPr/>
        </p:nvCxnSpPr>
        <p:spPr>
          <a:xfrm flipH="1">
            <a:off x="6464233" y="4221088"/>
            <a:ext cx="1" cy="415198"/>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77" idx="2"/>
            <a:endCxn id="81" idx="0"/>
          </p:cNvCxnSpPr>
          <p:nvPr/>
        </p:nvCxnSpPr>
        <p:spPr>
          <a:xfrm>
            <a:off x="6464233" y="5130335"/>
            <a:ext cx="11042" cy="316345"/>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77" idx="3"/>
            <a:endCxn id="78" idx="1"/>
          </p:cNvCxnSpPr>
          <p:nvPr/>
        </p:nvCxnSpPr>
        <p:spPr>
          <a:xfrm flipV="1">
            <a:off x="7215379" y="4512139"/>
            <a:ext cx="813005" cy="371172"/>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77" idx="3"/>
            <a:endCxn id="83" idx="1"/>
          </p:cNvCxnSpPr>
          <p:nvPr/>
        </p:nvCxnSpPr>
        <p:spPr>
          <a:xfrm>
            <a:off x="7215379" y="4883311"/>
            <a:ext cx="813005" cy="545493"/>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4355976" y="3593417"/>
            <a:ext cx="75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rot="2125099">
            <a:off x="7219996" y="4981522"/>
            <a:ext cx="899059" cy="230832"/>
          </a:xfrm>
          <a:prstGeom prst="rect">
            <a:avLst/>
          </a:prstGeom>
        </p:spPr>
        <p:txBody>
          <a:bodyPr wrap="square">
            <a:spAutoFit/>
          </a:bodyPr>
          <a:lstStyle/>
          <a:p>
            <a:r>
              <a:rPr lang="en-CA" sz="900" dirty="0" err="1"/>
              <a:t>moh_study_id</a:t>
            </a:r>
            <a:endParaRPr lang="en-CA" sz="900" dirty="0"/>
          </a:p>
        </p:txBody>
      </p:sp>
      <p:sp>
        <p:nvSpPr>
          <p:cNvPr id="227" name="Rectangle 226"/>
          <p:cNvSpPr/>
          <p:nvPr/>
        </p:nvSpPr>
        <p:spPr>
          <a:xfrm rot="20188654">
            <a:off x="7171778" y="4478318"/>
            <a:ext cx="920808" cy="230832"/>
          </a:xfrm>
          <a:prstGeom prst="rect">
            <a:avLst/>
          </a:prstGeom>
        </p:spPr>
        <p:txBody>
          <a:bodyPr wrap="square">
            <a:spAutoFit/>
          </a:bodyPr>
          <a:lstStyle/>
          <a:p>
            <a:r>
              <a:rPr lang="en-CA" sz="900" dirty="0" err="1"/>
              <a:t>moh_study_id</a:t>
            </a:r>
            <a:endParaRPr lang="en-CA" sz="900" dirty="0"/>
          </a:p>
        </p:txBody>
      </p:sp>
      <p:sp>
        <p:nvSpPr>
          <p:cNvPr id="229" name="Rectangle 228"/>
          <p:cNvSpPr/>
          <p:nvPr/>
        </p:nvSpPr>
        <p:spPr>
          <a:xfrm>
            <a:off x="5560015" y="5185321"/>
            <a:ext cx="910321" cy="230832"/>
          </a:xfrm>
          <a:prstGeom prst="rect">
            <a:avLst/>
          </a:prstGeom>
        </p:spPr>
        <p:txBody>
          <a:bodyPr wrap="square">
            <a:spAutoFit/>
          </a:bodyPr>
          <a:lstStyle/>
          <a:p>
            <a:r>
              <a:rPr lang="en-CA" sz="900" dirty="0" err="1"/>
              <a:t>moh_study_id</a:t>
            </a:r>
            <a:endParaRPr lang="en-CA" sz="900" dirty="0"/>
          </a:p>
        </p:txBody>
      </p:sp>
      <p:sp>
        <p:nvSpPr>
          <p:cNvPr id="230" name="Rectangle 229"/>
          <p:cNvSpPr/>
          <p:nvPr/>
        </p:nvSpPr>
        <p:spPr>
          <a:xfrm>
            <a:off x="7932215" y="2965607"/>
            <a:ext cx="816249" cy="230832"/>
          </a:xfrm>
          <a:prstGeom prst="rect">
            <a:avLst/>
          </a:prstGeom>
        </p:spPr>
        <p:txBody>
          <a:bodyPr wrap="none">
            <a:spAutoFit/>
          </a:bodyPr>
          <a:lstStyle/>
          <a:p>
            <a:r>
              <a:rPr lang="en-CA" sz="900" dirty="0" err="1"/>
              <a:t>encounter_id</a:t>
            </a:r>
            <a:endParaRPr lang="en-CA" sz="900" dirty="0"/>
          </a:p>
        </p:txBody>
      </p:sp>
      <p:sp>
        <p:nvSpPr>
          <p:cNvPr id="231" name="Rectangle 230"/>
          <p:cNvSpPr/>
          <p:nvPr/>
        </p:nvSpPr>
        <p:spPr>
          <a:xfrm>
            <a:off x="5796136" y="4314290"/>
            <a:ext cx="700833" cy="230832"/>
          </a:xfrm>
          <a:prstGeom prst="rect">
            <a:avLst/>
          </a:prstGeom>
        </p:spPr>
        <p:txBody>
          <a:bodyPr wrap="none">
            <a:spAutoFit/>
          </a:bodyPr>
          <a:lstStyle/>
          <a:p>
            <a:r>
              <a:rPr lang="en-CA" sz="900" dirty="0" err="1"/>
              <a:t>episode_id</a:t>
            </a:r>
            <a:endParaRPr lang="en-CA" sz="900" dirty="0"/>
          </a:p>
        </p:txBody>
      </p:sp>
      <p:sp>
        <p:nvSpPr>
          <p:cNvPr id="59" name="TextBox 58"/>
          <p:cNvSpPr txBox="1"/>
          <p:nvPr/>
        </p:nvSpPr>
        <p:spPr>
          <a:xfrm>
            <a:off x="381000" y="191869"/>
            <a:ext cx="8655496"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Joining Data </a:t>
            </a:r>
            <a:r>
              <a:rPr lang="en-CA" sz="3600" b="1" dirty="0">
                <a:solidFill>
                  <a:schemeClr val="bg1"/>
                </a:solidFill>
                <a:cs typeface="Arial" panose="020B0604020202020204" pitchFamily="34" charset="0"/>
              </a:rPr>
              <a:t>Files to </a:t>
            </a:r>
            <a:r>
              <a:rPr lang="en-CA" sz="3600" b="1" dirty="0">
                <a:solidFill>
                  <a:schemeClr val="bg1"/>
                </a:solidFill>
                <a:latin typeface="Arial" panose="020B0604020202020204" pitchFamily="34" charset="0"/>
                <a:cs typeface="Arial" panose="020B0604020202020204" pitchFamily="34" charset="0"/>
              </a:rPr>
              <a:t>Master Files</a:t>
            </a:r>
          </a:p>
        </p:txBody>
      </p:sp>
    </p:spTree>
    <p:extLst>
      <p:ext uri="{BB962C8B-B14F-4D97-AF65-F5344CB8AC3E}">
        <p14:creationId xmlns:p14="http://schemas.microsoft.com/office/powerpoint/2010/main" val="95647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97726" y="1412775"/>
            <a:ext cx="1760274" cy="56673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DAD</a:t>
            </a:r>
          </a:p>
          <a:p>
            <a:pPr algn="ctr"/>
            <a:r>
              <a:rPr lang="en-CA" sz="1000" i="1" dirty="0">
                <a:solidFill>
                  <a:sysClr val="windowText" lastClr="000000"/>
                </a:solidFill>
              </a:rPr>
              <a:t>VW_DRV_DAD_CODE_LONG</a:t>
            </a:r>
          </a:p>
        </p:txBody>
      </p:sp>
      <p:sp>
        <p:nvSpPr>
          <p:cNvPr id="9" name="Rectangle 8"/>
          <p:cNvSpPr/>
          <p:nvPr/>
        </p:nvSpPr>
        <p:spPr>
          <a:xfrm>
            <a:off x="2925314" y="1412776"/>
            <a:ext cx="1570486" cy="56673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DAD</a:t>
            </a:r>
          </a:p>
          <a:p>
            <a:pPr algn="ctr"/>
            <a:r>
              <a:rPr lang="en-CA" sz="1000" i="1" dirty="0">
                <a:solidFill>
                  <a:sysClr val="windowText" lastClr="000000"/>
                </a:solidFill>
              </a:rPr>
              <a:t>VW_DRV_DAD_DX_LONG</a:t>
            </a:r>
          </a:p>
        </p:txBody>
      </p:sp>
      <p:sp>
        <p:nvSpPr>
          <p:cNvPr id="10" name="Rectangle 9"/>
          <p:cNvSpPr/>
          <p:nvPr/>
        </p:nvSpPr>
        <p:spPr>
          <a:xfrm>
            <a:off x="2925314" y="3048000"/>
            <a:ext cx="1570486" cy="566733"/>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MSP</a:t>
            </a:r>
          </a:p>
          <a:p>
            <a:pPr algn="ctr"/>
            <a:r>
              <a:rPr lang="en-CA" sz="1000" i="1" dirty="0">
                <a:solidFill>
                  <a:sysClr val="windowText" lastClr="000000"/>
                </a:solidFill>
              </a:rPr>
              <a:t>VW_DRV_MSP_DIAG_LONG</a:t>
            </a:r>
          </a:p>
        </p:txBody>
      </p:sp>
      <p:sp>
        <p:nvSpPr>
          <p:cNvPr id="14" name="TextBox 13"/>
          <p:cNvSpPr txBox="1"/>
          <p:nvPr/>
        </p:nvSpPr>
        <p:spPr>
          <a:xfrm>
            <a:off x="304800" y="152400"/>
            <a:ext cx="7953410"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Long Data Files</a:t>
            </a:r>
          </a:p>
        </p:txBody>
      </p:sp>
      <p:pic>
        <p:nvPicPr>
          <p:cNvPr id="15" name="Picture 14"/>
          <p:cNvPicPr>
            <a:picLocks noChangeAspect="1"/>
          </p:cNvPicPr>
          <p:nvPr/>
        </p:nvPicPr>
        <p:blipFill>
          <a:blip r:embed="rId2"/>
          <a:stretch>
            <a:fillRect/>
          </a:stretch>
        </p:blipFill>
        <p:spPr>
          <a:xfrm>
            <a:off x="7092280" y="5874773"/>
            <a:ext cx="1733266" cy="722579"/>
          </a:xfrm>
          <a:prstGeom prst="rect">
            <a:avLst/>
          </a:prstGeom>
        </p:spPr>
      </p:pic>
      <p:sp>
        <p:nvSpPr>
          <p:cNvPr id="16" name="TextBox 15"/>
          <p:cNvSpPr txBox="1"/>
          <p:nvPr/>
        </p:nvSpPr>
        <p:spPr>
          <a:xfrm>
            <a:off x="311352" y="1455167"/>
            <a:ext cx="2460448" cy="461665"/>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DISCHARGE ABSTRACT DATABASE</a:t>
            </a:r>
          </a:p>
        </p:txBody>
      </p:sp>
      <p:sp>
        <p:nvSpPr>
          <p:cNvPr id="18" name="TextBox 17"/>
          <p:cNvSpPr txBox="1"/>
          <p:nvPr/>
        </p:nvSpPr>
        <p:spPr>
          <a:xfrm>
            <a:off x="311352" y="3192865"/>
            <a:ext cx="2388440"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MEDICAL SERVICES PLAN</a:t>
            </a:r>
          </a:p>
        </p:txBody>
      </p:sp>
      <p:sp>
        <p:nvSpPr>
          <p:cNvPr id="19" name="TextBox 18"/>
          <p:cNvSpPr txBox="1"/>
          <p:nvPr/>
        </p:nvSpPr>
        <p:spPr>
          <a:xfrm>
            <a:off x="2926651" y="1985184"/>
            <a:ext cx="1506438" cy="707886"/>
          </a:xfrm>
          <a:prstGeom prst="rect">
            <a:avLst/>
          </a:prstGeom>
          <a:noFill/>
        </p:spPr>
        <p:txBody>
          <a:bodyPr wrap="square" rtlCol="0">
            <a:spAutoFit/>
          </a:bodyPr>
          <a:lstStyle/>
          <a:p>
            <a:r>
              <a:rPr lang="en-CA" sz="1000" dirty="0"/>
              <a:t>Long form of DAD with ICD codes. Use if need the diagnostic code and diagnosis type in DAD.</a:t>
            </a:r>
          </a:p>
        </p:txBody>
      </p:sp>
      <p:sp>
        <p:nvSpPr>
          <p:cNvPr id="21" name="TextBox 20"/>
          <p:cNvSpPr txBox="1"/>
          <p:nvPr/>
        </p:nvSpPr>
        <p:spPr>
          <a:xfrm>
            <a:off x="5076056" y="1966862"/>
            <a:ext cx="1506438" cy="553998"/>
          </a:xfrm>
          <a:prstGeom prst="rect">
            <a:avLst/>
          </a:prstGeom>
          <a:noFill/>
        </p:spPr>
        <p:txBody>
          <a:bodyPr wrap="square" rtlCol="0">
            <a:spAutoFit/>
          </a:bodyPr>
          <a:lstStyle/>
          <a:p>
            <a:r>
              <a:rPr lang="en-CA" sz="1000" dirty="0"/>
              <a:t>Long form of DAD by intervention code (</a:t>
            </a:r>
            <a:r>
              <a:rPr lang="en-CA" sz="1000" dirty="0" err="1"/>
              <a:t>i</a:t>
            </a:r>
            <a:r>
              <a:rPr lang="en-CA" sz="1000" dirty="0"/>
              <a:t>-codes) from CIHI ICD-9. </a:t>
            </a:r>
          </a:p>
        </p:txBody>
      </p:sp>
      <p:sp>
        <p:nvSpPr>
          <p:cNvPr id="23" name="TextBox 22"/>
          <p:cNvSpPr txBox="1"/>
          <p:nvPr/>
        </p:nvSpPr>
        <p:spPr>
          <a:xfrm>
            <a:off x="2925314" y="3611001"/>
            <a:ext cx="1506438" cy="707886"/>
          </a:xfrm>
          <a:prstGeom prst="rect">
            <a:avLst/>
          </a:prstGeom>
          <a:noFill/>
        </p:spPr>
        <p:txBody>
          <a:bodyPr wrap="square" rtlCol="0">
            <a:spAutoFit/>
          </a:bodyPr>
          <a:lstStyle/>
          <a:p>
            <a:r>
              <a:rPr lang="en-CA" sz="1000" dirty="0"/>
              <a:t>Long form of MSP with ICD codes. Use if need the diagnostic code and diagnosis type in MSP.</a:t>
            </a:r>
          </a:p>
        </p:txBody>
      </p:sp>
    </p:spTree>
    <p:extLst>
      <p:ext uri="{BB962C8B-B14F-4D97-AF65-F5344CB8AC3E}">
        <p14:creationId xmlns:p14="http://schemas.microsoft.com/office/powerpoint/2010/main" val="216438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172200"/>
            <a:ext cx="6840760" cy="276999"/>
          </a:xfrm>
          <a:prstGeom prst="rect">
            <a:avLst/>
          </a:prstGeom>
          <a:noFill/>
        </p:spPr>
        <p:txBody>
          <a:bodyPr wrap="square" rtlCol="0">
            <a:spAutoFit/>
          </a:bodyPr>
          <a:lstStyle/>
          <a:p>
            <a:r>
              <a:rPr lang="en-CA" sz="1200" i="1" dirty="0"/>
              <a:t>*Data can be linked to the B.C. Provincial Overdose Cohort Datasets via </a:t>
            </a:r>
            <a:r>
              <a:rPr lang="en-CA" sz="1200" i="1" dirty="0" err="1"/>
              <a:t>moh_study_id</a:t>
            </a:r>
            <a:endParaRPr lang="en-CA" sz="1200" i="1" dirty="0"/>
          </a:p>
        </p:txBody>
      </p:sp>
      <p:sp>
        <p:nvSpPr>
          <p:cNvPr id="5" name="Rectangle 4"/>
          <p:cNvSpPr/>
          <p:nvPr/>
        </p:nvSpPr>
        <p:spPr>
          <a:xfrm>
            <a:off x="2993554" y="4077073"/>
            <a:ext cx="1650454" cy="470338"/>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INMATE</a:t>
            </a:r>
          </a:p>
          <a:p>
            <a:pPr algn="ctr"/>
            <a:r>
              <a:rPr lang="en-CA" sz="1000" i="1" dirty="0">
                <a:solidFill>
                  <a:schemeClr val="tx1"/>
                </a:solidFill>
              </a:rPr>
              <a:t>VW_INMATE_C</a:t>
            </a:r>
          </a:p>
        </p:txBody>
      </p:sp>
      <p:sp>
        <p:nvSpPr>
          <p:cNvPr id="6" name="Rectangle 5"/>
          <p:cNvSpPr/>
          <p:nvPr/>
        </p:nvSpPr>
        <p:spPr>
          <a:xfrm>
            <a:off x="4885581" y="2740189"/>
            <a:ext cx="1663055" cy="470338"/>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PNET</a:t>
            </a:r>
          </a:p>
          <a:p>
            <a:pPr algn="ctr"/>
            <a:r>
              <a:rPr lang="en-CA" sz="1000" i="1" dirty="0">
                <a:solidFill>
                  <a:schemeClr val="tx1"/>
                </a:solidFill>
              </a:rPr>
              <a:t>VW_PNET_OTHER</a:t>
            </a:r>
          </a:p>
        </p:txBody>
      </p:sp>
      <p:sp>
        <p:nvSpPr>
          <p:cNvPr id="7" name="Rectangle 6"/>
          <p:cNvSpPr/>
          <p:nvPr/>
        </p:nvSpPr>
        <p:spPr>
          <a:xfrm>
            <a:off x="2987824" y="1412776"/>
            <a:ext cx="1656184"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CDR</a:t>
            </a:r>
          </a:p>
          <a:p>
            <a:pPr algn="ctr"/>
            <a:r>
              <a:rPr lang="en-CA" sz="1000" i="1" dirty="0">
                <a:solidFill>
                  <a:schemeClr val="tx1"/>
                </a:solidFill>
              </a:rPr>
              <a:t>VW_CDR_MAIN</a:t>
            </a:r>
          </a:p>
        </p:txBody>
      </p:sp>
      <p:sp>
        <p:nvSpPr>
          <p:cNvPr id="8" name="Rectangle 7"/>
          <p:cNvSpPr/>
          <p:nvPr/>
        </p:nvSpPr>
        <p:spPr>
          <a:xfrm>
            <a:off x="4885580" y="1412776"/>
            <a:ext cx="1663056" cy="481569"/>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CDR</a:t>
            </a:r>
          </a:p>
          <a:p>
            <a:pPr algn="ctr"/>
            <a:r>
              <a:rPr lang="en-CA" sz="1000" i="1" dirty="0">
                <a:solidFill>
                  <a:schemeClr val="tx1"/>
                </a:solidFill>
              </a:rPr>
              <a:t>VW_CDR_CASE</a:t>
            </a:r>
          </a:p>
        </p:txBody>
      </p:sp>
      <p:sp>
        <p:nvSpPr>
          <p:cNvPr id="9" name="Rectangle 8"/>
          <p:cNvSpPr/>
          <p:nvPr/>
        </p:nvSpPr>
        <p:spPr>
          <a:xfrm>
            <a:off x="4885580" y="4077072"/>
            <a:ext cx="1663055" cy="470338"/>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INMATE</a:t>
            </a:r>
          </a:p>
          <a:p>
            <a:pPr algn="ctr"/>
            <a:r>
              <a:rPr lang="en-CA" sz="1000" i="1" dirty="0">
                <a:solidFill>
                  <a:schemeClr val="tx1"/>
                </a:solidFill>
              </a:rPr>
              <a:t>VW_INMATE_E</a:t>
            </a:r>
          </a:p>
        </p:txBody>
      </p:sp>
      <p:sp>
        <p:nvSpPr>
          <p:cNvPr id="10" name="Rectangle 9"/>
          <p:cNvSpPr/>
          <p:nvPr/>
        </p:nvSpPr>
        <p:spPr>
          <a:xfrm>
            <a:off x="6768033" y="4077072"/>
            <a:ext cx="1663056" cy="461665"/>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INMATE</a:t>
            </a:r>
          </a:p>
          <a:p>
            <a:pPr algn="ctr"/>
            <a:r>
              <a:rPr lang="en-CA" sz="1000" i="1" dirty="0">
                <a:solidFill>
                  <a:schemeClr val="tx1"/>
                </a:solidFill>
              </a:rPr>
              <a:t>VW_INMATE_M</a:t>
            </a:r>
          </a:p>
        </p:txBody>
      </p:sp>
      <p:sp>
        <p:nvSpPr>
          <p:cNvPr id="11" name="Rectangle 10"/>
          <p:cNvSpPr/>
          <p:nvPr/>
        </p:nvSpPr>
        <p:spPr>
          <a:xfrm>
            <a:off x="2987824" y="2742638"/>
            <a:ext cx="1656184" cy="470338"/>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PNET</a:t>
            </a:r>
          </a:p>
          <a:p>
            <a:pPr algn="ctr"/>
            <a:r>
              <a:rPr lang="en-CA" sz="1000" i="1" dirty="0">
                <a:solidFill>
                  <a:schemeClr val="tx1"/>
                </a:solidFill>
              </a:rPr>
              <a:t>VW_PNET_RX_GROUP</a:t>
            </a:r>
          </a:p>
        </p:txBody>
      </p:sp>
      <p:sp>
        <p:nvSpPr>
          <p:cNvPr id="13" name="TextBox 12"/>
          <p:cNvSpPr txBox="1"/>
          <p:nvPr/>
        </p:nvSpPr>
        <p:spPr>
          <a:xfrm>
            <a:off x="304800" y="191869"/>
            <a:ext cx="7399728"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Appended Data Files*</a:t>
            </a:r>
          </a:p>
        </p:txBody>
      </p:sp>
      <p:sp>
        <p:nvSpPr>
          <p:cNvPr id="2" name="TextBox 1"/>
          <p:cNvSpPr txBox="1"/>
          <p:nvPr/>
        </p:nvSpPr>
        <p:spPr>
          <a:xfrm>
            <a:off x="311352" y="1534305"/>
            <a:ext cx="2460448"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CHRONIC DISEASE REGISTRY</a:t>
            </a:r>
          </a:p>
        </p:txBody>
      </p:sp>
      <p:sp>
        <p:nvSpPr>
          <p:cNvPr id="16" name="TextBox 15"/>
          <p:cNvSpPr txBox="1"/>
          <p:nvPr/>
        </p:nvSpPr>
        <p:spPr>
          <a:xfrm>
            <a:off x="311352" y="4087935"/>
            <a:ext cx="2604464" cy="461665"/>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PROVINCIAL CORRECTIONS INSTITUTIONS</a:t>
            </a:r>
          </a:p>
        </p:txBody>
      </p:sp>
      <p:sp>
        <p:nvSpPr>
          <p:cNvPr id="17" name="TextBox 16"/>
          <p:cNvSpPr txBox="1"/>
          <p:nvPr/>
        </p:nvSpPr>
        <p:spPr>
          <a:xfrm>
            <a:off x="311352" y="2839307"/>
            <a:ext cx="2388440" cy="27699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PHARMACY DISPENSATIONS</a:t>
            </a:r>
          </a:p>
        </p:txBody>
      </p:sp>
      <p:pic>
        <p:nvPicPr>
          <p:cNvPr id="18" name="Picture 17"/>
          <p:cNvPicPr>
            <a:picLocks noChangeAspect="1"/>
          </p:cNvPicPr>
          <p:nvPr/>
        </p:nvPicPr>
        <p:blipFill>
          <a:blip r:embed="rId2"/>
          <a:stretch>
            <a:fillRect/>
          </a:stretch>
        </p:blipFill>
        <p:spPr>
          <a:xfrm>
            <a:off x="7092280" y="5874773"/>
            <a:ext cx="1733266" cy="722579"/>
          </a:xfrm>
          <a:prstGeom prst="rect">
            <a:avLst/>
          </a:prstGeom>
        </p:spPr>
      </p:pic>
      <p:sp>
        <p:nvSpPr>
          <p:cNvPr id="3" name="TextBox 2"/>
          <p:cNvSpPr txBox="1"/>
          <p:nvPr/>
        </p:nvSpPr>
        <p:spPr>
          <a:xfrm>
            <a:off x="2993554" y="1895019"/>
            <a:ext cx="1506438" cy="553998"/>
          </a:xfrm>
          <a:prstGeom prst="rect">
            <a:avLst/>
          </a:prstGeom>
          <a:noFill/>
        </p:spPr>
        <p:txBody>
          <a:bodyPr wrap="square" rtlCol="0">
            <a:spAutoFit/>
          </a:bodyPr>
          <a:lstStyle/>
          <a:p>
            <a:r>
              <a:rPr lang="en-CA" sz="1000" dirty="0"/>
              <a:t>Dichotomous (Yes/No) chronic disease diagnoses.</a:t>
            </a:r>
          </a:p>
        </p:txBody>
      </p:sp>
      <p:sp>
        <p:nvSpPr>
          <p:cNvPr id="20" name="TextBox 19"/>
          <p:cNvSpPr txBox="1"/>
          <p:nvPr/>
        </p:nvSpPr>
        <p:spPr>
          <a:xfrm>
            <a:off x="4860032" y="1895019"/>
            <a:ext cx="1512168" cy="400110"/>
          </a:xfrm>
          <a:prstGeom prst="rect">
            <a:avLst/>
          </a:prstGeom>
          <a:noFill/>
        </p:spPr>
        <p:txBody>
          <a:bodyPr wrap="square" rtlCol="0">
            <a:spAutoFit/>
          </a:bodyPr>
          <a:lstStyle/>
          <a:p>
            <a:r>
              <a:rPr lang="en-CA" sz="1000" dirty="0"/>
              <a:t>Chronic disease type and date of diagnosis.</a:t>
            </a:r>
          </a:p>
        </p:txBody>
      </p:sp>
      <p:sp>
        <p:nvSpPr>
          <p:cNvPr id="21" name="TextBox 20"/>
          <p:cNvSpPr txBox="1"/>
          <p:nvPr/>
        </p:nvSpPr>
        <p:spPr>
          <a:xfrm>
            <a:off x="2993554" y="3212976"/>
            <a:ext cx="1506438" cy="861774"/>
          </a:xfrm>
          <a:prstGeom prst="rect">
            <a:avLst/>
          </a:prstGeom>
          <a:noFill/>
        </p:spPr>
        <p:txBody>
          <a:bodyPr wrap="square" rtlCol="0">
            <a:spAutoFit/>
          </a:bodyPr>
          <a:lstStyle/>
          <a:p>
            <a:r>
              <a:rPr lang="en-CA" sz="1000" dirty="0"/>
              <a:t>Drugs of interest by Rx group (see data dictionary) with details such as morphine equivalent dose, etc.</a:t>
            </a:r>
          </a:p>
        </p:txBody>
      </p:sp>
      <p:sp>
        <p:nvSpPr>
          <p:cNvPr id="22" name="TextBox 21"/>
          <p:cNvSpPr txBox="1"/>
          <p:nvPr/>
        </p:nvSpPr>
        <p:spPr>
          <a:xfrm>
            <a:off x="4865762" y="3212975"/>
            <a:ext cx="1506438" cy="246221"/>
          </a:xfrm>
          <a:prstGeom prst="rect">
            <a:avLst/>
          </a:prstGeom>
          <a:noFill/>
        </p:spPr>
        <p:txBody>
          <a:bodyPr wrap="square" rtlCol="0">
            <a:spAutoFit/>
          </a:bodyPr>
          <a:lstStyle/>
          <a:p>
            <a:r>
              <a:rPr lang="en-CA" sz="1000" dirty="0"/>
              <a:t>All other drugs.</a:t>
            </a:r>
          </a:p>
        </p:txBody>
      </p:sp>
      <p:sp>
        <p:nvSpPr>
          <p:cNvPr id="23" name="TextBox 22"/>
          <p:cNvSpPr txBox="1"/>
          <p:nvPr/>
        </p:nvSpPr>
        <p:spPr>
          <a:xfrm>
            <a:off x="2980953" y="4547410"/>
            <a:ext cx="1506438" cy="553998"/>
          </a:xfrm>
          <a:prstGeom prst="rect">
            <a:avLst/>
          </a:prstGeom>
          <a:noFill/>
        </p:spPr>
        <p:txBody>
          <a:bodyPr wrap="square" rtlCol="0">
            <a:spAutoFit/>
          </a:bodyPr>
          <a:lstStyle/>
          <a:p>
            <a:r>
              <a:rPr lang="en-CA" sz="1000" dirty="0"/>
              <a:t>Cross-walk file for Provincial Corrections Institution data.</a:t>
            </a:r>
          </a:p>
        </p:txBody>
      </p:sp>
      <p:sp>
        <p:nvSpPr>
          <p:cNvPr id="24" name="TextBox 23"/>
          <p:cNvSpPr txBox="1"/>
          <p:nvPr/>
        </p:nvSpPr>
        <p:spPr>
          <a:xfrm>
            <a:off x="4860032" y="4549600"/>
            <a:ext cx="1506438" cy="707886"/>
          </a:xfrm>
          <a:prstGeom prst="rect">
            <a:avLst/>
          </a:prstGeom>
          <a:noFill/>
        </p:spPr>
        <p:txBody>
          <a:bodyPr wrap="square" rtlCol="0">
            <a:spAutoFit/>
          </a:bodyPr>
          <a:lstStyle/>
          <a:p>
            <a:r>
              <a:rPr lang="en-CA" sz="1000" dirty="0"/>
              <a:t>Day and time of admission and release from Provincial Corrections Institutions.</a:t>
            </a:r>
          </a:p>
        </p:txBody>
      </p:sp>
      <p:sp>
        <p:nvSpPr>
          <p:cNvPr id="25" name="TextBox 24"/>
          <p:cNvSpPr txBox="1"/>
          <p:nvPr/>
        </p:nvSpPr>
        <p:spPr>
          <a:xfrm>
            <a:off x="6732240" y="4547409"/>
            <a:ext cx="1506438" cy="707886"/>
          </a:xfrm>
          <a:prstGeom prst="rect">
            <a:avLst/>
          </a:prstGeom>
          <a:noFill/>
        </p:spPr>
        <p:txBody>
          <a:bodyPr wrap="square" rtlCol="0">
            <a:spAutoFit/>
          </a:bodyPr>
          <a:lstStyle/>
          <a:p>
            <a:r>
              <a:rPr lang="en-CA" sz="1000" dirty="0"/>
              <a:t>Movement and transfer between and within Provincial Corrections Institutions.</a:t>
            </a:r>
          </a:p>
        </p:txBody>
      </p:sp>
    </p:spTree>
    <p:extLst>
      <p:ext uri="{BB962C8B-B14F-4D97-AF65-F5344CB8AC3E}">
        <p14:creationId xmlns:p14="http://schemas.microsoft.com/office/powerpoint/2010/main" val="1144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172200"/>
            <a:ext cx="6840760" cy="276999"/>
          </a:xfrm>
          <a:prstGeom prst="rect">
            <a:avLst/>
          </a:prstGeom>
          <a:noFill/>
        </p:spPr>
        <p:txBody>
          <a:bodyPr wrap="square" rtlCol="0">
            <a:spAutoFit/>
          </a:bodyPr>
          <a:lstStyle/>
          <a:p>
            <a:r>
              <a:rPr lang="en-CA" sz="1200" i="1" dirty="0"/>
              <a:t>*Data can be linked to the B.C. Provincial Overdose Cohort Datasets via </a:t>
            </a:r>
            <a:r>
              <a:rPr lang="en-CA" sz="1200" i="1" dirty="0" err="1"/>
              <a:t>moh_study_id</a:t>
            </a:r>
            <a:endParaRPr lang="en-CA" sz="1200" i="1" dirty="0"/>
          </a:p>
        </p:txBody>
      </p:sp>
      <p:sp>
        <p:nvSpPr>
          <p:cNvPr id="13" name="TextBox 12"/>
          <p:cNvSpPr txBox="1"/>
          <p:nvPr/>
        </p:nvSpPr>
        <p:spPr>
          <a:xfrm>
            <a:off x="152400" y="193584"/>
            <a:ext cx="8673146"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Appended Data Files* </a:t>
            </a:r>
            <a:r>
              <a:rPr lang="en-CA" sz="3200" b="1" dirty="0">
                <a:solidFill>
                  <a:schemeClr val="bg1"/>
                </a:solidFill>
                <a:latin typeface="Arial" panose="020B0604020202020204" pitchFamily="34" charset="0"/>
                <a:cs typeface="Arial" panose="020B0604020202020204" pitchFamily="34" charset="0"/>
              </a:rPr>
              <a:t>(new 2018 refresh)</a:t>
            </a:r>
            <a:endParaRPr lang="en-CA" sz="3600" b="1" dirty="0">
              <a:solidFill>
                <a:schemeClr val="bg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7092280" y="5874773"/>
            <a:ext cx="1733266" cy="722579"/>
          </a:xfrm>
          <a:prstGeom prst="rect">
            <a:avLst/>
          </a:prstGeom>
        </p:spPr>
      </p:pic>
      <p:sp>
        <p:nvSpPr>
          <p:cNvPr id="19" name="TextBox 18"/>
          <p:cNvSpPr txBox="1"/>
          <p:nvPr/>
        </p:nvSpPr>
        <p:spPr>
          <a:xfrm>
            <a:off x="313944" y="1676400"/>
            <a:ext cx="2604464" cy="461665"/>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SOCIAL DEVELOPMENT AND POVERTY REDUCTION</a:t>
            </a:r>
          </a:p>
        </p:txBody>
      </p:sp>
      <p:sp>
        <p:nvSpPr>
          <p:cNvPr id="28" name="TextBox 27">
            <a:extLst>
              <a:ext uri="{FF2B5EF4-FFF2-40B4-BE49-F238E27FC236}">
                <a16:creationId xmlns:a16="http://schemas.microsoft.com/office/drawing/2014/main" id="{A533448B-3DA6-4615-9128-627751F764A1}"/>
              </a:ext>
            </a:extLst>
          </p:cNvPr>
          <p:cNvSpPr txBox="1"/>
          <p:nvPr/>
        </p:nvSpPr>
        <p:spPr>
          <a:xfrm>
            <a:off x="431540" y="3810000"/>
            <a:ext cx="3683260" cy="276999"/>
          </a:xfrm>
          <a:prstGeom prst="rect">
            <a:avLst/>
          </a:prstGeom>
          <a:noFill/>
        </p:spPr>
        <p:txBody>
          <a:bodyPr wrap="square">
            <a:spAutoFit/>
          </a:bodyPr>
          <a:lstStyle/>
          <a:p>
            <a:r>
              <a:rPr lang="en-US" sz="1200" b="1" dirty="0">
                <a:cs typeface="Arial" panose="020B0604020202020204" pitchFamily="34" charset="0"/>
              </a:rPr>
              <a:t>M</a:t>
            </a:r>
            <a:r>
              <a:rPr lang="en-CA" sz="1200" b="1" dirty="0">
                <a:cs typeface="Arial" panose="020B0604020202020204" pitchFamily="34" charset="0"/>
              </a:rPr>
              <a:t>ENTAL HEATLH DATA WAREHOUSE</a:t>
            </a:r>
            <a:endParaRPr lang="en-CA" sz="12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21F26B-C9CD-438F-8173-C686BFF777C8}"/>
              </a:ext>
            </a:extLst>
          </p:cNvPr>
          <p:cNvSpPr/>
          <p:nvPr/>
        </p:nvSpPr>
        <p:spPr>
          <a:xfrm>
            <a:off x="3276600" y="1653561"/>
            <a:ext cx="1656184"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SPDR </a:t>
            </a:r>
          </a:p>
          <a:p>
            <a:pPr algn="ctr"/>
            <a:r>
              <a:rPr lang="en-CA" sz="1000" i="1" dirty="0">
                <a:solidFill>
                  <a:schemeClr val="tx1"/>
                </a:solidFill>
              </a:rPr>
              <a:t>VW_SPDR</a:t>
            </a:r>
          </a:p>
        </p:txBody>
      </p:sp>
      <p:sp>
        <p:nvSpPr>
          <p:cNvPr id="15" name="TextBox 14">
            <a:extLst>
              <a:ext uri="{FF2B5EF4-FFF2-40B4-BE49-F238E27FC236}">
                <a16:creationId xmlns:a16="http://schemas.microsoft.com/office/drawing/2014/main" id="{0DCEFDC6-A276-4649-82D4-E6A98610ED59}"/>
              </a:ext>
            </a:extLst>
          </p:cNvPr>
          <p:cNvSpPr txBox="1"/>
          <p:nvPr/>
        </p:nvSpPr>
        <p:spPr>
          <a:xfrm>
            <a:off x="3200400" y="2253957"/>
            <a:ext cx="2080516" cy="1208985"/>
          </a:xfrm>
          <a:prstGeom prst="rect">
            <a:avLst/>
          </a:prstGeom>
          <a:noFill/>
        </p:spPr>
        <p:txBody>
          <a:bodyPr wrap="square">
            <a:spAutoFit/>
          </a:bodyPr>
          <a:lstStyle/>
          <a:p>
            <a:pPr>
              <a:lnSpc>
                <a:spcPct val="115000"/>
              </a:lnSpc>
              <a:spcAft>
                <a:spcPts val="1000"/>
              </a:spcAft>
            </a:pPr>
            <a:r>
              <a:rPr lang="en-CA" sz="1000" dirty="0">
                <a:effectLst/>
                <a:latin typeface="Arial" panose="020B0604020202020204" pitchFamily="34" charset="0"/>
                <a:ea typeface="SimSun" panose="02010600030101010101" pitchFamily="2" charset="-122"/>
                <a:cs typeface="Times New Roman" panose="02020603050405020304" pitchFamily="18" charset="0"/>
              </a:rPr>
              <a:t>Data include case identifier information, type of income assistance program received, number of dependents and family composition, and amount of income assistance received</a:t>
            </a:r>
            <a:r>
              <a:rPr lang="en-CA" sz="1200" dirty="0">
                <a:effectLst/>
                <a:latin typeface="Arial" panose="020B0604020202020204" pitchFamily="34" charset="0"/>
                <a:ea typeface="SimSun" panose="02010600030101010101" pitchFamily="2" charset="-122"/>
                <a:cs typeface="Times New Roman" panose="02020603050405020304" pitchFamily="18" charset="0"/>
              </a:rPr>
              <a:t>. </a:t>
            </a:r>
            <a:endParaRPr lang="en-CA"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1255229E-9B61-484F-BA87-3B38F498D0F9}"/>
              </a:ext>
            </a:extLst>
          </p:cNvPr>
          <p:cNvSpPr txBox="1"/>
          <p:nvPr/>
        </p:nvSpPr>
        <p:spPr>
          <a:xfrm>
            <a:off x="431540" y="5410200"/>
            <a:ext cx="8464810" cy="400110"/>
          </a:xfrm>
          <a:prstGeom prst="rect">
            <a:avLst/>
          </a:prstGeom>
          <a:noFill/>
        </p:spPr>
        <p:txBody>
          <a:bodyPr wrap="square">
            <a:spAutoFit/>
          </a:bodyPr>
          <a:lstStyle/>
          <a:p>
            <a:r>
              <a:rPr lang="en-CA" sz="1000" dirty="0">
                <a:effectLst/>
                <a:latin typeface="Arial" panose="020B0604020202020204" pitchFamily="34" charset="0"/>
                <a:ea typeface="SimSun" panose="02010600030101010101" pitchFamily="2" charset="-122"/>
              </a:rPr>
              <a:t>These data are a feed from a continuously updated relational database system with files such as client information, care episodes, and service events of people who access mental health services in the province. Mental Health Data Warehouse </a:t>
            </a:r>
            <a:r>
              <a:rPr lang="en-CA" sz="1000" dirty="0">
                <a:ea typeface="SimSun" panose="02010600030101010101" pitchFamily="2" charset="-122"/>
              </a:rPr>
              <a:t>d</a:t>
            </a:r>
            <a:r>
              <a:rPr lang="en-CA" sz="1000" dirty="0">
                <a:effectLst/>
                <a:latin typeface="Arial" panose="020B0604020202020204" pitchFamily="34" charset="0"/>
                <a:ea typeface="SimSun" panose="02010600030101010101" pitchFamily="2" charset="-122"/>
              </a:rPr>
              <a:t>ata dictionary available upon request. </a:t>
            </a:r>
            <a:endParaRPr lang="en-CA" sz="1000" dirty="0"/>
          </a:p>
        </p:txBody>
      </p:sp>
      <p:sp>
        <p:nvSpPr>
          <p:cNvPr id="12" name="Rectangle 11">
            <a:extLst>
              <a:ext uri="{FF2B5EF4-FFF2-40B4-BE49-F238E27FC236}">
                <a16:creationId xmlns:a16="http://schemas.microsoft.com/office/drawing/2014/main" id="{AA21F26B-C9CD-438F-8173-C686BFF777C8}"/>
              </a:ext>
            </a:extLst>
          </p:cNvPr>
          <p:cNvSpPr/>
          <p:nvPr/>
        </p:nvSpPr>
        <p:spPr>
          <a:xfrm>
            <a:off x="533400" y="4191000"/>
            <a:ext cx="1424684"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VW_MHA_SUBSTANCE</a:t>
            </a:r>
          </a:p>
        </p:txBody>
      </p:sp>
      <p:sp>
        <p:nvSpPr>
          <p:cNvPr id="14" name="Rectangle 13">
            <a:extLst>
              <a:ext uri="{FF2B5EF4-FFF2-40B4-BE49-F238E27FC236}">
                <a16:creationId xmlns:a16="http://schemas.microsoft.com/office/drawing/2014/main" id="{AA21F26B-C9CD-438F-8173-C686BFF777C8}"/>
              </a:ext>
            </a:extLst>
          </p:cNvPr>
          <p:cNvSpPr/>
          <p:nvPr/>
        </p:nvSpPr>
        <p:spPr>
          <a:xfrm>
            <a:off x="2133600" y="4191000"/>
            <a:ext cx="1219200"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VW_MHA_MRR</a:t>
            </a:r>
          </a:p>
        </p:txBody>
      </p:sp>
      <p:sp>
        <p:nvSpPr>
          <p:cNvPr id="16" name="Rectangle 15">
            <a:extLst>
              <a:ext uri="{FF2B5EF4-FFF2-40B4-BE49-F238E27FC236}">
                <a16:creationId xmlns:a16="http://schemas.microsoft.com/office/drawing/2014/main" id="{AA21F26B-C9CD-438F-8173-C686BFF777C8}"/>
              </a:ext>
            </a:extLst>
          </p:cNvPr>
          <p:cNvSpPr/>
          <p:nvPr/>
        </p:nvSpPr>
        <p:spPr>
          <a:xfrm>
            <a:off x="6324600" y="4186758"/>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VW_MHA_EPSD</a:t>
            </a:r>
          </a:p>
        </p:txBody>
      </p:sp>
      <p:sp>
        <p:nvSpPr>
          <p:cNvPr id="17" name="Rectangle 16">
            <a:extLst>
              <a:ext uri="{FF2B5EF4-FFF2-40B4-BE49-F238E27FC236}">
                <a16:creationId xmlns:a16="http://schemas.microsoft.com/office/drawing/2014/main" id="{AA21F26B-C9CD-438F-8173-C686BFF777C8}"/>
              </a:ext>
            </a:extLst>
          </p:cNvPr>
          <p:cNvSpPr/>
          <p:nvPr/>
        </p:nvSpPr>
        <p:spPr>
          <a:xfrm>
            <a:off x="4894684" y="4191000"/>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VW_MHA_EVENT</a:t>
            </a:r>
          </a:p>
        </p:txBody>
      </p:sp>
      <p:sp>
        <p:nvSpPr>
          <p:cNvPr id="21" name="Rectangle 20">
            <a:extLst>
              <a:ext uri="{FF2B5EF4-FFF2-40B4-BE49-F238E27FC236}">
                <a16:creationId xmlns:a16="http://schemas.microsoft.com/office/drawing/2014/main" id="{AA21F26B-C9CD-438F-8173-C686BFF777C8}"/>
              </a:ext>
            </a:extLst>
          </p:cNvPr>
          <p:cNvSpPr/>
          <p:nvPr/>
        </p:nvSpPr>
        <p:spPr>
          <a:xfrm>
            <a:off x="3499854" y="4191000"/>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VW_MHA_HNOS</a:t>
            </a:r>
          </a:p>
        </p:txBody>
      </p:sp>
      <p:sp>
        <p:nvSpPr>
          <p:cNvPr id="22" name="Rectangle 21">
            <a:extLst>
              <a:ext uri="{FF2B5EF4-FFF2-40B4-BE49-F238E27FC236}">
                <a16:creationId xmlns:a16="http://schemas.microsoft.com/office/drawing/2014/main" id="{AA21F26B-C9CD-438F-8173-C686BFF777C8}"/>
              </a:ext>
            </a:extLst>
          </p:cNvPr>
          <p:cNvSpPr/>
          <p:nvPr/>
        </p:nvSpPr>
        <p:spPr>
          <a:xfrm>
            <a:off x="7686675" y="4196283"/>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VW_MHA_EPRD</a:t>
            </a:r>
          </a:p>
        </p:txBody>
      </p:sp>
      <p:sp>
        <p:nvSpPr>
          <p:cNvPr id="23" name="Rectangle 22">
            <a:extLst>
              <a:ext uri="{FF2B5EF4-FFF2-40B4-BE49-F238E27FC236}">
                <a16:creationId xmlns:a16="http://schemas.microsoft.com/office/drawing/2014/main" id="{AA21F26B-C9CD-438F-8173-C686BFF777C8}"/>
              </a:ext>
            </a:extLst>
          </p:cNvPr>
          <p:cNvSpPr/>
          <p:nvPr/>
        </p:nvSpPr>
        <p:spPr>
          <a:xfrm>
            <a:off x="2595562" y="4830253"/>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VW_MHA_DSM5</a:t>
            </a:r>
          </a:p>
        </p:txBody>
      </p:sp>
      <p:sp>
        <p:nvSpPr>
          <p:cNvPr id="24" name="Rectangle 23">
            <a:extLst>
              <a:ext uri="{FF2B5EF4-FFF2-40B4-BE49-F238E27FC236}">
                <a16:creationId xmlns:a16="http://schemas.microsoft.com/office/drawing/2014/main" id="{AA21F26B-C9CD-438F-8173-C686BFF777C8}"/>
              </a:ext>
            </a:extLst>
          </p:cNvPr>
          <p:cNvSpPr/>
          <p:nvPr/>
        </p:nvSpPr>
        <p:spPr>
          <a:xfrm>
            <a:off x="4240658" y="4831331"/>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VW_MHA_DSM4</a:t>
            </a:r>
          </a:p>
        </p:txBody>
      </p:sp>
      <p:sp>
        <p:nvSpPr>
          <p:cNvPr id="25" name="Rectangle 24">
            <a:extLst>
              <a:ext uri="{FF2B5EF4-FFF2-40B4-BE49-F238E27FC236}">
                <a16:creationId xmlns:a16="http://schemas.microsoft.com/office/drawing/2014/main" id="{AA21F26B-C9CD-438F-8173-C686BFF777C8}"/>
              </a:ext>
            </a:extLst>
          </p:cNvPr>
          <p:cNvSpPr/>
          <p:nvPr/>
        </p:nvSpPr>
        <p:spPr>
          <a:xfrm>
            <a:off x="5882605" y="4833487"/>
            <a:ext cx="1209675" cy="481570"/>
          </a:xfrm>
          <a:prstGeom prst="rec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i="1" dirty="0">
                <a:solidFill>
                  <a:schemeClr val="tx1"/>
                </a:solidFill>
              </a:rPr>
              <a:t>MHA </a:t>
            </a:r>
          </a:p>
          <a:p>
            <a:pPr algn="ctr"/>
            <a:r>
              <a:rPr lang="en-CA" sz="1000" i="1" dirty="0">
                <a:solidFill>
                  <a:schemeClr val="tx1"/>
                </a:solidFill>
              </a:rPr>
              <a:t>VW_MHA_CLIENT</a:t>
            </a:r>
          </a:p>
        </p:txBody>
      </p:sp>
    </p:spTree>
    <p:extLst>
      <p:ext uri="{BB962C8B-B14F-4D97-AF65-F5344CB8AC3E}">
        <p14:creationId xmlns:p14="http://schemas.microsoft.com/office/powerpoint/2010/main" val="2940259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93584"/>
            <a:ext cx="8673146" cy="646331"/>
          </a:xfrm>
          <a:prstGeom prst="rect">
            <a:avLst/>
          </a:prstGeom>
          <a:noFill/>
        </p:spPr>
        <p:txBody>
          <a:bodyPr wrap="square" rtlCol="0">
            <a:spAutoFit/>
          </a:bodyPr>
          <a:lstStyle/>
          <a:p>
            <a:r>
              <a:rPr lang="en-CA" sz="3600" b="1" dirty="0">
                <a:solidFill>
                  <a:schemeClr val="bg1"/>
                </a:solidFill>
                <a:latin typeface="Arial" panose="020B0604020202020204" pitchFamily="34" charset="0"/>
                <a:cs typeface="Arial" panose="020B0604020202020204" pitchFamily="34" charset="0"/>
              </a:rPr>
              <a:t>Privacy &amp; Security</a:t>
            </a:r>
          </a:p>
        </p:txBody>
      </p:sp>
      <p:pic>
        <p:nvPicPr>
          <p:cNvPr id="18" name="Picture 17"/>
          <p:cNvPicPr>
            <a:picLocks noChangeAspect="1"/>
          </p:cNvPicPr>
          <p:nvPr/>
        </p:nvPicPr>
        <p:blipFill>
          <a:blip r:embed="rId2"/>
          <a:stretch>
            <a:fillRect/>
          </a:stretch>
        </p:blipFill>
        <p:spPr>
          <a:xfrm>
            <a:off x="7092280" y="5874773"/>
            <a:ext cx="1733266" cy="722579"/>
          </a:xfrm>
          <a:prstGeom prst="rect">
            <a:avLst/>
          </a:prstGeom>
        </p:spPr>
      </p:pic>
      <p:sp>
        <p:nvSpPr>
          <p:cNvPr id="26" name="Content Placeholder 2">
            <a:extLst>
              <a:ext uri="{FF2B5EF4-FFF2-40B4-BE49-F238E27FC236}">
                <a16:creationId xmlns:a16="http://schemas.microsoft.com/office/drawing/2014/main" id="{6ADF8597-CEDA-4AEE-A0A7-55F7EF70A8F3}"/>
              </a:ext>
            </a:extLst>
          </p:cNvPr>
          <p:cNvSpPr>
            <a:spLocks noGrp="1"/>
          </p:cNvSpPr>
          <p:nvPr>
            <p:ph idx="1"/>
          </p:nvPr>
        </p:nvSpPr>
        <p:spPr>
          <a:xfrm>
            <a:off x="457200" y="1295400"/>
            <a:ext cx="8229600" cy="4830763"/>
          </a:xfrm>
        </p:spPr>
        <p:txBody>
          <a:bodyPr/>
          <a:lstStyle/>
          <a:p>
            <a:r>
              <a:rPr lang="en-GB" sz="2800" b="1" dirty="0">
                <a:effectLst/>
                <a:latin typeface="Arial" panose="020B0604020202020204" pitchFamily="34" charset="0"/>
                <a:ea typeface="Times New Roman" panose="02020603050405020304" pitchFamily="18" charset="0"/>
                <a:cs typeface="Arial" panose="020B0604020202020204" pitchFamily="34" charset="0"/>
              </a:rPr>
              <a:t>Researchers accessing the Provincial Overdose Cohort </a:t>
            </a:r>
            <a:r>
              <a:rPr lang="en-GB" sz="2800" b="1" u="sng" dirty="0">
                <a:effectLst/>
                <a:latin typeface="Arial" panose="020B0604020202020204" pitchFamily="34" charset="0"/>
                <a:ea typeface="Times New Roman" panose="02020603050405020304" pitchFamily="18" charset="0"/>
                <a:cs typeface="Arial" panose="020B0604020202020204" pitchFamily="34" charset="0"/>
              </a:rPr>
              <a:t>cannot</a:t>
            </a:r>
            <a:r>
              <a:rPr lang="en-GB" sz="2800" b="1" dirty="0">
                <a:effectLst/>
                <a:latin typeface="Arial" panose="020B0604020202020204" pitchFamily="34" charset="0"/>
                <a:ea typeface="Times New Roman" panose="02020603050405020304" pitchFamily="18" charset="0"/>
                <a:cs typeface="Arial" panose="020B0604020202020204" pitchFamily="34" charset="0"/>
              </a:rPr>
              <a:t>: </a:t>
            </a:r>
          </a:p>
          <a:p>
            <a:pPr lvl="1"/>
            <a:r>
              <a:rPr lang="en-GB" sz="2000" dirty="0">
                <a:effectLst/>
                <a:latin typeface="Arial" panose="020B0604020202020204" pitchFamily="34" charset="0"/>
                <a:ea typeface="Times New Roman" panose="02020603050405020304" pitchFamily="18" charset="0"/>
                <a:cs typeface="Arial" panose="020B0604020202020204" pitchFamily="34" charset="0"/>
              </a:rPr>
              <a:t>Import data not included in the Provincial Overdose Cohort, such as researcher collected or publicly available aggregate data</a:t>
            </a:r>
          </a:p>
          <a:p>
            <a:pPr lvl="1"/>
            <a:r>
              <a:rPr lang="en-GB" sz="2000" dirty="0">
                <a:effectLst/>
                <a:latin typeface="Arial" panose="020B0604020202020204" pitchFamily="34" charset="0"/>
                <a:ea typeface="Times New Roman" panose="02020603050405020304" pitchFamily="18" charset="0"/>
                <a:cs typeface="Arial" panose="020B0604020202020204" pitchFamily="34" charset="0"/>
              </a:rPr>
              <a:t>Attempt to re-identify any of the cases in the data</a:t>
            </a:r>
          </a:p>
          <a:p>
            <a:pPr lvl="1"/>
            <a:r>
              <a:rPr lang="en-GB" sz="2000" dirty="0">
                <a:latin typeface="Arial" panose="020B0604020202020204" pitchFamily="34" charset="0"/>
                <a:cs typeface="Arial" panose="020B0604020202020204" pitchFamily="34" charset="0"/>
              </a:rPr>
              <a:t>Download scripts with study IDs or other person-level data</a:t>
            </a:r>
          </a:p>
          <a:p>
            <a:pPr lvl="1"/>
            <a:r>
              <a:rPr lang="en-GB" sz="2000" dirty="0">
                <a:latin typeface="Arial" panose="020B0604020202020204" pitchFamily="34" charset="0"/>
                <a:cs typeface="Arial" panose="020B0604020202020204" pitchFamily="34" charset="0"/>
              </a:rPr>
              <a:t>Import lookup tables containing information on/related to ethnicity, race, or minority groups (even if aggregated and/or publicly available) OR lookup tables not publicly </a:t>
            </a:r>
            <a:r>
              <a:rPr lang="en-GB" sz="2000" dirty="0" smtClean="0">
                <a:latin typeface="Arial" panose="020B0604020202020204" pitchFamily="34" charset="0"/>
                <a:cs typeface="Arial" panose="020B0604020202020204" pitchFamily="34" charset="0"/>
              </a:rPr>
              <a:t>accessible</a:t>
            </a:r>
            <a:endParaRPr lang="en-GB" sz="2000" dirty="0">
              <a:latin typeface="Arial" panose="020B0604020202020204" pitchFamily="34" charset="0"/>
              <a:cs typeface="Arial" panose="020B0604020202020204" pitchFamily="34" charset="0"/>
            </a:endParaRPr>
          </a:p>
          <a:p>
            <a:pPr lvl="1"/>
            <a:r>
              <a:rPr lang="en-CA" sz="2000" dirty="0">
                <a:latin typeface="Arial" panose="020B0604020202020204" pitchFamily="34" charset="0"/>
                <a:cs typeface="Arial" panose="020B0604020202020204" pitchFamily="34" charset="0"/>
              </a:rPr>
              <a:t>Access data outside of Canada</a:t>
            </a:r>
          </a:p>
        </p:txBody>
      </p:sp>
    </p:spTree>
    <p:extLst>
      <p:ext uri="{BB962C8B-B14F-4D97-AF65-F5344CB8AC3E}">
        <p14:creationId xmlns:p14="http://schemas.microsoft.com/office/powerpoint/2010/main" val="32513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144000" cy="1050925"/>
          </a:xfrm>
        </p:spPr>
        <p:txBody>
          <a:bodyPr/>
          <a:lstStyle/>
          <a:p>
            <a:r>
              <a:rPr lang="en-CA" sz="3600" dirty="0">
                <a:latin typeface="Arial" panose="020B0604020202020204" pitchFamily="34" charset="0"/>
                <a:cs typeface="Arial" panose="020B0604020202020204" pitchFamily="34" charset="0"/>
              </a:rPr>
              <a:t>Results and Public Release</a:t>
            </a:r>
          </a:p>
        </p:txBody>
      </p:sp>
      <p:sp>
        <p:nvSpPr>
          <p:cNvPr id="3" name="Content Placeholder 2"/>
          <p:cNvSpPr>
            <a:spLocks noGrp="1"/>
          </p:cNvSpPr>
          <p:nvPr>
            <p:ph idx="1"/>
          </p:nvPr>
        </p:nvSpPr>
        <p:spPr/>
        <p:txBody>
          <a:bodyPr/>
          <a:lstStyle/>
          <a:p>
            <a:r>
              <a:rPr lang="en-CA" dirty="0">
                <a:latin typeface="Arial" panose="020B0604020202020204" pitchFamily="34" charset="0"/>
                <a:cs typeface="Arial" panose="020B0604020202020204" pitchFamily="34" charset="0"/>
              </a:rPr>
              <a:t>All findings for public release or external stakeholders outside of anyone reviewing this presentation </a:t>
            </a:r>
          </a:p>
          <a:p>
            <a:r>
              <a:rPr lang="en-CA" dirty="0">
                <a:latin typeface="Arial" panose="020B0604020202020204" pitchFamily="34" charset="0"/>
                <a:cs typeface="Arial" panose="020B0604020202020204" pitchFamily="34" charset="0"/>
              </a:rPr>
              <a:t>Knowledge updates to the Overdose Emergency Response Centre (OERC)</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Peer prioritization</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Any public release of data must be approved by Health Data Central and the Provincial Overdose Cohort Data Stewards</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Requires a maximum 45 day review period</a:t>
            </a:r>
          </a:p>
          <a:p>
            <a:pPr marL="457200" lvl="1"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36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F6A4F87-9943-004A-92CA-EE5D9B0203C8}"/>
              </a:ext>
            </a:extLst>
          </p:cNvPr>
          <p:cNvSpPr/>
          <p:nvPr/>
        </p:nvSpPr>
        <p:spPr>
          <a:xfrm>
            <a:off x="6629400" y="6430880"/>
            <a:ext cx="2233676"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hlinkClick r:id="rId3"/>
              </a:rPr>
              <a:t>Source</a:t>
            </a:r>
            <a:endParaRPr lang="en-US" sz="1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1587" y="5478379"/>
            <a:ext cx="236293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133600" y="76200"/>
            <a:ext cx="4267200" cy="6600458"/>
          </a:xfrm>
          <a:prstGeom prst="rect">
            <a:avLst/>
          </a:prstGeom>
        </p:spPr>
      </p:pic>
    </p:spTree>
    <p:extLst>
      <p:ext uri="{BB962C8B-B14F-4D97-AF65-F5344CB8AC3E}">
        <p14:creationId xmlns:p14="http://schemas.microsoft.com/office/powerpoint/2010/main" val="156934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152400"/>
            <a:ext cx="8229600" cy="728662"/>
          </a:xfrm>
        </p:spPr>
        <p:txBody>
          <a:bodyPr/>
          <a:lstStyle/>
          <a:p>
            <a:r>
              <a:rPr lang="en-US" sz="3200" dirty="0">
                <a:latin typeface="Arial" panose="020B0604020202020204" pitchFamily="34" charset="0"/>
                <a:cs typeface="Arial" panose="020B0604020202020204" pitchFamily="34" charset="0"/>
              </a:rPr>
              <a:t>Priority Setting</a:t>
            </a:r>
          </a:p>
        </p:txBody>
      </p:sp>
      <p:pic>
        <p:nvPicPr>
          <p:cNvPr id="6" name="Picture 5">
            <a:extLst>
              <a:ext uri="{FF2B5EF4-FFF2-40B4-BE49-F238E27FC236}">
                <a16:creationId xmlns:a16="http://schemas.microsoft.com/office/drawing/2014/main" id="{069A9080-A29B-4701-9561-B54E2395BD4F}"/>
              </a:ext>
            </a:extLst>
          </p:cNvPr>
          <p:cNvPicPr>
            <a:picLocks noChangeAspect="1"/>
          </p:cNvPicPr>
          <p:nvPr/>
        </p:nvPicPr>
        <p:blipFill>
          <a:blip r:embed="rId3"/>
          <a:stretch>
            <a:fillRect/>
          </a:stretch>
        </p:blipFill>
        <p:spPr>
          <a:xfrm>
            <a:off x="160651" y="5964764"/>
            <a:ext cx="1733266" cy="722579"/>
          </a:xfrm>
          <a:prstGeom prst="rect">
            <a:avLst/>
          </a:prstGeom>
        </p:spPr>
      </p:pic>
      <p:grpSp>
        <p:nvGrpSpPr>
          <p:cNvPr id="7" name="Group171"/>
          <p:cNvGrpSpPr/>
          <p:nvPr/>
        </p:nvGrpSpPr>
        <p:grpSpPr>
          <a:xfrm>
            <a:off x="152400" y="1905000"/>
            <a:ext cx="8839199" cy="3438916"/>
            <a:chOff x="0" y="0"/>
            <a:chExt cx="6976802" cy="2058669"/>
          </a:xfrm>
        </p:grpSpPr>
        <p:grpSp>
          <p:nvGrpSpPr>
            <p:cNvPr id="8" name="Flowchart Shapes"/>
            <p:cNvGrpSpPr/>
            <p:nvPr/>
          </p:nvGrpSpPr>
          <p:grpSpPr>
            <a:xfrm>
              <a:off x="0" y="0"/>
              <a:ext cx="1199171" cy="714400"/>
              <a:chOff x="0" y="0"/>
              <a:chExt cx="1199171" cy="714400"/>
            </a:xfrm>
          </p:grpSpPr>
          <p:sp>
            <p:nvSpPr>
              <p:cNvPr id="35" name="Freeform 34"/>
              <p:cNvSpPr/>
              <p:nvPr/>
            </p:nvSpPr>
            <p:spPr>
              <a:xfrm>
                <a:off x="0" y="0"/>
                <a:ext cx="1199171" cy="714400"/>
              </a:xfrm>
              <a:custGeom>
                <a:avLst/>
                <a:gdLst/>
                <a:ahLst/>
                <a:cxnLst/>
                <a:rect l="0" t="0" r="0" b="0"/>
                <a:pathLst>
                  <a:path w="1199171" h="714400">
                    <a:moveTo>
                      <a:pt x="1199171" y="714400"/>
                    </a:moveTo>
                    <a:lnTo>
                      <a:pt x="1199171" y="0"/>
                    </a:lnTo>
                    <a:lnTo>
                      <a:pt x="0" y="0"/>
                    </a:lnTo>
                    <a:lnTo>
                      <a:pt x="0" y="714400"/>
                    </a:lnTo>
                    <a:lnTo>
                      <a:pt x="1199171" y="714400"/>
                    </a:lnTo>
                    <a:close/>
                  </a:path>
                </a:pathLst>
              </a:custGeom>
              <a:solidFill>
                <a:schemeClr val="accent1">
                  <a:lumMod val="50000"/>
                </a:schemeClr>
              </a:solidFill>
              <a:ln w="7600" cap="flat">
                <a:solidFill>
                  <a:schemeClr val="tx1"/>
                </a:solidFill>
                <a:bevel/>
              </a:ln>
            </p:spPr>
            <p:txBody>
              <a:bodyPr/>
              <a:lstStyle/>
              <a:p>
                <a:endParaRPr lang="en-CA" b="1">
                  <a:solidFill>
                    <a:schemeClr val="bg1"/>
                  </a:solidFill>
                </a:endParaRPr>
              </a:p>
            </p:txBody>
          </p:sp>
          <p:sp>
            <p:nvSpPr>
              <p:cNvPr id="36" name="Text 172"/>
              <p:cNvSpPr txBox="1"/>
              <p:nvPr/>
            </p:nvSpPr>
            <p:spPr>
              <a:xfrm>
                <a:off x="0" y="159600"/>
                <a:ext cx="1199171" cy="395200"/>
              </a:xfrm>
              <a:prstGeom prst="rect">
                <a:avLst/>
              </a:prstGeom>
              <a:noFill/>
            </p:spPr>
            <p:txBody>
              <a:bodyPr wrap="square" lIns="0" tIns="0" rIns="0" bIns="0" rtlCol="0" anchor="ctr"/>
              <a:lstStyle/>
              <a:p>
                <a:pPr algn="ctr" fontAlgn="base">
                  <a:spcAft>
                    <a:spcPts val="0"/>
                  </a:spcAft>
                </a:pPr>
                <a:r>
                  <a:rPr lang="en-CA" sz="1400" b="1" kern="1200" dirty="0">
                    <a:solidFill>
                      <a:schemeClr val="bg1"/>
                    </a:solidFill>
                    <a:effectLst/>
                    <a:latin typeface="Calibri"/>
                    <a:ea typeface="MS PGothic"/>
                    <a:cs typeface="Times New Roman"/>
                  </a:rPr>
                  <a:t>Peer-Engagement - </a:t>
                </a:r>
                <a:endParaRPr lang="en-CA" sz="2000" b="1" dirty="0">
                  <a:solidFill>
                    <a:schemeClr val="bg1"/>
                  </a:solidFill>
                  <a:effectLst/>
                  <a:latin typeface="Times New Roman"/>
                  <a:ea typeface="Times New Roman"/>
                </a:endParaRPr>
              </a:p>
              <a:p>
                <a:pPr algn="ctr" fontAlgn="base">
                  <a:spcAft>
                    <a:spcPts val="0"/>
                  </a:spcAft>
                </a:pPr>
                <a:r>
                  <a:rPr lang="en-CA" sz="1400" b="1" kern="1200" dirty="0">
                    <a:solidFill>
                      <a:schemeClr val="bg1"/>
                    </a:solidFill>
                    <a:effectLst/>
                    <a:latin typeface="Calibri"/>
                    <a:ea typeface="MS PGothic"/>
                    <a:cs typeface="Times New Roman"/>
                  </a:rPr>
                  <a:t>Peer priorities identified </a:t>
                </a:r>
                <a:endParaRPr lang="en-CA" sz="2000" b="1" dirty="0">
                  <a:solidFill>
                    <a:schemeClr val="bg1"/>
                  </a:solidFill>
                  <a:effectLst/>
                  <a:latin typeface="Times New Roman"/>
                  <a:ea typeface="Times New Roman"/>
                </a:endParaRPr>
              </a:p>
            </p:txBody>
          </p:sp>
        </p:grpSp>
        <p:grpSp>
          <p:nvGrpSpPr>
            <p:cNvPr id="9" name="Flowchart Shapes"/>
            <p:cNvGrpSpPr/>
            <p:nvPr/>
          </p:nvGrpSpPr>
          <p:grpSpPr>
            <a:xfrm>
              <a:off x="1497373" y="0"/>
              <a:ext cx="1216000" cy="724426"/>
              <a:chOff x="1497373" y="0"/>
              <a:chExt cx="1216000" cy="724426"/>
            </a:xfrm>
          </p:grpSpPr>
          <p:sp>
            <p:nvSpPr>
              <p:cNvPr id="33" name="Freeform 32"/>
              <p:cNvSpPr/>
              <p:nvPr/>
            </p:nvSpPr>
            <p:spPr>
              <a:xfrm>
                <a:off x="1497373" y="0"/>
                <a:ext cx="1216000" cy="724426"/>
              </a:xfrm>
              <a:custGeom>
                <a:avLst/>
                <a:gdLst/>
                <a:ahLst/>
                <a:cxnLst/>
                <a:rect l="0" t="0" r="0" b="0"/>
                <a:pathLst>
                  <a:path w="1216000" h="724426">
                    <a:moveTo>
                      <a:pt x="1216000" y="724426"/>
                    </a:moveTo>
                    <a:lnTo>
                      <a:pt x="1216000" y="0"/>
                    </a:lnTo>
                    <a:lnTo>
                      <a:pt x="0" y="0"/>
                    </a:lnTo>
                    <a:lnTo>
                      <a:pt x="0" y="724426"/>
                    </a:lnTo>
                    <a:lnTo>
                      <a:pt x="1216000" y="724426"/>
                    </a:lnTo>
                    <a:close/>
                  </a:path>
                </a:pathLst>
              </a:custGeom>
              <a:solidFill>
                <a:schemeClr val="accent1">
                  <a:lumMod val="60000"/>
                  <a:lumOff val="40000"/>
                </a:schemeClr>
              </a:solidFill>
              <a:ln w="7600" cap="flat">
                <a:solidFill>
                  <a:schemeClr val="accent1"/>
                </a:solidFill>
                <a:bevel/>
              </a:ln>
            </p:spPr>
            <p:txBody>
              <a:bodyPr/>
              <a:lstStyle/>
              <a:p>
                <a:endParaRPr lang="en-CA" b="1"/>
              </a:p>
            </p:txBody>
          </p:sp>
          <p:sp>
            <p:nvSpPr>
              <p:cNvPr id="34" name="Text 173"/>
              <p:cNvSpPr txBox="1"/>
              <p:nvPr/>
            </p:nvSpPr>
            <p:spPr>
              <a:xfrm>
                <a:off x="1516499" y="44087"/>
                <a:ext cx="1194698" cy="640935"/>
              </a:xfrm>
              <a:prstGeom prst="rect">
                <a:avLst/>
              </a:prstGeom>
              <a:noFill/>
            </p:spPr>
            <p:txBody>
              <a:bodyPr wrap="square" lIns="36000" tIns="0" rIns="36000" bIns="0" rtlCol="0" anchor="ctr"/>
              <a:lstStyle/>
              <a:p>
                <a:pPr algn="ctr" fontAlgn="base">
                  <a:spcAft>
                    <a:spcPts val="0"/>
                  </a:spcAft>
                </a:pPr>
                <a:r>
                  <a:rPr lang="en-CA" sz="1400" b="1" kern="1200" dirty="0">
                    <a:effectLst/>
                    <a:latin typeface="Calibri"/>
                    <a:ea typeface="MS PGothic"/>
                    <a:cs typeface="Times New Roman"/>
                  </a:rPr>
                  <a:t>Health Authorities (HA) rank priorities provided by Peers, list additional priorities</a:t>
                </a:r>
                <a:endParaRPr lang="en-CA" sz="2000" b="1" dirty="0">
                  <a:effectLst/>
                  <a:latin typeface="Times New Roman"/>
                  <a:ea typeface="Times New Roman"/>
                </a:endParaRPr>
              </a:p>
            </p:txBody>
          </p:sp>
        </p:grpSp>
        <p:grpSp>
          <p:nvGrpSpPr>
            <p:cNvPr id="10" name="Flowchart Shapes"/>
            <p:cNvGrpSpPr/>
            <p:nvPr/>
          </p:nvGrpSpPr>
          <p:grpSpPr>
            <a:xfrm>
              <a:off x="3011575" y="0"/>
              <a:ext cx="1216000" cy="724425"/>
              <a:chOff x="3011575" y="0"/>
              <a:chExt cx="1216000" cy="724425"/>
            </a:xfrm>
          </p:grpSpPr>
          <p:sp>
            <p:nvSpPr>
              <p:cNvPr id="31" name="Freeform 30"/>
              <p:cNvSpPr/>
              <p:nvPr/>
            </p:nvSpPr>
            <p:spPr>
              <a:xfrm>
                <a:off x="3011575" y="0"/>
                <a:ext cx="1216000" cy="724425"/>
              </a:xfrm>
              <a:custGeom>
                <a:avLst/>
                <a:gdLst/>
                <a:ahLst/>
                <a:cxnLst/>
                <a:rect l="0" t="0" r="0" b="0"/>
                <a:pathLst>
                  <a:path w="1216000" h="724425">
                    <a:moveTo>
                      <a:pt x="1216000" y="724425"/>
                    </a:moveTo>
                    <a:lnTo>
                      <a:pt x="1216000" y="0"/>
                    </a:lnTo>
                    <a:lnTo>
                      <a:pt x="0" y="0"/>
                    </a:lnTo>
                    <a:lnTo>
                      <a:pt x="0" y="724425"/>
                    </a:lnTo>
                    <a:lnTo>
                      <a:pt x="1216000" y="724425"/>
                    </a:lnTo>
                    <a:close/>
                  </a:path>
                </a:pathLst>
              </a:custGeom>
              <a:solidFill>
                <a:schemeClr val="accent1">
                  <a:lumMod val="50000"/>
                </a:schemeClr>
              </a:solidFill>
              <a:ln w="7600" cap="flat">
                <a:solidFill>
                  <a:schemeClr val="accent1"/>
                </a:solidFill>
                <a:bevel/>
              </a:ln>
            </p:spPr>
            <p:txBody>
              <a:bodyPr/>
              <a:lstStyle/>
              <a:p>
                <a:endParaRPr lang="en-CA" b="1"/>
              </a:p>
            </p:txBody>
          </p:sp>
          <p:sp>
            <p:nvSpPr>
              <p:cNvPr id="32" name="Text 174"/>
              <p:cNvSpPr txBox="1"/>
              <p:nvPr/>
            </p:nvSpPr>
            <p:spPr>
              <a:xfrm>
                <a:off x="3059744" y="179250"/>
                <a:ext cx="1123071" cy="395200"/>
              </a:xfrm>
              <a:prstGeom prst="rect">
                <a:avLst/>
              </a:prstGeom>
              <a:solidFill>
                <a:schemeClr val="accent1">
                  <a:lumMod val="50000"/>
                </a:schemeClr>
              </a:solidFill>
              <a:ln>
                <a:noFill/>
              </a:ln>
            </p:spPr>
            <p:txBody>
              <a:bodyPr wrap="square" lIns="0" tIns="0" rIns="0" bIns="0" rtlCol="0" anchor="ctr"/>
              <a:lstStyle/>
              <a:p>
                <a:pPr algn="ctr" fontAlgn="base">
                  <a:spcAft>
                    <a:spcPts val="0"/>
                  </a:spcAft>
                </a:pPr>
                <a:r>
                  <a:rPr lang="en-CA" sz="1400" b="1" kern="1200" dirty="0">
                    <a:solidFill>
                      <a:schemeClr val="bg1"/>
                    </a:solidFill>
                    <a:effectLst/>
                    <a:latin typeface="Calibri"/>
                    <a:ea typeface="MS PGothic"/>
                    <a:cs typeface="Times New Roman"/>
                  </a:rPr>
                  <a:t>Peers review new list of priorities and rank top 5</a:t>
                </a:r>
                <a:endParaRPr lang="en-CA" sz="1400" b="1" dirty="0">
                  <a:solidFill>
                    <a:schemeClr val="bg1"/>
                  </a:solidFill>
                  <a:effectLst/>
                  <a:latin typeface="Times New Roman"/>
                  <a:ea typeface="Times New Roman"/>
                </a:endParaRPr>
              </a:p>
            </p:txBody>
          </p:sp>
        </p:grpSp>
        <p:sp>
          <p:nvSpPr>
            <p:cNvPr id="11" name="ConnectLine"/>
            <p:cNvSpPr/>
            <p:nvPr/>
          </p:nvSpPr>
          <p:spPr>
            <a:xfrm>
              <a:off x="1199171" y="357200"/>
              <a:ext cx="298202" cy="7600"/>
            </a:xfrm>
            <a:custGeom>
              <a:avLst/>
              <a:gdLst/>
              <a:ahLst/>
              <a:cxnLst/>
              <a:rect l="0" t="0" r="0" b="0"/>
              <a:pathLst>
                <a:path w="298202" h="7600" fill="none">
                  <a:moveTo>
                    <a:pt x="0" y="0"/>
                  </a:moveTo>
                  <a:lnTo>
                    <a:pt x="176602" y="0"/>
                  </a:lnTo>
                  <a:lnTo>
                    <a:pt x="298202" y="5013"/>
                  </a:lnTo>
                </a:path>
              </a:pathLst>
            </a:custGeom>
            <a:solidFill>
              <a:schemeClr val="tx1"/>
            </a:solidFill>
            <a:ln w="7600" cap="flat">
              <a:solidFill>
                <a:schemeClr val="tx1"/>
              </a:solidFill>
              <a:bevel/>
              <a:tailEnd type="stealth" w="med" len="med"/>
            </a:ln>
          </p:spPr>
          <p:txBody>
            <a:bodyPr/>
            <a:lstStyle/>
            <a:p>
              <a:endParaRPr lang="en-CA" b="1"/>
            </a:p>
          </p:txBody>
        </p:sp>
        <p:grpSp>
          <p:nvGrpSpPr>
            <p:cNvPr id="12" name="Flowchart Shapes"/>
            <p:cNvGrpSpPr/>
            <p:nvPr/>
          </p:nvGrpSpPr>
          <p:grpSpPr>
            <a:xfrm>
              <a:off x="3011317" y="863812"/>
              <a:ext cx="1216258" cy="724425"/>
              <a:chOff x="3011317" y="863812"/>
              <a:chExt cx="1216258" cy="724425"/>
            </a:xfrm>
          </p:grpSpPr>
          <p:sp>
            <p:nvSpPr>
              <p:cNvPr id="29" name="Freeform 28"/>
              <p:cNvSpPr/>
              <p:nvPr/>
            </p:nvSpPr>
            <p:spPr>
              <a:xfrm>
                <a:off x="3011575" y="863812"/>
                <a:ext cx="1216000" cy="724425"/>
              </a:xfrm>
              <a:custGeom>
                <a:avLst/>
                <a:gdLst/>
                <a:ahLst/>
                <a:cxnLst/>
                <a:rect l="0" t="0" r="0" b="0"/>
                <a:pathLst>
                  <a:path w="1216000" h="724425">
                    <a:moveTo>
                      <a:pt x="1216000" y="724425"/>
                    </a:moveTo>
                    <a:lnTo>
                      <a:pt x="1216000" y="0"/>
                    </a:lnTo>
                    <a:lnTo>
                      <a:pt x="0" y="0"/>
                    </a:lnTo>
                    <a:lnTo>
                      <a:pt x="0" y="724425"/>
                    </a:lnTo>
                    <a:lnTo>
                      <a:pt x="1216000" y="724425"/>
                    </a:lnTo>
                    <a:close/>
                  </a:path>
                </a:pathLst>
              </a:custGeom>
              <a:solidFill>
                <a:schemeClr val="accent1">
                  <a:lumMod val="60000"/>
                  <a:lumOff val="40000"/>
                </a:schemeClr>
              </a:solidFill>
              <a:ln w="9525" cap="flat">
                <a:solidFill>
                  <a:schemeClr val="tx1"/>
                </a:solidFill>
                <a:bevel/>
              </a:ln>
            </p:spPr>
            <p:txBody>
              <a:bodyPr/>
              <a:lstStyle/>
              <a:p>
                <a:endParaRPr lang="en-CA" b="1"/>
              </a:p>
            </p:txBody>
          </p:sp>
          <p:sp>
            <p:nvSpPr>
              <p:cNvPr id="30" name="Text 175"/>
              <p:cNvSpPr txBox="1"/>
              <p:nvPr/>
            </p:nvSpPr>
            <p:spPr>
              <a:xfrm>
                <a:off x="3011317" y="976955"/>
                <a:ext cx="1216000" cy="545058"/>
              </a:xfrm>
              <a:prstGeom prst="rect">
                <a:avLst/>
              </a:prstGeom>
              <a:noFill/>
            </p:spPr>
            <p:txBody>
              <a:bodyPr wrap="square" lIns="36000" tIns="0" rIns="36000" bIns="0" rtlCol="0" anchor="ctr"/>
              <a:lstStyle/>
              <a:p>
                <a:pPr algn="ctr" fontAlgn="base">
                  <a:spcAft>
                    <a:spcPts val="0"/>
                  </a:spcAft>
                </a:pPr>
                <a:r>
                  <a:rPr lang="en-CA" sz="1400" b="1" kern="1200">
                    <a:effectLst/>
                    <a:latin typeface="Calibri"/>
                    <a:ea typeface="MS PGothic"/>
                    <a:cs typeface="Times New Roman"/>
                  </a:rPr>
                  <a:t>CDC reviews priorities for resourcing / feasibility</a:t>
                </a:r>
                <a:endParaRPr lang="en-CA" sz="1400" b="1">
                  <a:effectLst/>
                  <a:latin typeface="Times New Roman"/>
                  <a:ea typeface="Times New Roman"/>
                </a:endParaRPr>
              </a:p>
            </p:txBody>
          </p:sp>
        </p:grpSp>
        <p:grpSp>
          <p:nvGrpSpPr>
            <p:cNvPr id="13" name="Flowchart Shapes"/>
            <p:cNvGrpSpPr/>
            <p:nvPr/>
          </p:nvGrpSpPr>
          <p:grpSpPr>
            <a:xfrm>
              <a:off x="4381823" y="863731"/>
              <a:ext cx="1216564" cy="724506"/>
              <a:chOff x="4381823" y="863731"/>
              <a:chExt cx="1216564" cy="724506"/>
            </a:xfrm>
          </p:grpSpPr>
          <p:sp>
            <p:nvSpPr>
              <p:cNvPr id="27" name="Freeform 26"/>
              <p:cNvSpPr/>
              <p:nvPr/>
            </p:nvSpPr>
            <p:spPr>
              <a:xfrm>
                <a:off x="4382387" y="863812"/>
                <a:ext cx="1216000" cy="724425"/>
              </a:xfrm>
              <a:custGeom>
                <a:avLst/>
                <a:gdLst/>
                <a:ahLst/>
                <a:cxnLst/>
                <a:rect l="0" t="0" r="0" b="0"/>
                <a:pathLst>
                  <a:path w="1216000" h="724425">
                    <a:moveTo>
                      <a:pt x="1216000" y="724425"/>
                    </a:moveTo>
                    <a:lnTo>
                      <a:pt x="1216000" y="0"/>
                    </a:lnTo>
                    <a:lnTo>
                      <a:pt x="0" y="0"/>
                    </a:lnTo>
                    <a:lnTo>
                      <a:pt x="0" y="724425"/>
                    </a:lnTo>
                    <a:lnTo>
                      <a:pt x="1216000" y="724425"/>
                    </a:lnTo>
                    <a:close/>
                  </a:path>
                </a:pathLst>
              </a:custGeom>
              <a:solidFill>
                <a:srgbClr val="3498DB"/>
              </a:solidFill>
              <a:ln w="7600" cap="flat">
                <a:solidFill>
                  <a:schemeClr val="accent1"/>
                </a:solidFill>
                <a:bevel/>
              </a:ln>
            </p:spPr>
            <p:txBody>
              <a:bodyPr/>
              <a:lstStyle/>
              <a:p>
                <a:endParaRPr lang="en-CA" b="1"/>
              </a:p>
            </p:txBody>
          </p:sp>
          <p:sp>
            <p:nvSpPr>
              <p:cNvPr id="28" name="Text 176"/>
              <p:cNvSpPr txBox="1"/>
              <p:nvPr/>
            </p:nvSpPr>
            <p:spPr>
              <a:xfrm>
                <a:off x="4381823" y="863731"/>
                <a:ext cx="1216000" cy="724208"/>
              </a:xfrm>
              <a:prstGeom prst="rect">
                <a:avLst/>
              </a:prstGeom>
              <a:solidFill>
                <a:schemeClr val="accent1">
                  <a:lumMod val="60000"/>
                  <a:lumOff val="40000"/>
                </a:schemeClr>
              </a:solidFill>
              <a:ln>
                <a:solidFill>
                  <a:schemeClr val="accent1"/>
                </a:solidFill>
              </a:ln>
            </p:spPr>
            <p:txBody>
              <a:bodyPr wrap="square" lIns="36000" tIns="0" rIns="36000" bIns="0" rtlCol="0" anchor="ctr"/>
              <a:lstStyle/>
              <a:p>
                <a:pPr algn="ctr" fontAlgn="base">
                  <a:spcAft>
                    <a:spcPts val="0"/>
                  </a:spcAft>
                </a:pPr>
                <a:r>
                  <a:rPr lang="en-CA" sz="1400" b="1" kern="1200" dirty="0">
                    <a:effectLst/>
                    <a:latin typeface="Calibri"/>
                    <a:ea typeface="MS PGothic"/>
                    <a:cs typeface="Times New Roman"/>
                  </a:rPr>
                  <a:t>Final list of priorities communicated to Peers and HAs</a:t>
                </a:r>
                <a:endParaRPr lang="en-CA" sz="1400" b="1" dirty="0">
                  <a:effectLst/>
                  <a:latin typeface="Times New Roman"/>
                  <a:ea typeface="Times New Roman"/>
                </a:endParaRPr>
              </a:p>
            </p:txBody>
          </p:sp>
        </p:grpSp>
        <p:grpSp>
          <p:nvGrpSpPr>
            <p:cNvPr id="14" name="Flowchart Shapes"/>
            <p:cNvGrpSpPr/>
            <p:nvPr/>
          </p:nvGrpSpPr>
          <p:grpSpPr>
            <a:xfrm>
              <a:off x="5752708" y="863650"/>
              <a:ext cx="1216492" cy="724587"/>
              <a:chOff x="5752708" y="863650"/>
              <a:chExt cx="1216492" cy="724587"/>
            </a:xfrm>
          </p:grpSpPr>
          <p:sp>
            <p:nvSpPr>
              <p:cNvPr id="25" name="Freeform 24"/>
              <p:cNvSpPr/>
              <p:nvPr/>
            </p:nvSpPr>
            <p:spPr>
              <a:xfrm>
                <a:off x="5753200" y="863812"/>
                <a:ext cx="1216000" cy="724425"/>
              </a:xfrm>
              <a:custGeom>
                <a:avLst/>
                <a:gdLst/>
                <a:ahLst/>
                <a:cxnLst/>
                <a:rect l="0" t="0" r="0" b="0"/>
                <a:pathLst>
                  <a:path w="1216000" h="724425">
                    <a:moveTo>
                      <a:pt x="1216000" y="724425"/>
                    </a:moveTo>
                    <a:lnTo>
                      <a:pt x="1216000" y="0"/>
                    </a:lnTo>
                    <a:lnTo>
                      <a:pt x="0" y="0"/>
                    </a:lnTo>
                    <a:lnTo>
                      <a:pt x="0" y="724425"/>
                    </a:lnTo>
                    <a:lnTo>
                      <a:pt x="1216000" y="724425"/>
                    </a:lnTo>
                    <a:close/>
                  </a:path>
                </a:pathLst>
              </a:custGeom>
              <a:solidFill>
                <a:schemeClr val="accent1">
                  <a:lumMod val="75000"/>
                </a:schemeClr>
              </a:solidFill>
              <a:ln w="7600" cap="flat">
                <a:solidFill>
                  <a:schemeClr val="tx1"/>
                </a:solidFill>
                <a:bevel/>
              </a:ln>
            </p:spPr>
            <p:txBody>
              <a:bodyPr/>
              <a:lstStyle/>
              <a:p>
                <a:endParaRPr lang="en-CA" b="1"/>
              </a:p>
            </p:txBody>
          </p:sp>
          <p:sp>
            <p:nvSpPr>
              <p:cNvPr id="26" name="Text 177"/>
              <p:cNvSpPr txBox="1"/>
              <p:nvPr/>
            </p:nvSpPr>
            <p:spPr>
              <a:xfrm>
                <a:off x="5752708" y="863650"/>
                <a:ext cx="1216000" cy="724438"/>
              </a:xfrm>
              <a:prstGeom prst="rect">
                <a:avLst/>
              </a:prstGeom>
              <a:solidFill>
                <a:schemeClr val="accent1">
                  <a:lumMod val="50000"/>
                </a:schemeClr>
              </a:solidFill>
            </p:spPr>
            <p:txBody>
              <a:bodyPr wrap="square" lIns="0" tIns="0" rIns="0" bIns="0" rtlCol="0" anchor="ctr"/>
              <a:lstStyle/>
              <a:p>
                <a:pPr algn="ctr" fontAlgn="base">
                  <a:spcAft>
                    <a:spcPts val="0"/>
                  </a:spcAft>
                </a:pPr>
                <a:r>
                  <a:rPr lang="en-CA" sz="1400" b="1" kern="1200" dirty="0">
                    <a:solidFill>
                      <a:schemeClr val="bg1"/>
                    </a:solidFill>
                    <a:effectLst/>
                    <a:latin typeface="Calibri"/>
                    <a:ea typeface="MS PGothic"/>
                    <a:cs typeface="Times New Roman"/>
                  </a:rPr>
                  <a:t>New Working Groups created with invitations to Peers and HAs invited </a:t>
                </a:r>
                <a:r>
                  <a:rPr lang="en-US" sz="1400" b="1" kern="1200" dirty="0">
                    <a:solidFill>
                      <a:schemeClr val="bg1"/>
                    </a:solidFill>
                    <a:effectLst/>
                    <a:latin typeface="Calibri"/>
                    <a:ea typeface="MS PGothic"/>
                    <a:cs typeface="Times New Roman"/>
                  </a:rPr>
                  <a:t>to participate</a:t>
                </a:r>
                <a:endParaRPr lang="en-CA" sz="1400" b="1" dirty="0">
                  <a:solidFill>
                    <a:schemeClr val="bg1"/>
                  </a:solidFill>
                  <a:effectLst/>
                  <a:latin typeface="Times New Roman"/>
                  <a:ea typeface="Times New Roman"/>
                </a:endParaRPr>
              </a:p>
            </p:txBody>
          </p:sp>
        </p:grpSp>
        <p:sp>
          <p:nvSpPr>
            <p:cNvPr id="15" name="Line"/>
            <p:cNvSpPr/>
            <p:nvPr/>
          </p:nvSpPr>
          <p:spPr>
            <a:xfrm>
              <a:off x="68400" y="1789396"/>
              <a:ext cx="6900800" cy="7600"/>
            </a:xfrm>
            <a:custGeom>
              <a:avLst/>
              <a:gdLst/>
              <a:ahLst/>
              <a:cxnLst/>
              <a:rect l="0" t="0" r="0" b="0"/>
              <a:pathLst>
                <a:path w="6900800" h="7600" fill="none">
                  <a:moveTo>
                    <a:pt x="0" y="0"/>
                  </a:moveTo>
                  <a:lnTo>
                    <a:pt x="6900800" y="0"/>
                  </a:lnTo>
                </a:path>
              </a:pathLst>
            </a:custGeom>
            <a:noFill/>
            <a:ln w="7600" cap="flat">
              <a:solidFill>
                <a:schemeClr val="tx1"/>
              </a:solidFill>
              <a:bevel/>
              <a:tailEnd type="stealth" w="med" len="med"/>
            </a:ln>
          </p:spPr>
          <p:txBody>
            <a:bodyPr/>
            <a:lstStyle/>
            <a:p>
              <a:endParaRPr lang="en-CA" b="1"/>
            </a:p>
          </p:txBody>
        </p:sp>
        <p:sp>
          <p:nvSpPr>
            <p:cNvPr id="16" name="Text 178"/>
            <p:cNvSpPr txBox="1"/>
            <p:nvPr/>
          </p:nvSpPr>
          <p:spPr>
            <a:xfrm>
              <a:off x="1497373" y="1845869"/>
              <a:ext cx="1223600" cy="212800"/>
            </a:xfrm>
            <a:prstGeom prst="rect">
              <a:avLst/>
            </a:prstGeom>
            <a:noFill/>
          </p:spPr>
          <p:txBody>
            <a:bodyPr wrap="square" lIns="0" tIns="0" rIns="0" bIns="0" rtlCol="0" anchor="ctr"/>
            <a:lstStyle/>
            <a:p>
              <a:pPr algn="ctr" fontAlgn="base">
                <a:spcAft>
                  <a:spcPts val="0"/>
                </a:spcAft>
              </a:pPr>
              <a:r>
                <a:rPr lang="en-CA" sz="1400" b="1" kern="1200" dirty="0">
                  <a:effectLst/>
                  <a:latin typeface="Calibri"/>
                  <a:ea typeface="MS PGothic"/>
                  <a:cs typeface="Times New Roman"/>
                </a:rPr>
                <a:t>OCTOBER 2019</a:t>
              </a:r>
              <a:endParaRPr lang="en-CA" sz="1400" b="1" dirty="0">
                <a:effectLst/>
                <a:latin typeface="Times New Roman"/>
                <a:ea typeface="Times New Roman"/>
              </a:endParaRPr>
            </a:p>
          </p:txBody>
        </p:sp>
        <p:sp>
          <p:nvSpPr>
            <p:cNvPr id="17" name="Text 179"/>
            <p:cNvSpPr txBox="1"/>
            <p:nvPr/>
          </p:nvSpPr>
          <p:spPr>
            <a:xfrm>
              <a:off x="47174" y="1845869"/>
              <a:ext cx="1223600" cy="212800"/>
            </a:xfrm>
            <a:prstGeom prst="rect">
              <a:avLst/>
            </a:prstGeom>
            <a:noFill/>
          </p:spPr>
          <p:txBody>
            <a:bodyPr wrap="square" lIns="0" tIns="0" rIns="0" bIns="0" rtlCol="0" anchor="ctr"/>
            <a:lstStyle/>
            <a:p>
              <a:pPr algn="ctr" fontAlgn="base">
                <a:spcAft>
                  <a:spcPts val="0"/>
                </a:spcAft>
              </a:pPr>
              <a:r>
                <a:rPr lang="en-CA" sz="1400" b="1" kern="1200" dirty="0">
                  <a:effectLst/>
                  <a:latin typeface="Calibri"/>
                  <a:ea typeface="MS PGothic"/>
                  <a:cs typeface="Times New Roman"/>
                </a:rPr>
                <a:t>SEPTEMBER 2019</a:t>
              </a:r>
              <a:endParaRPr lang="en-CA" sz="1600" b="1" dirty="0">
                <a:effectLst/>
                <a:latin typeface="Times New Roman"/>
                <a:ea typeface="Times New Roman"/>
              </a:endParaRPr>
            </a:p>
          </p:txBody>
        </p:sp>
        <p:sp>
          <p:nvSpPr>
            <p:cNvPr id="18" name="Text 180"/>
            <p:cNvSpPr txBox="1"/>
            <p:nvPr/>
          </p:nvSpPr>
          <p:spPr>
            <a:xfrm>
              <a:off x="2993614" y="1845869"/>
              <a:ext cx="1223600" cy="212800"/>
            </a:xfrm>
            <a:prstGeom prst="rect">
              <a:avLst/>
            </a:prstGeom>
            <a:noFill/>
          </p:spPr>
          <p:txBody>
            <a:bodyPr wrap="square" lIns="0" tIns="0" rIns="0" bIns="0" rtlCol="0" anchor="ctr"/>
            <a:lstStyle/>
            <a:p>
              <a:pPr algn="ctr" fontAlgn="base">
                <a:spcAft>
                  <a:spcPts val="0"/>
                </a:spcAft>
              </a:pPr>
              <a:r>
                <a:rPr lang="en-CA" sz="1400" b="1" kern="1200">
                  <a:effectLst/>
                  <a:latin typeface="Calibri"/>
                  <a:ea typeface="MS PGothic"/>
                  <a:cs typeface="Times New Roman"/>
                </a:rPr>
                <a:t>NOVEMBER 2019</a:t>
              </a:r>
              <a:endParaRPr lang="en-CA" sz="1400" b="1">
                <a:effectLst/>
                <a:latin typeface="Times New Roman"/>
                <a:ea typeface="Times New Roman"/>
              </a:endParaRPr>
            </a:p>
          </p:txBody>
        </p:sp>
        <p:sp>
          <p:nvSpPr>
            <p:cNvPr id="19" name="Text 181"/>
            <p:cNvSpPr txBox="1"/>
            <p:nvPr/>
          </p:nvSpPr>
          <p:spPr>
            <a:xfrm>
              <a:off x="4422033" y="1845869"/>
              <a:ext cx="1223600" cy="212800"/>
            </a:xfrm>
            <a:prstGeom prst="rect">
              <a:avLst/>
            </a:prstGeom>
            <a:noFill/>
          </p:spPr>
          <p:txBody>
            <a:bodyPr wrap="square" lIns="0" tIns="0" rIns="0" bIns="0" rtlCol="0" anchor="ctr"/>
            <a:lstStyle/>
            <a:p>
              <a:pPr algn="ctr" fontAlgn="base">
                <a:spcAft>
                  <a:spcPts val="0"/>
                </a:spcAft>
              </a:pPr>
              <a:r>
                <a:rPr lang="en-CA" sz="1400" b="1" kern="1200">
                  <a:effectLst/>
                  <a:latin typeface="Calibri"/>
                  <a:ea typeface="MS PGothic"/>
                  <a:cs typeface="Times New Roman"/>
                </a:rPr>
                <a:t>DECEMBER 2019</a:t>
              </a:r>
              <a:endParaRPr lang="en-CA" sz="1400" b="1">
                <a:effectLst/>
                <a:latin typeface="Times New Roman"/>
                <a:ea typeface="Times New Roman"/>
              </a:endParaRPr>
            </a:p>
          </p:txBody>
        </p:sp>
        <p:sp>
          <p:nvSpPr>
            <p:cNvPr id="20" name="Text 182"/>
            <p:cNvSpPr txBox="1"/>
            <p:nvPr/>
          </p:nvSpPr>
          <p:spPr>
            <a:xfrm>
              <a:off x="5753202" y="1845869"/>
              <a:ext cx="1223600" cy="212800"/>
            </a:xfrm>
            <a:prstGeom prst="rect">
              <a:avLst/>
            </a:prstGeom>
            <a:noFill/>
          </p:spPr>
          <p:txBody>
            <a:bodyPr wrap="square" lIns="0" tIns="0" rIns="0" bIns="0" rtlCol="0" anchor="ctr"/>
            <a:lstStyle/>
            <a:p>
              <a:pPr algn="ctr" fontAlgn="base">
                <a:spcAft>
                  <a:spcPts val="0"/>
                </a:spcAft>
              </a:pPr>
              <a:r>
                <a:rPr lang="en-CA" sz="1400" b="1" kern="1200">
                  <a:effectLst/>
                  <a:latin typeface="Calibri"/>
                  <a:ea typeface="MS PGothic"/>
                  <a:cs typeface="Times New Roman"/>
                </a:rPr>
                <a:t>JANUARY 2020</a:t>
              </a:r>
              <a:endParaRPr lang="en-CA" sz="1400" b="1">
                <a:effectLst/>
                <a:latin typeface="Times New Roman"/>
                <a:ea typeface="Times New Roman"/>
              </a:endParaRPr>
            </a:p>
          </p:txBody>
        </p:sp>
        <p:sp>
          <p:nvSpPr>
            <p:cNvPr id="21" name="ConnectLine"/>
            <p:cNvSpPr/>
            <p:nvPr/>
          </p:nvSpPr>
          <p:spPr>
            <a:xfrm>
              <a:off x="2713373" y="362212"/>
              <a:ext cx="298202" cy="7600"/>
            </a:xfrm>
            <a:custGeom>
              <a:avLst/>
              <a:gdLst/>
              <a:ahLst/>
              <a:cxnLst/>
              <a:rect l="0" t="0" r="0" b="0"/>
              <a:pathLst>
                <a:path w="298202" h="7600" fill="none">
                  <a:moveTo>
                    <a:pt x="0" y="0"/>
                  </a:moveTo>
                  <a:lnTo>
                    <a:pt x="176602" y="0"/>
                  </a:lnTo>
                  <a:lnTo>
                    <a:pt x="298202" y="1"/>
                  </a:lnTo>
                </a:path>
              </a:pathLst>
            </a:custGeom>
            <a:solidFill>
              <a:schemeClr val="tx1"/>
            </a:solidFill>
            <a:ln w="7600" cap="flat">
              <a:solidFill>
                <a:schemeClr val="tx1"/>
              </a:solidFill>
              <a:bevel/>
              <a:tailEnd type="stealth" w="med" len="med"/>
            </a:ln>
          </p:spPr>
          <p:txBody>
            <a:bodyPr/>
            <a:lstStyle/>
            <a:p>
              <a:endParaRPr lang="en-CA" b="1"/>
            </a:p>
          </p:txBody>
        </p:sp>
        <p:sp>
          <p:nvSpPr>
            <p:cNvPr id="22" name="ConnectLine"/>
            <p:cNvSpPr/>
            <p:nvPr/>
          </p:nvSpPr>
          <p:spPr>
            <a:xfrm>
              <a:off x="3619575" y="724425"/>
              <a:ext cx="7600" cy="139387"/>
            </a:xfrm>
            <a:custGeom>
              <a:avLst/>
              <a:gdLst/>
              <a:ahLst/>
              <a:cxnLst/>
              <a:rect l="0" t="0" r="0" b="0"/>
              <a:pathLst>
                <a:path w="7600" h="139387" fill="none">
                  <a:moveTo>
                    <a:pt x="0" y="0"/>
                  </a:moveTo>
                  <a:lnTo>
                    <a:pt x="0" y="139387"/>
                  </a:lnTo>
                </a:path>
              </a:pathLst>
            </a:custGeom>
            <a:noFill/>
            <a:ln w="7600" cap="flat">
              <a:solidFill>
                <a:schemeClr val="tx1"/>
              </a:solidFill>
              <a:bevel/>
              <a:tailEnd type="stealth" w="med" len="med"/>
            </a:ln>
          </p:spPr>
          <p:txBody>
            <a:bodyPr/>
            <a:lstStyle/>
            <a:p>
              <a:endParaRPr lang="en-CA" b="1"/>
            </a:p>
          </p:txBody>
        </p:sp>
        <p:sp>
          <p:nvSpPr>
            <p:cNvPr id="23" name="ConnectLine"/>
            <p:cNvSpPr/>
            <p:nvPr/>
          </p:nvSpPr>
          <p:spPr>
            <a:xfrm>
              <a:off x="4227575" y="1226025"/>
              <a:ext cx="154813" cy="7600"/>
            </a:xfrm>
            <a:custGeom>
              <a:avLst/>
              <a:gdLst/>
              <a:ahLst/>
              <a:cxnLst/>
              <a:rect l="0" t="0" r="0" b="0"/>
              <a:pathLst>
                <a:path w="154813" h="7600" fill="none">
                  <a:moveTo>
                    <a:pt x="0" y="0"/>
                  </a:moveTo>
                  <a:lnTo>
                    <a:pt x="154813" y="0"/>
                  </a:lnTo>
                </a:path>
              </a:pathLst>
            </a:custGeom>
            <a:noFill/>
            <a:ln w="7600" cap="flat">
              <a:solidFill>
                <a:schemeClr val="tx1"/>
              </a:solidFill>
              <a:bevel/>
              <a:tailEnd type="stealth" w="med" len="med"/>
            </a:ln>
          </p:spPr>
          <p:txBody>
            <a:bodyPr/>
            <a:lstStyle/>
            <a:p>
              <a:endParaRPr lang="en-CA" b="1"/>
            </a:p>
          </p:txBody>
        </p:sp>
        <p:sp>
          <p:nvSpPr>
            <p:cNvPr id="24" name="ConnectLine"/>
            <p:cNvSpPr/>
            <p:nvPr/>
          </p:nvSpPr>
          <p:spPr>
            <a:xfrm>
              <a:off x="5598387" y="1226025"/>
              <a:ext cx="154813" cy="7600"/>
            </a:xfrm>
            <a:custGeom>
              <a:avLst/>
              <a:gdLst/>
              <a:ahLst/>
              <a:cxnLst/>
              <a:rect l="0" t="0" r="0" b="0"/>
              <a:pathLst>
                <a:path w="154813" h="7600" fill="none">
                  <a:moveTo>
                    <a:pt x="0" y="0"/>
                  </a:moveTo>
                  <a:lnTo>
                    <a:pt x="94013" y="0"/>
                  </a:lnTo>
                  <a:lnTo>
                    <a:pt x="154813" y="0"/>
                  </a:lnTo>
                </a:path>
              </a:pathLst>
            </a:custGeom>
            <a:noFill/>
            <a:ln w="7600" cap="flat">
              <a:solidFill>
                <a:schemeClr val="tx1"/>
              </a:solidFill>
              <a:bevel/>
              <a:tailEnd type="stealth" w="med" len="med"/>
            </a:ln>
          </p:spPr>
          <p:txBody>
            <a:bodyPr/>
            <a:lstStyle/>
            <a:p>
              <a:endParaRPr lang="en-CA" b="1"/>
            </a:p>
          </p:txBody>
        </p:sp>
      </p:grpSp>
    </p:spTree>
    <p:extLst>
      <p:ext uri="{BB962C8B-B14F-4D97-AF65-F5344CB8AC3E}">
        <p14:creationId xmlns:p14="http://schemas.microsoft.com/office/powerpoint/2010/main" val="112715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44C4B-1988-4598-A8C6-D6757EB620EE}"/>
              </a:ext>
            </a:extLst>
          </p:cNvPr>
          <p:cNvSpPr/>
          <p:nvPr/>
        </p:nvSpPr>
        <p:spPr>
          <a:xfrm>
            <a:off x="3962400" y="2668250"/>
            <a:ext cx="4953000" cy="1569660"/>
          </a:xfrm>
          <a:prstGeom prst="rect">
            <a:avLst/>
          </a:prstGeom>
        </p:spPr>
        <p:txBody>
          <a:bodyPr wrap="square">
            <a:spAutoFit/>
          </a:bodyPr>
          <a:lstStyle/>
          <a:p>
            <a:pPr marL="0" lvl="1" indent="0" algn="ctr">
              <a:buNone/>
            </a:pPr>
            <a:r>
              <a:rPr lang="en-CA" sz="4800" b="1" dirty="0">
                <a:solidFill>
                  <a:schemeClr val="bg1"/>
                </a:solidFill>
                <a:cs typeface="Arial" panose="020B0604020202020204" pitchFamily="34" charset="0"/>
              </a:rPr>
              <a:t>2021 ODC Priorities</a:t>
            </a:r>
          </a:p>
        </p:txBody>
      </p:sp>
    </p:spTree>
    <p:extLst>
      <p:ext uri="{BB962C8B-B14F-4D97-AF65-F5344CB8AC3E}">
        <p14:creationId xmlns:p14="http://schemas.microsoft.com/office/powerpoint/2010/main" val="19693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785BCD7A-D18A-42CC-88C8-E12A48908D67}"/>
              </a:ext>
            </a:extLst>
          </p:cNvPr>
          <p:cNvSpPr txBox="1">
            <a:spLocks/>
          </p:cNvSpPr>
          <p:nvPr/>
        </p:nvSpPr>
        <p:spPr>
          <a:xfrm>
            <a:off x="609600" y="1395462"/>
            <a:ext cx="8458200" cy="3100338"/>
          </a:xfrm>
          <a:prstGeom prst="rect">
            <a:avLst/>
          </a:prstGeom>
        </p:spPr>
        <p:txBody>
          <a:bodyPr vert="horz" lIns="0" tIns="0" rIns="0" bIns="0" rtlCol="0">
            <a:noAutofit/>
          </a:bodyPr>
          <a:lstStyle>
            <a:lvl1pPr marL="457200" indent="-457200" algn="l" defTabSz="457200" rtl="0" fontAlgn="base">
              <a:spcBef>
                <a:spcPct val="20000"/>
              </a:spcBef>
              <a:spcAft>
                <a:spcPct val="0"/>
              </a:spcAft>
              <a:buFont typeface="Arial"/>
              <a:buChar char="•"/>
              <a:defRPr sz="3200" kern="1200">
                <a:solidFill>
                  <a:schemeClr val="tx1"/>
                </a:solidFill>
                <a:latin typeface="Arial"/>
                <a:ea typeface="ＭＳ Ｐゴシック" pitchFamily="34" charset="-128"/>
                <a:cs typeface="Arial"/>
              </a:defRPr>
            </a:lvl1pPr>
            <a:lvl2pPr marL="742950" indent="-285750" algn="l" defTabSz="457200" rtl="0" fontAlgn="base">
              <a:spcBef>
                <a:spcPct val="20000"/>
              </a:spcBef>
              <a:spcAft>
                <a:spcPct val="0"/>
              </a:spcAft>
              <a:buSzPct val="105000"/>
              <a:buFont typeface="Arial" pitchFamily="34" charset="0"/>
              <a:buChar char="•"/>
              <a:defRPr sz="2800" kern="1200">
                <a:solidFill>
                  <a:schemeClr val="tx1"/>
                </a:solidFill>
                <a:latin typeface="Arial"/>
                <a:ea typeface="ＭＳ Ｐゴシック" pitchFamily="34" charset="-128"/>
                <a:cs typeface="Arial"/>
              </a:defRPr>
            </a:lvl2pPr>
            <a:lvl3pPr marL="1143000" indent="-228600" algn="l" defTabSz="457200" rtl="0" fontAlgn="base">
              <a:spcBef>
                <a:spcPct val="20000"/>
              </a:spcBef>
              <a:spcAft>
                <a:spcPct val="0"/>
              </a:spcAft>
              <a:buSzPct val="75000"/>
              <a:buFont typeface="Courier New" pitchFamily="49" charset="0"/>
              <a:buChar char="o"/>
              <a:defRPr sz="2400" kern="1200">
                <a:solidFill>
                  <a:schemeClr val="tx1"/>
                </a:solidFill>
                <a:latin typeface="Arial"/>
                <a:ea typeface="ＭＳ Ｐゴシック" pitchFamily="34" charset="-128"/>
                <a:cs typeface="Arial"/>
              </a:defRPr>
            </a:lvl3pPr>
            <a:lvl4pPr marL="1600200" indent="-228600" algn="l" defTabSz="457200" rtl="0" fontAlgn="base">
              <a:spcBef>
                <a:spcPct val="20000"/>
              </a:spcBef>
              <a:spcAft>
                <a:spcPct val="0"/>
              </a:spcAft>
              <a:buSzPct val="81000"/>
              <a:buFont typeface="Courier New" pitchFamily="49" charset="0"/>
              <a:buChar char="o"/>
              <a:defRPr sz="2000" kern="1200">
                <a:solidFill>
                  <a:schemeClr val="tx1"/>
                </a:solidFill>
                <a:latin typeface="Arial"/>
                <a:ea typeface="ＭＳ Ｐゴシック" pitchFamily="34" charset="-128"/>
                <a:cs typeface="Arial"/>
              </a:defRPr>
            </a:lvl4pPr>
            <a:lvl5pPr marL="2057400" indent="-228600" algn="l" defTabSz="457200" rtl="0" fontAlgn="base">
              <a:spcBef>
                <a:spcPct val="20000"/>
              </a:spcBef>
              <a:spcAft>
                <a:spcPct val="0"/>
              </a:spcAft>
              <a:buSzPct val="62000"/>
              <a:buFont typeface="Wingdings" pitchFamily="2" charset="2"/>
              <a:buChar char=""/>
              <a:defRPr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Wingdings" charset="2"/>
              <a:buChar char="§"/>
              <a:defRPr sz="1400" kern="120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1" indent="-450850"/>
            <a:r>
              <a:rPr lang="en-CA" sz="2400" dirty="0">
                <a:latin typeface="Arial" panose="020B0604020202020204" pitchFamily="34" charset="0"/>
                <a:cs typeface="Arial" panose="020B0604020202020204" pitchFamily="34" charset="0"/>
              </a:rPr>
              <a:t>Access to Health Care Services</a:t>
            </a:r>
          </a:p>
          <a:p>
            <a:pPr marL="1028700" lvl="2" indent="-450850"/>
            <a:r>
              <a:rPr lang="en-CA" sz="2000" u="sng" dirty="0">
                <a:latin typeface="Arial" panose="020B0604020202020204" pitchFamily="34" charset="0"/>
                <a:cs typeface="Arial" panose="020B0604020202020204" pitchFamily="34" charset="0"/>
              </a:rPr>
              <a:t>Summary of priority:</a:t>
            </a:r>
            <a:r>
              <a:rPr lang="en-CA" sz="2000" dirty="0">
                <a:latin typeface="Arial" panose="020B0604020202020204" pitchFamily="34" charset="0"/>
                <a:cs typeface="Arial" panose="020B0604020202020204" pitchFamily="34" charset="0"/>
              </a:rPr>
              <a:t> Understand the health and social services available for people who use drugs. Identify gaps and opportunities for improving these services.</a:t>
            </a:r>
          </a:p>
          <a:p>
            <a:pPr marL="1028700" lvl="2" indent="-450850"/>
            <a:r>
              <a:rPr lang="en-CA" sz="2000" dirty="0">
                <a:latin typeface="Arial" panose="020B0604020202020204" pitchFamily="34" charset="0"/>
                <a:cs typeface="Arial" panose="020B0604020202020204" pitchFamily="34" charset="0"/>
              </a:rPr>
              <a:t>Areas of interest: Mental health services, health care utilization</a:t>
            </a:r>
          </a:p>
          <a:p>
            <a:pPr marL="1028700" lvl="2" indent="-450850"/>
            <a:endParaRPr lang="en-CA" sz="2000" dirty="0">
              <a:latin typeface="Arial" panose="020B0604020202020204" pitchFamily="34" charset="0"/>
              <a:cs typeface="Arial" panose="020B0604020202020204" pitchFamily="34" charset="0"/>
            </a:endParaRPr>
          </a:p>
          <a:p>
            <a:pPr marL="1028700" lvl="2" indent="-450850"/>
            <a:endParaRPr lang="en-CA" sz="2000" dirty="0">
              <a:latin typeface="Arial" panose="020B0604020202020204" pitchFamily="34" charset="0"/>
              <a:cs typeface="Arial" panose="020B0604020202020204" pitchFamily="34" charset="0"/>
            </a:endParaRPr>
          </a:p>
          <a:p>
            <a:pPr marL="628650" lvl="1" indent="-450850"/>
            <a:r>
              <a:rPr lang="en-CA" sz="2400" dirty="0">
                <a:latin typeface="Arial" panose="020B0604020202020204" pitchFamily="34" charset="0"/>
                <a:cs typeface="Arial" panose="020B0604020202020204" pitchFamily="34" charset="0"/>
              </a:rPr>
              <a:t>Protective Factors to Overdose</a:t>
            </a:r>
          </a:p>
          <a:p>
            <a:pPr marL="920750" lvl="2" indent="-342900"/>
            <a:r>
              <a:rPr lang="en-CA" sz="2000" u="sng" dirty="0">
                <a:latin typeface="Arial" panose="020B0604020202020204" pitchFamily="34" charset="0"/>
                <a:cs typeface="Arial" panose="020B0604020202020204" pitchFamily="34" charset="0"/>
              </a:rPr>
              <a:t>Summary of the priority:</a:t>
            </a:r>
            <a:r>
              <a:rPr lang="en-CA" sz="2000" dirty="0">
                <a:latin typeface="Arial" panose="020B0604020202020204" pitchFamily="34" charset="0"/>
                <a:cs typeface="Arial" panose="020B0604020202020204" pitchFamily="34" charset="0"/>
              </a:rPr>
              <a:t> Strength-based analyses examining characteristics which protect people from overdose.</a:t>
            </a:r>
          </a:p>
        </p:txBody>
      </p:sp>
      <p:sp>
        <p:nvSpPr>
          <p:cNvPr id="10" name="Title 2"/>
          <p:cNvSpPr txBox="1">
            <a:spLocks/>
          </p:cNvSpPr>
          <p:nvPr/>
        </p:nvSpPr>
        <p:spPr bwMode="auto">
          <a:xfrm>
            <a:off x="381000" y="152400"/>
            <a:ext cx="8229600" cy="728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a:lstStyle>
          <a:p>
            <a:r>
              <a:rPr lang="en-US" dirty="0">
                <a:latin typeface="Arial" panose="020B0604020202020204" pitchFamily="34" charset="0"/>
                <a:cs typeface="Arial" panose="020B0604020202020204" pitchFamily="34" charset="0"/>
              </a:rPr>
              <a:t>Select Results from the Annual Priority Setting Exercise</a:t>
            </a:r>
          </a:p>
        </p:txBody>
      </p:sp>
    </p:spTree>
    <p:extLst>
      <p:ext uri="{BB962C8B-B14F-4D97-AF65-F5344CB8AC3E}">
        <p14:creationId xmlns:p14="http://schemas.microsoft.com/office/powerpoint/2010/main" val="2858777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785BCD7A-D18A-42CC-88C8-E12A48908D67}"/>
              </a:ext>
            </a:extLst>
          </p:cNvPr>
          <p:cNvSpPr txBox="1">
            <a:spLocks/>
          </p:cNvSpPr>
          <p:nvPr/>
        </p:nvSpPr>
        <p:spPr>
          <a:xfrm>
            <a:off x="609600" y="1395462"/>
            <a:ext cx="8458200" cy="3100338"/>
          </a:xfrm>
          <a:prstGeom prst="rect">
            <a:avLst/>
          </a:prstGeom>
        </p:spPr>
        <p:txBody>
          <a:bodyPr vert="horz" lIns="0" tIns="0" rIns="0" bIns="0" rtlCol="0">
            <a:noAutofit/>
          </a:bodyPr>
          <a:lstStyle>
            <a:lvl1pPr marL="457200" indent="-457200" algn="l" defTabSz="457200" rtl="0" fontAlgn="base">
              <a:spcBef>
                <a:spcPct val="20000"/>
              </a:spcBef>
              <a:spcAft>
                <a:spcPct val="0"/>
              </a:spcAft>
              <a:buFont typeface="Arial"/>
              <a:buChar char="•"/>
              <a:defRPr sz="3200" kern="1200">
                <a:solidFill>
                  <a:schemeClr val="tx1"/>
                </a:solidFill>
                <a:latin typeface="Arial"/>
                <a:ea typeface="ＭＳ Ｐゴシック" pitchFamily="34" charset="-128"/>
                <a:cs typeface="Arial"/>
              </a:defRPr>
            </a:lvl1pPr>
            <a:lvl2pPr marL="742950" indent="-285750" algn="l" defTabSz="457200" rtl="0" fontAlgn="base">
              <a:spcBef>
                <a:spcPct val="20000"/>
              </a:spcBef>
              <a:spcAft>
                <a:spcPct val="0"/>
              </a:spcAft>
              <a:buSzPct val="105000"/>
              <a:buFont typeface="Arial" pitchFamily="34" charset="0"/>
              <a:buChar char="•"/>
              <a:defRPr sz="2800" kern="1200">
                <a:solidFill>
                  <a:schemeClr val="tx1"/>
                </a:solidFill>
                <a:latin typeface="Arial"/>
                <a:ea typeface="ＭＳ Ｐゴシック" pitchFamily="34" charset="-128"/>
                <a:cs typeface="Arial"/>
              </a:defRPr>
            </a:lvl2pPr>
            <a:lvl3pPr marL="1143000" indent="-228600" algn="l" defTabSz="457200" rtl="0" fontAlgn="base">
              <a:spcBef>
                <a:spcPct val="20000"/>
              </a:spcBef>
              <a:spcAft>
                <a:spcPct val="0"/>
              </a:spcAft>
              <a:buSzPct val="75000"/>
              <a:buFont typeface="Courier New" pitchFamily="49" charset="0"/>
              <a:buChar char="o"/>
              <a:defRPr sz="2400" kern="1200">
                <a:solidFill>
                  <a:schemeClr val="tx1"/>
                </a:solidFill>
                <a:latin typeface="Arial"/>
                <a:ea typeface="ＭＳ Ｐゴシック" pitchFamily="34" charset="-128"/>
                <a:cs typeface="Arial"/>
              </a:defRPr>
            </a:lvl3pPr>
            <a:lvl4pPr marL="1600200" indent="-228600" algn="l" defTabSz="457200" rtl="0" fontAlgn="base">
              <a:spcBef>
                <a:spcPct val="20000"/>
              </a:spcBef>
              <a:spcAft>
                <a:spcPct val="0"/>
              </a:spcAft>
              <a:buSzPct val="81000"/>
              <a:buFont typeface="Courier New" pitchFamily="49" charset="0"/>
              <a:buChar char="o"/>
              <a:defRPr sz="2000" kern="1200">
                <a:solidFill>
                  <a:schemeClr val="tx1"/>
                </a:solidFill>
                <a:latin typeface="Arial"/>
                <a:ea typeface="ＭＳ Ｐゴシック" pitchFamily="34" charset="-128"/>
                <a:cs typeface="Arial"/>
              </a:defRPr>
            </a:lvl4pPr>
            <a:lvl5pPr marL="2057400" indent="-228600" algn="l" defTabSz="457200" rtl="0" fontAlgn="base">
              <a:spcBef>
                <a:spcPct val="20000"/>
              </a:spcBef>
              <a:spcAft>
                <a:spcPct val="0"/>
              </a:spcAft>
              <a:buSzPct val="62000"/>
              <a:buFont typeface="Wingdings" pitchFamily="2" charset="2"/>
              <a:buChar char=""/>
              <a:defRPr kern="1200">
                <a:solidFill>
                  <a:schemeClr val="tx1"/>
                </a:solidFill>
                <a:latin typeface="Arial"/>
                <a:ea typeface="ＭＳ Ｐゴシック" pitchFamily="34" charset="-128"/>
                <a:cs typeface="Arial"/>
              </a:defRPr>
            </a:lvl5pPr>
            <a:lvl6pPr marL="2514600" indent="-228600" algn="l" defTabSz="457200" rtl="0" eaLnBrk="1" latinLnBrk="0" hangingPunct="1">
              <a:spcBef>
                <a:spcPct val="20000"/>
              </a:spcBef>
              <a:buFont typeface="Wingdings" charset="2"/>
              <a:buChar char="§"/>
              <a:defRPr sz="1400" kern="1200">
                <a:solidFill>
                  <a:schemeClr val="tx1"/>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1" indent="-450850"/>
            <a:r>
              <a:rPr lang="en-CA" sz="2000" dirty="0"/>
              <a:t>Not all applications for data access are approved by data stewards</a:t>
            </a:r>
          </a:p>
          <a:p>
            <a:pPr marL="177800" lvl="1" indent="0">
              <a:buNone/>
            </a:pPr>
            <a:endParaRPr lang="en-CA" sz="2000" dirty="0"/>
          </a:p>
          <a:p>
            <a:pPr marL="628650" lvl="1" indent="-450850"/>
            <a:r>
              <a:rPr lang="en-CA" sz="2000" dirty="0"/>
              <a:t>One of the most important evaluation criteria are applicability to the overdose response in BC.</a:t>
            </a:r>
          </a:p>
          <a:p>
            <a:pPr marL="1028700" lvl="2" indent="-450850"/>
            <a:r>
              <a:rPr lang="en-CA" sz="1600" dirty="0">
                <a:latin typeface="Arial" panose="020B0604020202020204" pitchFamily="34" charset="0"/>
                <a:cs typeface="Arial" panose="020B0604020202020204" pitchFamily="34" charset="0"/>
              </a:rPr>
              <a:t>How will your project support overdose response efforts or the lives of persons who use substances?  </a:t>
            </a:r>
          </a:p>
          <a:p>
            <a:pPr marL="1028700" lvl="2" indent="-450850"/>
            <a:endParaRPr lang="en-CA" sz="1600" dirty="0">
              <a:latin typeface="Arial" panose="020B0604020202020204" pitchFamily="34" charset="0"/>
              <a:cs typeface="Arial" panose="020B0604020202020204" pitchFamily="34" charset="0"/>
            </a:endParaRPr>
          </a:p>
          <a:p>
            <a:pPr marL="628650" lvl="1" indent="-450850"/>
            <a:r>
              <a:rPr lang="en-CA" sz="2000" dirty="0">
                <a:latin typeface="Arial" panose="020B0604020202020204" pitchFamily="34" charset="0"/>
                <a:cs typeface="Arial" panose="020B0604020202020204" pitchFamily="34" charset="0"/>
              </a:rPr>
              <a:t>Applications for data access are also assessed on the analytic approach and methodology. </a:t>
            </a:r>
          </a:p>
          <a:p>
            <a:pPr marL="1028700" lvl="2" indent="-450850"/>
            <a:r>
              <a:rPr lang="en-CA" sz="1600" dirty="0">
                <a:latin typeface="Arial" panose="020B0604020202020204" pitchFamily="34" charset="0"/>
                <a:cs typeface="Arial" panose="020B0604020202020204" pitchFamily="34" charset="0"/>
              </a:rPr>
              <a:t>The more detailed the better.</a:t>
            </a:r>
          </a:p>
          <a:p>
            <a:pPr marL="628650" lvl="1" indent="-450850"/>
            <a:endParaRPr lang="en-CA" sz="2000" dirty="0">
              <a:latin typeface="Arial" panose="020B0604020202020204" pitchFamily="34" charset="0"/>
              <a:cs typeface="Arial" panose="020B0604020202020204" pitchFamily="34" charset="0"/>
            </a:endParaRPr>
          </a:p>
          <a:p>
            <a:pPr marL="628650" lvl="1" indent="-450850"/>
            <a:r>
              <a:rPr lang="en-CA" sz="2000" dirty="0">
                <a:latin typeface="Arial" panose="020B0604020202020204" pitchFamily="34" charset="0"/>
                <a:cs typeface="Arial" panose="020B0604020202020204" pitchFamily="34" charset="0"/>
              </a:rPr>
              <a:t>Teams that include BC-based researchers or organizations are preferred</a:t>
            </a:r>
          </a:p>
          <a:p>
            <a:pPr marL="1028700" lvl="2" indent="-450850"/>
            <a:r>
              <a:rPr lang="en-CA" sz="1600" dirty="0">
                <a:latin typeface="Arial" panose="020B0604020202020204" pitchFamily="34" charset="0"/>
                <a:cs typeface="Arial" panose="020B0604020202020204" pitchFamily="34" charset="0"/>
              </a:rPr>
              <a:t>Applications should reflect a knowledge of the local or regional context of overdose in BC</a:t>
            </a:r>
          </a:p>
        </p:txBody>
      </p:sp>
      <p:sp>
        <p:nvSpPr>
          <p:cNvPr id="10" name="Title 2"/>
          <p:cNvSpPr txBox="1">
            <a:spLocks/>
          </p:cNvSpPr>
          <p:nvPr/>
        </p:nvSpPr>
        <p:spPr bwMode="auto">
          <a:xfrm>
            <a:off x="381000" y="152400"/>
            <a:ext cx="8229600" cy="728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rgbClr val="FFFFFF"/>
                </a:solidFill>
                <a:latin typeface="+mj-lt"/>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charset="0"/>
                <a:ea typeface="ＭＳ Ｐゴシック" charset="0"/>
              </a:defRPr>
            </a:lvl2pPr>
            <a:lvl3pPr algn="l" defTabSz="457200" rtl="0" eaLnBrk="0" fontAlgn="base" hangingPunct="0">
              <a:spcBef>
                <a:spcPct val="0"/>
              </a:spcBef>
              <a:spcAft>
                <a:spcPct val="0"/>
              </a:spcAft>
              <a:defRPr sz="3200">
                <a:solidFill>
                  <a:srgbClr val="FFFFFF"/>
                </a:solidFill>
                <a:latin typeface="Arial" charset="0"/>
                <a:ea typeface="ＭＳ Ｐゴシック" charset="0"/>
              </a:defRPr>
            </a:lvl3pPr>
            <a:lvl4pPr algn="l" defTabSz="457200" rtl="0" eaLnBrk="0" fontAlgn="base" hangingPunct="0">
              <a:spcBef>
                <a:spcPct val="0"/>
              </a:spcBef>
              <a:spcAft>
                <a:spcPct val="0"/>
              </a:spcAft>
              <a:defRPr sz="3200">
                <a:solidFill>
                  <a:srgbClr val="FFFFFF"/>
                </a:solidFill>
                <a:latin typeface="Arial" charset="0"/>
                <a:ea typeface="ＭＳ Ｐゴシック" charset="0"/>
              </a:defRPr>
            </a:lvl4pPr>
            <a:lvl5pPr algn="l" defTabSz="457200" rtl="0" eaLnBrk="0" fontAlgn="base" hangingPunct="0">
              <a:spcBef>
                <a:spcPct val="0"/>
              </a:spcBef>
              <a:spcAft>
                <a:spcPct val="0"/>
              </a:spcAft>
              <a:defRPr sz="3200">
                <a:solidFill>
                  <a:srgbClr val="FFFFFF"/>
                </a:solidFill>
                <a:latin typeface="Arial" charset="0"/>
                <a:ea typeface="ＭＳ Ｐゴシック" charset="0"/>
              </a:defRPr>
            </a:lvl5pPr>
            <a:lvl6pPr marL="457200" algn="l" defTabSz="457200" rtl="0" fontAlgn="base">
              <a:spcBef>
                <a:spcPct val="0"/>
              </a:spcBef>
              <a:spcAft>
                <a:spcPct val="0"/>
              </a:spcAft>
              <a:defRPr sz="3200">
                <a:solidFill>
                  <a:srgbClr val="FFFFFF"/>
                </a:solidFill>
                <a:latin typeface="Arial" charset="0"/>
                <a:ea typeface="ＭＳ Ｐゴシック" charset="0"/>
              </a:defRPr>
            </a:lvl6pPr>
            <a:lvl7pPr marL="914400" algn="l" defTabSz="457200" rtl="0" fontAlgn="base">
              <a:spcBef>
                <a:spcPct val="0"/>
              </a:spcBef>
              <a:spcAft>
                <a:spcPct val="0"/>
              </a:spcAft>
              <a:defRPr sz="3200">
                <a:solidFill>
                  <a:srgbClr val="FFFFFF"/>
                </a:solidFill>
                <a:latin typeface="Arial" charset="0"/>
                <a:ea typeface="ＭＳ Ｐゴシック" charset="0"/>
              </a:defRPr>
            </a:lvl7pPr>
            <a:lvl8pPr marL="1371600" algn="l" defTabSz="457200" rtl="0" fontAlgn="base">
              <a:spcBef>
                <a:spcPct val="0"/>
              </a:spcBef>
              <a:spcAft>
                <a:spcPct val="0"/>
              </a:spcAft>
              <a:defRPr sz="3200">
                <a:solidFill>
                  <a:srgbClr val="FFFFFF"/>
                </a:solidFill>
                <a:latin typeface="Arial" charset="0"/>
                <a:ea typeface="ＭＳ Ｐゴシック" charset="0"/>
              </a:defRPr>
            </a:lvl8pPr>
            <a:lvl9pPr marL="1828800" algn="l" defTabSz="457200" rtl="0" fontAlgn="base">
              <a:spcBef>
                <a:spcPct val="0"/>
              </a:spcBef>
              <a:spcAft>
                <a:spcPct val="0"/>
              </a:spcAft>
              <a:defRPr sz="3200">
                <a:solidFill>
                  <a:srgbClr val="FFFFFF"/>
                </a:solidFill>
                <a:latin typeface="Arial" charset="0"/>
                <a:ea typeface="ＭＳ Ｐゴシック" charset="0"/>
              </a:defRPr>
            </a:lvl9pPr>
          </a:lstStyle>
          <a:p>
            <a:r>
              <a:rPr lang="en-US" dirty="0">
                <a:latin typeface="Arial" panose="020B0604020202020204" pitchFamily="34" charset="0"/>
                <a:cs typeface="Arial" panose="020B0604020202020204" pitchFamily="34" charset="0"/>
              </a:rPr>
              <a:t>Applying for Data Access</a:t>
            </a:r>
          </a:p>
        </p:txBody>
      </p:sp>
    </p:spTree>
    <p:extLst>
      <p:ext uri="{BB962C8B-B14F-4D97-AF65-F5344CB8AC3E}">
        <p14:creationId xmlns:p14="http://schemas.microsoft.com/office/powerpoint/2010/main" val="130764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44C4B-1988-4598-A8C6-D6757EB620EE}"/>
              </a:ext>
            </a:extLst>
          </p:cNvPr>
          <p:cNvSpPr/>
          <p:nvPr/>
        </p:nvSpPr>
        <p:spPr>
          <a:xfrm>
            <a:off x="3962400" y="1624548"/>
            <a:ext cx="4953000" cy="3416320"/>
          </a:xfrm>
          <a:prstGeom prst="rect">
            <a:avLst/>
          </a:prstGeom>
        </p:spPr>
        <p:txBody>
          <a:bodyPr wrap="square">
            <a:spAutoFit/>
          </a:bodyPr>
          <a:lstStyle/>
          <a:p>
            <a:pPr marL="0" lvl="1" indent="0">
              <a:buNone/>
            </a:pPr>
            <a:r>
              <a:rPr lang="en-CA" sz="2400" b="1" i="1" dirty="0">
                <a:solidFill>
                  <a:schemeClr val="bg1"/>
                </a:solidFill>
                <a:cs typeface="Arial" panose="020B0604020202020204" pitchFamily="34" charset="0"/>
              </a:rPr>
              <a:t>The Provincial Overdose Cohort contains the records of persons who have died since 2015 due to a drug-related overdose. </a:t>
            </a:r>
          </a:p>
          <a:p>
            <a:pPr marL="0" lvl="1" indent="0">
              <a:buNone/>
            </a:pPr>
            <a:endParaRPr lang="en-CA" sz="2400" b="1" i="1" dirty="0">
              <a:solidFill>
                <a:schemeClr val="bg1"/>
              </a:solidFill>
              <a:cs typeface="Arial" panose="020B0604020202020204" pitchFamily="34" charset="0"/>
            </a:endParaRPr>
          </a:p>
          <a:p>
            <a:pPr marL="0" lvl="1" indent="0">
              <a:buNone/>
            </a:pPr>
            <a:r>
              <a:rPr lang="en-CA" sz="2400" b="1" i="1" dirty="0">
                <a:solidFill>
                  <a:schemeClr val="bg1"/>
                </a:solidFill>
                <a:cs typeface="Arial" panose="020B0604020202020204" pitchFamily="34" charset="0"/>
              </a:rPr>
              <a:t>Reducing stigma and promoting person-centered solutions that aim to stop people from dying are central to our work.</a:t>
            </a:r>
            <a:endParaRPr lang="en-CA" sz="2800" b="1" i="1" dirty="0">
              <a:solidFill>
                <a:schemeClr val="bg1"/>
              </a:solidFill>
              <a:cs typeface="Arial" panose="020B0604020202020204" pitchFamily="34" charset="0"/>
            </a:endParaRPr>
          </a:p>
        </p:txBody>
      </p:sp>
    </p:spTree>
    <p:extLst>
      <p:ext uri="{BB962C8B-B14F-4D97-AF65-F5344CB8AC3E}">
        <p14:creationId xmlns:p14="http://schemas.microsoft.com/office/powerpoint/2010/main" val="293167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Building the Provincial Overdose Cohort</a:t>
            </a:r>
          </a:p>
        </p:txBody>
      </p:sp>
      <p:sp>
        <p:nvSpPr>
          <p:cNvPr id="3" name="Content Placeholder 2"/>
          <p:cNvSpPr>
            <a:spLocks noGrp="1"/>
          </p:cNvSpPr>
          <p:nvPr>
            <p:ph idx="1"/>
          </p:nvPr>
        </p:nvSpPr>
        <p:spPr>
          <a:xfrm>
            <a:off x="457200" y="1417638"/>
            <a:ext cx="8458200" cy="3108691"/>
          </a:xfrm>
        </p:spPr>
        <p:txBody>
          <a:bodyPr/>
          <a:lstStyle/>
          <a:p>
            <a:r>
              <a:rPr lang="en-CA" sz="2000" i="1" dirty="0">
                <a:latin typeface="Arial" panose="020B0604020202020204" pitchFamily="34" charset="0"/>
                <a:cs typeface="Arial" panose="020B0604020202020204" pitchFamily="34" charset="0"/>
              </a:rPr>
              <a:t>“On Thursday, April 14, 2016, BC’s Provincial Health Officer declared a public health emergency in response to the rise in drug overdoses and deaths.  Timely access to the required data for those parties designated to carry out overdose emergency related analyses is essential to support evidence-based decision making.”</a:t>
            </a:r>
          </a:p>
          <a:p>
            <a:pPr marL="0" indent="0">
              <a:buNone/>
            </a:pPr>
            <a:endParaRPr lang="en-CA"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Shared data governance, led by the Provincial Health Officer, reflects the need for collaboration among data stewards whose data comprises the Provincial Overdose Cohort. </a:t>
            </a:r>
          </a:p>
        </p:txBody>
      </p:sp>
      <p:pic>
        <p:nvPicPr>
          <p:cNvPr id="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870519"/>
            <a:ext cx="191332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talentegg.ca/incubator/wp-content/uploads/2016/09/NH-Office-Hours-Transcri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715000"/>
            <a:ext cx="1371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https://bloximages.newyork1.vip.townnews.com/pentictonherald.ca/content/tncms/assets/v3/editorial/4/ae/4aee292e-df18-11e4-a492-ebf2fd61c1f3/552718f0e932c.image.jpg?resize=1125%2C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5862637"/>
            <a:ext cx="11525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age result for phsa bc">
            <a:extLst>
              <a:ext uri="{FF2B5EF4-FFF2-40B4-BE49-F238E27FC236}">
                <a16:creationId xmlns:a16="http://schemas.microsoft.com/office/drawing/2014/main" id="{7F35D495-D69C-4F67-8579-17E51412F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882779"/>
            <a:ext cx="1614380" cy="5180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hsabc.ehcnet.ca\HomeDir\HomeDir07\chloe.xavier\My Pictures\VennGage\YzrXT7fj_400x400.jpg"/>
          <p:cNvPicPr>
            <a:picLocks noChangeAspect="1" noChangeArrowheads="1"/>
          </p:cNvPicPr>
          <p:nvPr/>
        </p:nvPicPr>
        <p:blipFill rotWithShape="1">
          <a:blip r:embed="rId7">
            <a:extLst>
              <a:ext uri="{28A0092B-C50C-407E-A947-70E740481C1C}">
                <a14:useLocalDpi xmlns:a14="http://schemas.microsoft.com/office/drawing/2010/main" val="0"/>
              </a:ext>
            </a:extLst>
          </a:blip>
          <a:srcRect l="12291" t="22303" r="15561" b="29310"/>
          <a:stretch/>
        </p:blipFill>
        <p:spPr bwMode="auto">
          <a:xfrm>
            <a:off x="4462539" y="5791200"/>
            <a:ext cx="1023861" cy="6866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phsabc.ehcnet.ca\HomeDir\HomeDir07\chloe.xavier\My Pictures\VennGag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2087" y="5867400"/>
            <a:ext cx="2160313" cy="4876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hsabc.ehcnet.ca\HomeDir\HomeDir07\chloe.xavier\My Pictures\VennGage\BCCDC_Logo_RGB_900p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8198" y="4953000"/>
            <a:ext cx="155760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phsabc.ehcnet.ca\HomeDir\HomeDir07\chloe.xavier\My Pictures\VennGage\download.png"/>
          <p:cNvPicPr>
            <a:picLocks noChangeAspect="1" noChangeArrowheads="1"/>
          </p:cNvPicPr>
          <p:nvPr/>
        </p:nvPicPr>
        <p:blipFill rotWithShape="1">
          <a:blip r:embed="rId10">
            <a:extLst>
              <a:ext uri="{28A0092B-C50C-407E-A947-70E740481C1C}">
                <a14:useLocalDpi xmlns:a14="http://schemas.microsoft.com/office/drawing/2010/main" val="0"/>
              </a:ext>
            </a:extLst>
          </a:blip>
          <a:srcRect l="4449" t="14964" r="4838" b="13151"/>
          <a:stretch/>
        </p:blipFill>
        <p:spPr bwMode="auto">
          <a:xfrm>
            <a:off x="4699684" y="4876800"/>
            <a:ext cx="2234516" cy="6610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phsabc.ehcnet.ca\HomeDir\HomeDir07\chloe.xavier\My Pictures\VennGage\ministry-of-health.png"/>
          <p:cNvPicPr>
            <a:picLocks noChangeAspect="1" noChangeArrowheads="1"/>
          </p:cNvPicPr>
          <p:nvPr/>
        </p:nvPicPr>
        <p:blipFill rotWithShape="1">
          <a:blip r:embed="rId11">
            <a:extLst>
              <a:ext uri="{28A0092B-C50C-407E-A947-70E740481C1C}">
                <a14:useLocalDpi xmlns:a14="http://schemas.microsoft.com/office/drawing/2010/main" val="0"/>
              </a:ext>
            </a:extLst>
          </a:blip>
          <a:srcRect l="3202" t="11144" r="54433" b="14172"/>
          <a:stretch/>
        </p:blipFill>
        <p:spPr bwMode="auto">
          <a:xfrm>
            <a:off x="457200" y="4915641"/>
            <a:ext cx="677917" cy="5833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coroners service b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2968" y="5715000"/>
            <a:ext cx="820032" cy="691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population data b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4324" y="5103204"/>
            <a:ext cx="1768676" cy="45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2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Shared Data Governance Framework</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latin typeface="Arial" panose="020B0604020202020204" pitchFamily="34" charset="0"/>
                <a:cs typeface="Arial" panose="020B0604020202020204" pitchFamily="34" charset="0"/>
              </a:rPr>
              <a:t>Data Stewards provide guidance on the ongoing development and use of the Cohort.</a:t>
            </a:r>
          </a:p>
          <a:p>
            <a:pPr>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a:buFont typeface="Arial" panose="020B0604020202020204" pitchFamily="34" charset="0"/>
              <a:buChar char="•"/>
            </a:pPr>
            <a:r>
              <a:rPr lang="en-CA" dirty="0">
                <a:latin typeface="Arial" panose="020B0604020202020204" pitchFamily="34" charset="0"/>
                <a:cs typeface="Arial" panose="020B0604020202020204" pitchFamily="34" charset="0"/>
              </a:rPr>
              <a:t>Collaborative process used to:</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Identify and prioritize research questions;</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Review results as produced;</a:t>
            </a:r>
          </a:p>
          <a:p>
            <a:pPr lvl="1">
              <a:buFont typeface="Courier New" panose="02070309020205020404" pitchFamily="49" charset="0"/>
              <a:buChar char="o"/>
            </a:pPr>
            <a:r>
              <a:rPr lang="en-CA" dirty="0">
                <a:latin typeface="Arial" panose="020B0604020202020204" pitchFamily="34" charset="0"/>
                <a:cs typeface="Arial" panose="020B0604020202020204" pitchFamily="34" charset="0"/>
              </a:rPr>
              <a:t>Disseminate results through the community.</a:t>
            </a:r>
          </a:p>
          <a:p>
            <a:pPr lvl="1"/>
            <a:endParaRPr lang="en-CA" dirty="0">
              <a:latin typeface="Arial" panose="020B0604020202020204" pitchFamily="34" charset="0"/>
              <a:cs typeface="Arial" panose="020B0604020202020204" pitchFamily="34" charset="0"/>
            </a:endParaRPr>
          </a:p>
          <a:p>
            <a:pPr>
              <a:buFont typeface="Arial" charset="0"/>
              <a:buChar char="•"/>
            </a:pPr>
            <a:r>
              <a:rPr lang="en-CA" dirty="0">
                <a:latin typeface="Arial" panose="020B0604020202020204" pitchFamily="34" charset="0"/>
                <a:cs typeface="Arial" panose="020B0604020202020204" pitchFamily="34" charset="0"/>
              </a:rPr>
              <a:t>Once results are created, the following review processes are initiated:</a:t>
            </a:r>
          </a:p>
          <a:p>
            <a:pPr lvl="1">
              <a:buFont typeface="Arial" charset="0"/>
              <a:buChar char="•"/>
            </a:pPr>
            <a:r>
              <a:rPr lang="en-CA" dirty="0">
                <a:latin typeface="Arial" panose="020B0604020202020204" pitchFamily="34" charset="0"/>
                <a:cs typeface="Arial" panose="020B0604020202020204" pitchFamily="34" charset="0"/>
              </a:rPr>
              <a:t>Internal review by BCCDC</a:t>
            </a:r>
          </a:p>
          <a:p>
            <a:pPr lvl="1">
              <a:buFont typeface="Arial" charset="0"/>
              <a:buChar char="•"/>
            </a:pPr>
            <a:r>
              <a:rPr lang="en-CA" dirty="0">
                <a:latin typeface="Arial" panose="020B0604020202020204" pitchFamily="34" charset="0"/>
                <a:cs typeface="Arial" panose="020B0604020202020204" pitchFamily="34" charset="0"/>
              </a:rPr>
              <a:t>45 day review by data stewards (MOH, BCCS, and BCEHS)</a:t>
            </a:r>
          </a:p>
          <a:p>
            <a:pPr lvl="1">
              <a:buFont typeface="Arial" charset="0"/>
              <a:buChar char="•"/>
            </a:pPr>
            <a:endParaRPr lang="en-CA" dirty="0">
              <a:latin typeface="Arial" panose="020B0604020202020204" pitchFamily="34" charset="0"/>
              <a:cs typeface="Arial" panose="020B0604020202020204" pitchFamily="34" charset="0"/>
            </a:endParaRPr>
          </a:p>
          <a:p>
            <a:pPr lvl="1">
              <a:buFont typeface="Arial" charset="0"/>
              <a:buChar char="•"/>
            </a:pPr>
            <a:endParaRPr lang="en-CA"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92280" y="5874773"/>
            <a:ext cx="1733266" cy="722579"/>
          </a:xfrm>
          <a:prstGeom prst="rect">
            <a:avLst/>
          </a:prstGeom>
        </p:spPr>
      </p:pic>
    </p:spTree>
    <p:extLst>
      <p:ext uri="{BB962C8B-B14F-4D97-AF65-F5344CB8AC3E}">
        <p14:creationId xmlns:p14="http://schemas.microsoft.com/office/powerpoint/2010/main" val="381254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Shared Data Governance Framework</a:t>
            </a:r>
          </a:p>
        </p:txBody>
      </p:sp>
      <p:sp>
        <p:nvSpPr>
          <p:cNvPr id="3" name="Content Placeholder 2"/>
          <p:cNvSpPr>
            <a:spLocks noGrp="1"/>
          </p:cNvSpPr>
          <p:nvPr>
            <p:ph idx="1"/>
          </p:nvPr>
        </p:nvSpPr>
        <p:spPr>
          <a:ln>
            <a:noFill/>
          </a:ln>
        </p:spPr>
        <p:txBody>
          <a:bodyPr/>
          <a:lstStyle/>
          <a:p>
            <a:pPr>
              <a:buFont typeface="Arial" panose="020B0604020202020204" pitchFamily="34" charset="0"/>
              <a:buChar char="•"/>
            </a:pPr>
            <a:r>
              <a:rPr lang="en-CA" sz="2800" dirty="0">
                <a:latin typeface="Arial" panose="020B0604020202020204" pitchFamily="34" charset="0"/>
                <a:cs typeface="Arial" panose="020B0604020202020204" pitchFamily="34" charset="0"/>
              </a:rPr>
              <a:t>Data stewards convene to approve applications for data access.</a:t>
            </a:r>
          </a:p>
          <a:p>
            <a:pPr lvl="1">
              <a:buFont typeface="Arial" panose="020B0604020202020204" pitchFamily="34" charset="0"/>
              <a:buChar char="•"/>
            </a:pPr>
            <a:r>
              <a:rPr lang="en-CA" sz="2000" dirty="0">
                <a:latin typeface="Arial" panose="020B0604020202020204" pitchFamily="34" charset="0"/>
                <a:cs typeface="Arial" panose="020B0604020202020204" pitchFamily="34" charset="0"/>
              </a:rPr>
              <a:t>Data stewards include the BC Ministry of Health, BC Coroner’s Service, BC </a:t>
            </a:r>
            <a:r>
              <a:rPr lang="en-CA" sz="2000" dirty="0" smtClean="0">
                <a:latin typeface="Arial" panose="020B0604020202020204" pitchFamily="34" charset="0"/>
                <a:cs typeface="Arial" panose="020B0604020202020204" pitchFamily="34" charset="0"/>
              </a:rPr>
              <a:t>Emergency Health Services, </a:t>
            </a:r>
            <a:r>
              <a:rPr lang="en-CA" sz="2000" dirty="0">
                <a:latin typeface="Arial" panose="020B0604020202020204" pitchFamily="34" charset="0"/>
                <a:cs typeface="Arial" panose="020B0604020202020204" pitchFamily="34" charset="0"/>
              </a:rPr>
              <a:t>First Nations Health Authority, Ministry of Social Development and Poverty Reduction.</a:t>
            </a:r>
          </a:p>
          <a:p>
            <a:pPr marL="457200" lvl="1" indent="0">
              <a:buNone/>
            </a:pPr>
            <a:endParaRPr lang="en-CA" sz="20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A consensus-driven approach is used to approve applications:</a:t>
            </a:r>
          </a:p>
          <a:p>
            <a:pPr lvl="1"/>
            <a:r>
              <a:rPr lang="en-CA" sz="2000" dirty="0">
                <a:latin typeface="Arial" panose="020B0604020202020204" pitchFamily="34" charset="0"/>
                <a:cs typeface="Arial" panose="020B0604020202020204" pitchFamily="34" charset="0"/>
              </a:rPr>
              <a:t>All data stewards must approve an application for data access.</a:t>
            </a:r>
          </a:p>
          <a:p>
            <a:pPr lvl="1">
              <a:buFont typeface="Arial" panose="020B0604020202020204" pitchFamily="34" charset="0"/>
              <a:buChar char="•"/>
            </a:pPr>
            <a:endParaRPr lang="en-CA" sz="2400" dirty="0">
              <a:highlight>
                <a:srgbClr val="FFFF00"/>
              </a:highlight>
              <a:latin typeface="Arial" panose="020B0604020202020204" pitchFamily="34" charset="0"/>
              <a:cs typeface="Arial" panose="020B0604020202020204" pitchFamily="34" charset="0"/>
            </a:endParaRPr>
          </a:p>
          <a:p>
            <a:endParaRPr lang="en-CA" dirty="0">
              <a:highlight>
                <a:srgbClr val="FFFF00"/>
              </a:highligh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092280" y="5874773"/>
            <a:ext cx="1733266" cy="722579"/>
          </a:xfrm>
          <a:prstGeom prst="rect">
            <a:avLst/>
          </a:prstGeom>
        </p:spPr>
      </p:pic>
    </p:spTree>
    <p:extLst>
      <p:ext uri="{BB962C8B-B14F-4D97-AF65-F5344CB8AC3E}">
        <p14:creationId xmlns:p14="http://schemas.microsoft.com/office/powerpoint/2010/main" val="134293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44C4B-1988-4598-A8C6-D6757EB620EE}"/>
              </a:ext>
            </a:extLst>
          </p:cNvPr>
          <p:cNvSpPr/>
          <p:nvPr/>
        </p:nvSpPr>
        <p:spPr>
          <a:xfrm>
            <a:off x="3962400" y="2286000"/>
            <a:ext cx="4953000" cy="2123658"/>
          </a:xfrm>
          <a:prstGeom prst="rect">
            <a:avLst/>
          </a:prstGeom>
        </p:spPr>
        <p:txBody>
          <a:bodyPr wrap="square">
            <a:spAutoFit/>
          </a:bodyPr>
          <a:lstStyle/>
          <a:p>
            <a:pPr marL="0" lvl="1" indent="0" algn="ctr">
              <a:buNone/>
            </a:pPr>
            <a:r>
              <a:rPr lang="en-CA" sz="4400" b="1" dirty="0">
                <a:solidFill>
                  <a:schemeClr val="bg1"/>
                </a:solidFill>
                <a:cs typeface="Arial" panose="020B0604020202020204" pitchFamily="34" charset="0"/>
              </a:rPr>
              <a:t>Accessing the Provincial Overdose Cohort</a:t>
            </a:r>
            <a:endParaRPr lang="en-CA" sz="48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1301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7092280" y="5874773"/>
            <a:ext cx="1733266" cy="722579"/>
          </a:xfrm>
          <a:prstGeom prst="rect">
            <a:avLst/>
          </a:prstGeom>
        </p:spPr>
      </p:pic>
      <p:sp>
        <p:nvSpPr>
          <p:cNvPr id="2" name="Title 1"/>
          <p:cNvSpPr>
            <a:spLocks noGrp="1"/>
          </p:cNvSpPr>
          <p:nvPr>
            <p:ph type="title"/>
          </p:nvPr>
        </p:nvSpPr>
        <p:spPr>
          <a:xfrm>
            <a:off x="381000" y="381000"/>
            <a:ext cx="8229600" cy="695325"/>
          </a:xfrm>
        </p:spPr>
        <p:txBody>
          <a:bodyPr>
            <a:noAutofit/>
          </a:bodyPr>
          <a:lstStyle/>
          <a:p>
            <a:r>
              <a:rPr lang="en-CA" dirty="0">
                <a:latin typeface="Arial" panose="020B0604020202020204" pitchFamily="34" charset="0"/>
                <a:cs typeface="Arial" panose="020B0604020202020204" pitchFamily="34" charset="0"/>
              </a:rPr>
              <a:t>Data Access and Collaboration</a:t>
            </a: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grpSp>
        <p:nvGrpSpPr>
          <p:cNvPr id="5" name="Group137"/>
          <p:cNvGrpSpPr/>
          <p:nvPr/>
        </p:nvGrpSpPr>
        <p:grpSpPr>
          <a:xfrm>
            <a:off x="1182433" y="1295400"/>
            <a:ext cx="7379675" cy="4794713"/>
            <a:chOff x="2058368" y="1991361"/>
            <a:chExt cx="5027948" cy="2677774"/>
          </a:xfrm>
        </p:grpSpPr>
        <p:sp>
          <p:nvSpPr>
            <p:cNvPr id="6" name="Round-head Rectangle"/>
            <p:cNvSpPr/>
            <p:nvPr/>
          </p:nvSpPr>
          <p:spPr>
            <a:xfrm>
              <a:off x="5484345" y="2359961"/>
              <a:ext cx="1547143" cy="396517"/>
            </a:xfrm>
            <a:custGeom>
              <a:avLst/>
              <a:gdLst>
                <a:gd name="connsiteX0" fmla="*/ 773571 w 1547143"/>
                <a:gd name="connsiteY0" fmla="*/ 285000 h 570000"/>
                <a:gd name="connsiteX1" fmla="*/ 0 w 1547143"/>
                <a:gd name="connsiteY1" fmla="*/ 285000 h 570000"/>
                <a:gd name="connsiteX2" fmla="*/ 773571 w 1547143"/>
                <a:gd name="connsiteY2" fmla="*/ 0 h 570000"/>
                <a:gd name="connsiteX3" fmla="*/ 1547143 w 1547143"/>
                <a:gd name="connsiteY3" fmla="*/ 285000 h 570000"/>
                <a:gd name="connsiteX4" fmla="*/ 773571 w 1547143"/>
                <a:gd name="connsiteY4" fmla="*/ 570000 h 5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3" h="570000">
                  <a:moveTo>
                    <a:pt x="285000" y="570000"/>
                  </a:moveTo>
                  <a:lnTo>
                    <a:pt x="1262143" y="570000"/>
                  </a:lnTo>
                  <a:cubicBezTo>
                    <a:pt x="1419548" y="570000"/>
                    <a:pt x="1547143" y="442406"/>
                    <a:pt x="1547143" y="285000"/>
                  </a:cubicBezTo>
                  <a:cubicBezTo>
                    <a:pt x="1547143" y="127595"/>
                    <a:pt x="1419548" y="0"/>
                    <a:pt x="1262143" y="0"/>
                  </a:cubicBezTo>
                  <a:lnTo>
                    <a:pt x="285000" y="0"/>
                  </a:lnTo>
                  <a:cubicBezTo>
                    <a:pt x="127595" y="0"/>
                    <a:pt x="0" y="127595"/>
                    <a:pt x="0" y="285000"/>
                  </a:cubicBezTo>
                  <a:cubicBezTo>
                    <a:pt x="0" y="442406"/>
                    <a:pt x="127595" y="570000"/>
                    <a:pt x="285000" y="570000"/>
                  </a:cubicBezTo>
                  <a:close/>
                </a:path>
              </a:pathLst>
            </a:custGeom>
            <a:solidFill>
              <a:srgbClr val="416BA4">
                <a:alpha val="58000"/>
              </a:srgbClr>
            </a:solidFill>
            <a:ln w="7600" cap="flat">
              <a:solidFill>
                <a:schemeClr val="tx1"/>
              </a:solidFill>
              <a:bevel/>
            </a:ln>
          </p:spPr>
          <p:txBody>
            <a:bodyPr wrap="square" lIns="36000" tIns="0" rIns="36000" bIns="0" rtlCol="0" anchor="ctr"/>
            <a:lstStyle/>
            <a:p>
              <a:pPr algn="ctr">
                <a:lnSpc>
                  <a:spcPct val="100000"/>
                </a:lnSpc>
              </a:pPr>
              <a:r>
                <a:rPr lang="en-US" sz="1200" b="1" dirty="0">
                  <a:solidFill>
                    <a:srgbClr val="000000"/>
                  </a:solidFill>
                  <a:cs typeface="Arial" panose="020B0604020202020204" pitchFamily="34" charset="0"/>
                </a:rPr>
                <a:t>C. </a:t>
              </a:r>
              <a:r>
                <a:rPr sz="1200" b="1" dirty="0">
                  <a:solidFill>
                    <a:srgbClr val="000000"/>
                  </a:solidFill>
                  <a:cs typeface="Arial" panose="020B0604020202020204" pitchFamily="34" charset="0"/>
                </a:rPr>
                <a:t>POPULATION DATA BC</a:t>
              </a:r>
              <a:endParaRPr lang="en-CA" sz="1200" b="1" dirty="0">
                <a:solidFill>
                  <a:srgbClr val="000000"/>
                </a:solidFill>
                <a:cs typeface="Arial" panose="020B0604020202020204" pitchFamily="34" charset="0"/>
              </a:endParaRPr>
            </a:p>
          </p:txBody>
        </p:sp>
        <p:sp>
          <p:nvSpPr>
            <p:cNvPr id="7" name="Round-head Rectangle"/>
            <p:cNvSpPr/>
            <p:nvPr/>
          </p:nvSpPr>
          <p:spPr>
            <a:xfrm>
              <a:off x="2058369" y="2359961"/>
              <a:ext cx="1547140" cy="396517"/>
            </a:xfrm>
            <a:custGeom>
              <a:avLst/>
              <a:gdLst>
                <a:gd name="connsiteX0" fmla="*/ 773574 w 1547140"/>
                <a:gd name="connsiteY0" fmla="*/ 285000 h 570000"/>
                <a:gd name="connsiteX1" fmla="*/ 0 w 1547140"/>
                <a:gd name="connsiteY1" fmla="*/ 285000 h 570000"/>
                <a:gd name="connsiteX2" fmla="*/ 773574 w 1547140"/>
                <a:gd name="connsiteY2" fmla="*/ 0 h 570000"/>
                <a:gd name="connsiteX3" fmla="*/ 1547140 w 1547140"/>
                <a:gd name="connsiteY3" fmla="*/ 285000 h 570000"/>
                <a:gd name="connsiteX4" fmla="*/ 773574 w 1547140"/>
                <a:gd name="connsiteY4" fmla="*/ 570000 h 5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0" h="570000">
                  <a:moveTo>
                    <a:pt x="285000" y="570000"/>
                  </a:moveTo>
                  <a:lnTo>
                    <a:pt x="1262140" y="570000"/>
                  </a:lnTo>
                  <a:cubicBezTo>
                    <a:pt x="1419551" y="570000"/>
                    <a:pt x="1547140" y="442405"/>
                    <a:pt x="1547140" y="285000"/>
                  </a:cubicBezTo>
                  <a:cubicBezTo>
                    <a:pt x="1547140" y="127595"/>
                    <a:pt x="1419551" y="0"/>
                    <a:pt x="1262140" y="0"/>
                  </a:cubicBezTo>
                  <a:lnTo>
                    <a:pt x="285000" y="0"/>
                  </a:lnTo>
                  <a:cubicBezTo>
                    <a:pt x="127595" y="0"/>
                    <a:pt x="0" y="127595"/>
                    <a:pt x="0" y="285000"/>
                  </a:cubicBezTo>
                  <a:cubicBezTo>
                    <a:pt x="0" y="442405"/>
                    <a:pt x="127595" y="570000"/>
                    <a:pt x="285000" y="570000"/>
                  </a:cubicBezTo>
                  <a:close/>
                </a:path>
              </a:pathLst>
            </a:custGeom>
            <a:solidFill>
              <a:srgbClr val="416BA4">
                <a:alpha val="58000"/>
              </a:srgbClr>
            </a:solidFill>
            <a:ln w="7600" cap="flat">
              <a:solidFill>
                <a:schemeClr val="tx1"/>
              </a:solidFill>
              <a:bevel/>
            </a:ln>
          </p:spPr>
          <p:txBody>
            <a:bodyPr wrap="square" lIns="36000" tIns="0" rIns="36000" bIns="0" rtlCol="0" anchor="ctr"/>
            <a:lstStyle/>
            <a:p>
              <a:pPr algn="ctr">
                <a:lnSpc>
                  <a:spcPct val="100000"/>
                </a:lnSpc>
              </a:pPr>
              <a:r>
                <a:rPr lang="en-US" sz="1200" b="1" dirty="0">
                  <a:solidFill>
                    <a:srgbClr val="000000"/>
                  </a:solidFill>
                  <a:cs typeface="Arial" panose="020B0604020202020204" pitchFamily="34" charset="0"/>
                </a:rPr>
                <a:t>A. </a:t>
              </a:r>
              <a:r>
                <a:rPr sz="1200" b="1" dirty="0">
                  <a:solidFill>
                    <a:srgbClr val="000000"/>
                  </a:solidFill>
                  <a:cs typeface="Arial" panose="020B0604020202020204" pitchFamily="34" charset="0"/>
                </a:rPr>
                <a:t>WORKING GROUPS CONVENED</a:t>
              </a:r>
            </a:p>
            <a:p>
              <a:pPr algn="ctr">
                <a:lnSpc>
                  <a:spcPct val="100000"/>
                </a:lnSpc>
              </a:pPr>
              <a:r>
                <a:rPr sz="1200" b="1" dirty="0">
                  <a:solidFill>
                    <a:srgbClr val="000000"/>
                  </a:solidFill>
                  <a:cs typeface="Arial" panose="020B0604020202020204" pitchFamily="34" charset="0"/>
                </a:rPr>
                <a:t> BY BCCDC</a:t>
              </a:r>
            </a:p>
          </p:txBody>
        </p:sp>
        <p:sp>
          <p:nvSpPr>
            <p:cNvPr id="8" name="Round-head Rectangle"/>
            <p:cNvSpPr/>
            <p:nvPr/>
          </p:nvSpPr>
          <p:spPr>
            <a:xfrm>
              <a:off x="3774346" y="2359961"/>
              <a:ext cx="1547140" cy="396517"/>
            </a:xfrm>
            <a:custGeom>
              <a:avLst/>
              <a:gdLst>
                <a:gd name="connsiteX0" fmla="*/ 773574 w 1547140"/>
                <a:gd name="connsiteY0" fmla="*/ 285000 h 570000"/>
                <a:gd name="connsiteX1" fmla="*/ 0 w 1547140"/>
                <a:gd name="connsiteY1" fmla="*/ 285000 h 570000"/>
                <a:gd name="connsiteX2" fmla="*/ 773574 w 1547140"/>
                <a:gd name="connsiteY2" fmla="*/ 0 h 570000"/>
                <a:gd name="connsiteX3" fmla="*/ 1547140 w 1547140"/>
                <a:gd name="connsiteY3" fmla="*/ 285000 h 570000"/>
                <a:gd name="connsiteX4" fmla="*/ 773574 w 1547140"/>
                <a:gd name="connsiteY4" fmla="*/ 570000 h 5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0" h="570000">
                  <a:moveTo>
                    <a:pt x="285000" y="570000"/>
                  </a:moveTo>
                  <a:lnTo>
                    <a:pt x="1262140" y="570000"/>
                  </a:lnTo>
                  <a:cubicBezTo>
                    <a:pt x="1419551" y="570000"/>
                    <a:pt x="1547140" y="442405"/>
                    <a:pt x="1547140" y="285000"/>
                  </a:cubicBezTo>
                  <a:cubicBezTo>
                    <a:pt x="1547140" y="127595"/>
                    <a:pt x="1419551" y="0"/>
                    <a:pt x="1262140" y="0"/>
                  </a:cubicBezTo>
                  <a:lnTo>
                    <a:pt x="285000" y="0"/>
                  </a:lnTo>
                  <a:cubicBezTo>
                    <a:pt x="127595" y="0"/>
                    <a:pt x="0" y="127595"/>
                    <a:pt x="0" y="285000"/>
                  </a:cubicBezTo>
                  <a:cubicBezTo>
                    <a:pt x="0" y="442405"/>
                    <a:pt x="127595" y="570000"/>
                    <a:pt x="285000" y="570000"/>
                  </a:cubicBezTo>
                  <a:close/>
                </a:path>
              </a:pathLst>
            </a:custGeom>
            <a:solidFill>
              <a:srgbClr val="416BA4">
                <a:alpha val="58000"/>
              </a:srgbClr>
            </a:solidFill>
            <a:ln w="7600" cap="flat">
              <a:solidFill>
                <a:schemeClr val="tx1"/>
              </a:solidFill>
              <a:bevel/>
            </a:ln>
          </p:spPr>
          <p:txBody>
            <a:bodyPr wrap="square" lIns="36000" tIns="0" rIns="36000" bIns="0" rtlCol="0" anchor="ctr"/>
            <a:lstStyle/>
            <a:p>
              <a:pPr algn="ctr">
                <a:lnSpc>
                  <a:spcPct val="100000"/>
                </a:lnSpc>
              </a:pPr>
              <a:r>
                <a:rPr lang="en-US" sz="1200" b="1" dirty="0">
                  <a:solidFill>
                    <a:srgbClr val="000000"/>
                  </a:solidFill>
                  <a:cs typeface="Arial" panose="020B0604020202020204" pitchFamily="34" charset="0"/>
                </a:rPr>
                <a:t>B. </a:t>
              </a:r>
              <a:r>
                <a:rPr sz="1200" b="1" dirty="0">
                  <a:solidFill>
                    <a:srgbClr val="000000"/>
                  </a:solidFill>
                  <a:cs typeface="Arial" panose="020B0604020202020204" pitchFamily="34" charset="0"/>
                </a:rPr>
                <a:t>HEALTH AUTHORITY</a:t>
              </a:r>
              <a:r>
                <a:rPr lang="en-US" sz="1200" b="1" dirty="0">
                  <a:solidFill>
                    <a:srgbClr val="000000"/>
                  </a:solidFill>
                  <a:cs typeface="Arial" panose="020B0604020202020204" pitchFamily="34" charset="0"/>
                </a:rPr>
                <a:t> &amp; KEY STAKEHOLDER </a:t>
              </a:r>
              <a:r>
                <a:rPr sz="1200" b="1" dirty="0">
                  <a:solidFill>
                    <a:srgbClr val="000000"/>
                  </a:solidFill>
                  <a:cs typeface="Arial" panose="020B0604020202020204" pitchFamily="34" charset="0"/>
                </a:rPr>
                <a:t>LED PROJECTS</a:t>
              </a:r>
            </a:p>
          </p:txBody>
        </p:sp>
        <p:sp>
          <p:nvSpPr>
            <p:cNvPr id="9" name="Freeform 8"/>
            <p:cNvSpPr/>
            <p:nvPr/>
          </p:nvSpPr>
          <p:spPr>
            <a:xfrm>
              <a:off x="5422730" y="2833220"/>
              <a:ext cx="1663586" cy="1691832"/>
            </a:xfrm>
            <a:custGeom>
              <a:avLst/>
              <a:gdLst/>
              <a:ahLst/>
              <a:cxnLst/>
              <a:rect l="l" t="t" r="r" b="b"/>
              <a:pathLst>
                <a:path w="1663586" h="1691832">
                  <a:moveTo>
                    <a:pt x="1247689" y="0"/>
                  </a:moveTo>
                  <a:lnTo>
                    <a:pt x="1663586" y="720354"/>
                  </a:lnTo>
                  <a:lnTo>
                    <a:pt x="1305700" y="1340229"/>
                  </a:lnTo>
                  <a:lnTo>
                    <a:pt x="1390853" y="1691832"/>
                  </a:lnTo>
                  <a:lnTo>
                    <a:pt x="1121357" y="1440707"/>
                  </a:lnTo>
                  <a:lnTo>
                    <a:pt x="415896" y="1440707"/>
                  </a:lnTo>
                  <a:lnTo>
                    <a:pt x="0" y="720354"/>
                  </a:lnTo>
                  <a:lnTo>
                    <a:pt x="415896" y="0"/>
                  </a:lnTo>
                  <a:lnTo>
                    <a:pt x="1247689" y="0"/>
                  </a:lnTo>
                  <a:close/>
                </a:path>
              </a:pathLst>
            </a:custGeom>
            <a:solidFill>
              <a:srgbClr val="B3BCC8">
                <a:alpha val="34000"/>
              </a:srgbClr>
            </a:solidFill>
            <a:ln w="7600" cap="flat">
              <a:solidFill>
                <a:schemeClr val="tx1"/>
              </a:solidFill>
              <a:bevel/>
            </a:ln>
          </p:spPr>
          <p:txBody>
            <a:bodyPr wrap="square" lIns="0" tIns="0" rIns="0" bIns="0" rtlCol="0" anchor="ctr"/>
            <a:lstStyle/>
            <a:p>
              <a:pPr algn="ctr">
                <a:lnSpc>
                  <a:spcPct val="100000"/>
                </a:lnSpc>
              </a:pPr>
              <a:r>
                <a:rPr sz="1200" dirty="0">
                  <a:cs typeface="Arial" panose="020B0604020202020204" pitchFamily="34" charset="0"/>
                </a:rPr>
                <a:t>Projects led by </a:t>
              </a:r>
            </a:p>
            <a:p>
              <a:pPr algn="ctr">
                <a:lnSpc>
                  <a:spcPct val="100000"/>
                </a:lnSpc>
              </a:pPr>
              <a:r>
                <a:rPr sz="1200" dirty="0">
                  <a:cs typeface="Arial" panose="020B0604020202020204" pitchFamily="34" charset="0"/>
                </a:rPr>
                <a:t>external researchers that </a:t>
              </a:r>
              <a:endParaRPr lang="en-CA" sz="1200" dirty="0">
                <a:cs typeface="Arial" panose="020B0604020202020204" pitchFamily="34" charset="0"/>
              </a:endParaRPr>
            </a:p>
            <a:p>
              <a:pPr algn="ctr">
                <a:lnSpc>
                  <a:spcPct val="100000"/>
                </a:lnSpc>
              </a:pPr>
              <a:r>
                <a:rPr lang="en-CA" sz="1200" dirty="0">
                  <a:cs typeface="Arial" panose="020B0604020202020204" pitchFamily="34" charset="0"/>
                </a:rPr>
                <a:t>a</a:t>
              </a:r>
              <a:r>
                <a:rPr sz="1200" dirty="0">
                  <a:cs typeface="Arial" panose="020B0604020202020204" pitchFamily="34" charset="0"/>
                </a:rPr>
                <a:t>re</a:t>
              </a:r>
              <a:r>
                <a:rPr lang="en-CA" sz="1200" dirty="0">
                  <a:cs typeface="Arial" panose="020B0604020202020204" pitchFamily="34" charset="0"/>
                </a:rPr>
                <a:t> </a:t>
              </a:r>
              <a:r>
                <a:rPr sz="1200" dirty="0">
                  <a:cs typeface="Arial" panose="020B0604020202020204" pitchFamily="34" charset="0"/>
                </a:rPr>
                <a:t>approved by a </a:t>
              </a:r>
              <a:endParaRPr lang="en-CA" sz="1200" dirty="0">
                <a:cs typeface="Arial" panose="020B0604020202020204" pitchFamily="34" charset="0"/>
              </a:endParaRPr>
            </a:p>
            <a:p>
              <a:pPr algn="ctr">
                <a:lnSpc>
                  <a:spcPct val="100000"/>
                </a:lnSpc>
              </a:pPr>
              <a:r>
                <a:rPr lang="en-US" sz="1200" dirty="0">
                  <a:cs typeface="Arial" panose="020B0604020202020204" pitchFamily="34" charset="0"/>
                </a:rPr>
                <a:t>C</a:t>
              </a:r>
              <a:r>
                <a:rPr sz="1200" dirty="0">
                  <a:cs typeface="Arial" panose="020B0604020202020204" pitchFamily="34" charset="0"/>
                </a:rPr>
                <a:t>ommittee</a:t>
              </a:r>
              <a:r>
                <a:rPr lang="en-CA" sz="1200" dirty="0">
                  <a:cs typeface="Arial" panose="020B0604020202020204" pitchFamily="34" charset="0"/>
                </a:rPr>
                <a:t> </a:t>
              </a:r>
              <a:r>
                <a:rPr sz="1200" dirty="0">
                  <a:cs typeface="Arial" panose="020B0604020202020204" pitchFamily="34" charset="0"/>
                </a:rPr>
                <a:t>of </a:t>
              </a:r>
              <a:r>
                <a:rPr lang="en-CA" sz="1200" dirty="0">
                  <a:cs typeface="Arial" panose="020B0604020202020204" pitchFamily="34" charset="0"/>
                </a:rPr>
                <a:t>D</a:t>
              </a:r>
              <a:r>
                <a:rPr sz="1200" dirty="0">
                  <a:cs typeface="Arial" panose="020B0604020202020204" pitchFamily="34" charset="0"/>
                </a:rPr>
                <a:t>ata </a:t>
              </a:r>
              <a:r>
                <a:rPr lang="en-CA" sz="1200" dirty="0">
                  <a:cs typeface="Arial" panose="020B0604020202020204" pitchFamily="34" charset="0"/>
                </a:rPr>
                <a:t>S</a:t>
              </a:r>
              <a:r>
                <a:rPr sz="1200" dirty="0" err="1">
                  <a:cs typeface="Arial" panose="020B0604020202020204" pitchFamily="34" charset="0"/>
                </a:rPr>
                <a:t>tewards</a:t>
              </a:r>
              <a:endParaRPr lang="en-CA" sz="1200" dirty="0">
                <a:cs typeface="Arial" panose="020B0604020202020204" pitchFamily="34" charset="0"/>
              </a:endParaRPr>
            </a:p>
            <a:p>
              <a:pPr algn="ctr">
                <a:lnSpc>
                  <a:spcPct val="100000"/>
                </a:lnSpc>
              </a:pPr>
              <a:endParaRPr sz="1200" dirty="0">
                <a:solidFill>
                  <a:srgbClr val="000000"/>
                </a:solidFill>
                <a:cs typeface="Arial" panose="020B0604020202020204" pitchFamily="34" charset="0"/>
              </a:endParaRPr>
            </a:p>
            <a:p>
              <a:pPr algn="ctr">
                <a:lnSpc>
                  <a:spcPct val="100000"/>
                </a:lnSpc>
              </a:pPr>
              <a:endParaRPr sz="1200" dirty="0">
                <a:solidFill>
                  <a:srgbClr val="000000"/>
                </a:solidFill>
                <a:cs typeface="Arial" panose="020B0604020202020204" pitchFamily="34" charset="0"/>
              </a:endParaRPr>
            </a:p>
            <a:p>
              <a:pPr algn="ctr">
                <a:lnSpc>
                  <a:spcPct val="100000"/>
                </a:lnSpc>
              </a:pPr>
              <a:r>
                <a:rPr sz="1200" i="1" dirty="0">
                  <a:solidFill>
                    <a:srgbClr val="000000"/>
                  </a:solidFill>
                  <a:cs typeface="Arial" panose="020B0604020202020204" pitchFamily="34" charset="0"/>
                </a:rPr>
                <a:t>Data access provided </a:t>
              </a:r>
            </a:p>
            <a:p>
              <a:pPr algn="ctr">
                <a:lnSpc>
                  <a:spcPct val="100000"/>
                </a:lnSpc>
              </a:pPr>
              <a:r>
                <a:rPr sz="1200" i="1" dirty="0">
                  <a:solidFill>
                    <a:srgbClr val="000000"/>
                  </a:solidFill>
                  <a:cs typeface="Arial" panose="020B0604020202020204" pitchFamily="34" charset="0"/>
                </a:rPr>
                <a:t>through secure </a:t>
              </a:r>
              <a:r>
                <a:rPr sz="1200" i="1" dirty="0" err="1">
                  <a:solidFill>
                    <a:srgbClr val="000000"/>
                  </a:solidFill>
                  <a:cs typeface="Arial" panose="020B0604020202020204" pitchFamily="34" charset="0"/>
                </a:rPr>
                <a:t>PopDataBC</a:t>
              </a:r>
              <a:r>
                <a:rPr sz="1200" i="1" dirty="0">
                  <a:solidFill>
                    <a:srgbClr val="000000"/>
                  </a:solidFill>
                  <a:cs typeface="Arial" panose="020B0604020202020204" pitchFamily="34" charset="0"/>
                </a:rPr>
                <a:t> </a:t>
              </a:r>
            </a:p>
            <a:p>
              <a:pPr algn="ctr">
                <a:lnSpc>
                  <a:spcPct val="100000"/>
                </a:lnSpc>
              </a:pPr>
              <a:r>
                <a:rPr sz="1200" i="1" dirty="0">
                  <a:solidFill>
                    <a:srgbClr val="000000"/>
                  </a:solidFill>
                  <a:cs typeface="Arial" panose="020B0604020202020204" pitchFamily="34" charset="0"/>
                </a:rPr>
                <a:t>Secure Research </a:t>
              </a:r>
            </a:p>
            <a:p>
              <a:pPr algn="ctr">
                <a:lnSpc>
                  <a:spcPct val="100000"/>
                </a:lnSpc>
              </a:pPr>
              <a:r>
                <a:rPr sz="1200" i="1" dirty="0">
                  <a:solidFill>
                    <a:srgbClr val="000000"/>
                  </a:solidFill>
                  <a:cs typeface="Arial" panose="020B0604020202020204" pitchFamily="34" charset="0"/>
                </a:rPr>
                <a:t>Environment (SRE) </a:t>
              </a:r>
            </a:p>
            <a:p>
              <a:pPr algn="ctr">
                <a:lnSpc>
                  <a:spcPct val="100000"/>
                </a:lnSpc>
              </a:pPr>
              <a:endParaRPr sz="1200" i="1" dirty="0">
                <a:solidFill>
                  <a:srgbClr val="000000"/>
                </a:solidFill>
                <a:cs typeface="Arial" panose="020B0604020202020204" pitchFamily="34" charset="0"/>
              </a:endParaRPr>
            </a:p>
            <a:p>
              <a:pPr algn="ctr">
                <a:lnSpc>
                  <a:spcPct val="100000"/>
                </a:lnSpc>
              </a:pPr>
              <a:endParaRPr sz="1200" i="1" dirty="0">
                <a:solidFill>
                  <a:srgbClr val="000000"/>
                </a:solidFill>
                <a:cs typeface="Arial" panose="020B0604020202020204" pitchFamily="34" charset="0"/>
              </a:endParaRPr>
            </a:p>
          </p:txBody>
        </p:sp>
        <p:sp>
          <p:nvSpPr>
            <p:cNvPr id="10" name="Freeform 9"/>
            <p:cNvSpPr/>
            <p:nvPr/>
          </p:nvSpPr>
          <p:spPr>
            <a:xfrm>
              <a:off x="3605508" y="2817669"/>
              <a:ext cx="1714383" cy="1521137"/>
            </a:xfrm>
            <a:custGeom>
              <a:avLst/>
              <a:gdLst/>
              <a:ahLst/>
              <a:cxnLst/>
              <a:rect l="l" t="t" r="r" b="b"/>
              <a:pathLst>
                <a:path w="1521137" h="1521137">
                  <a:moveTo>
                    <a:pt x="0" y="760569"/>
                  </a:moveTo>
                  <a:cubicBezTo>
                    <a:pt x="0" y="340067"/>
                    <a:pt x="340143" y="0"/>
                    <a:pt x="760569" y="0"/>
                  </a:cubicBezTo>
                  <a:cubicBezTo>
                    <a:pt x="760569" y="0"/>
                    <a:pt x="1521137" y="0"/>
                    <a:pt x="1521137" y="0"/>
                  </a:cubicBezTo>
                  <a:cubicBezTo>
                    <a:pt x="1521137" y="0"/>
                    <a:pt x="1521137" y="760569"/>
                    <a:pt x="1521137" y="760569"/>
                  </a:cubicBezTo>
                  <a:cubicBezTo>
                    <a:pt x="1521137" y="1179427"/>
                    <a:pt x="1179503" y="1521137"/>
                    <a:pt x="760569" y="1521137"/>
                  </a:cubicBezTo>
                  <a:cubicBezTo>
                    <a:pt x="340143" y="1521137"/>
                    <a:pt x="0" y="1179427"/>
                    <a:pt x="0" y="760569"/>
                  </a:cubicBezTo>
                  <a:close/>
                </a:path>
              </a:pathLst>
            </a:custGeom>
            <a:solidFill>
              <a:srgbClr val="B3BCC8">
                <a:alpha val="34000"/>
              </a:srgbClr>
            </a:solidFill>
            <a:ln w="7600" cap="flat">
              <a:solidFill>
                <a:schemeClr val="tx1"/>
              </a:solidFill>
              <a:bevel/>
            </a:ln>
          </p:spPr>
          <p:txBody>
            <a:bodyPr wrap="square" lIns="36000" tIns="0" rIns="36000" bIns="0" rtlCol="0" anchor="ctr"/>
            <a:lstStyle/>
            <a:p>
              <a:pPr algn="ctr">
                <a:lnSpc>
                  <a:spcPct val="100000"/>
                </a:lnSpc>
              </a:pPr>
              <a:r>
                <a:rPr sz="1200" dirty="0">
                  <a:cs typeface="Arial" panose="020B0604020202020204" pitchFamily="34" charset="0"/>
                </a:rPr>
                <a:t>Health Authority</a:t>
              </a:r>
              <a:r>
                <a:rPr lang="en-US" sz="1200" dirty="0">
                  <a:cs typeface="Arial" panose="020B0604020202020204" pitchFamily="34" charset="0"/>
                </a:rPr>
                <a:t> and </a:t>
              </a:r>
            </a:p>
            <a:p>
              <a:pPr algn="ctr">
                <a:lnSpc>
                  <a:spcPct val="100000"/>
                </a:lnSpc>
              </a:pPr>
              <a:r>
                <a:rPr lang="en-US" sz="1200" dirty="0">
                  <a:cs typeface="Arial" panose="020B0604020202020204" pitchFamily="34" charset="0"/>
                </a:rPr>
                <a:t>stakeholder-</a:t>
              </a:r>
              <a:r>
                <a:rPr sz="1200" dirty="0">
                  <a:cs typeface="Arial" panose="020B0604020202020204" pitchFamily="34" charset="0"/>
                </a:rPr>
                <a:t>led projects with</a:t>
              </a:r>
              <a:endParaRPr lang="en-CA" sz="1200" dirty="0">
                <a:cs typeface="Arial" panose="020B0604020202020204" pitchFamily="34" charset="0"/>
              </a:endParaRPr>
            </a:p>
            <a:p>
              <a:pPr algn="ctr">
                <a:lnSpc>
                  <a:spcPct val="100000"/>
                </a:lnSpc>
              </a:pPr>
              <a:r>
                <a:rPr sz="1200" dirty="0">
                  <a:cs typeface="Arial" panose="020B0604020202020204" pitchFamily="34" charset="0"/>
                </a:rPr>
                <a:t> a regional or specific population focus (e.g. First Nations Health Authority)</a:t>
              </a:r>
            </a:p>
            <a:p>
              <a:pPr algn="ctr">
                <a:lnSpc>
                  <a:spcPct val="100000"/>
                </a:lnSpc>
              </a:pPr>
              <a:endParaRPr lang="en-CA" sz="1200" dirty="0">
                <a:solidFill>
                  <a:srgbClr val="000000"/>
                </a:solidFill>
                <a:cs typeface="Arial" panose="020B0604020202020204" pitchFamily="34" charset="0"/>
              </a:endParaRPr>
            </a:p>
            <a:p>
              <a:pPr algn="ctr">
                <a:lnSpc>
                  <a:spcPct val="100000"/>
                </a:lnSpc>
              </a:pPr>
              <a:r>
                <a:rPr lang="en-CA" sz="1200" i="1" dirty="0">
                  <a:solidFill>
                    <a:srgbClr val="000000"/>
                  </a:solidFill>
                  <a:cs typeface="Arial" panose="020B0604020202020204" pitchFamily="34" charset="0"/>
                </a:rPr>
                <a:t>D</a:t>
              </a:r>
              <a:r>
                <a:rPr sz="1200" i="1" dirty="0" err="1">
                  <a:solidFill>
                    <a:srgbClr val="000000"/>
                  </a:solidFill>
                  <a:cs typeface="Arial" panose="020B0604020202020204" pitchFamily="34" charset="0"/>
                </a:rPr>
                <a:t>ata</a:t>
              </a:r>
              <a:r>
                <a:rPr sz="1200" i="1" dirty="0">
                  <a:solidFill>
                    <a:srgbClr val="000000"/>
                  </a:solidFill>
                  <a:cs typeface="Arial" panose="020B0604020202020204" pitchFamily="34" charset="0"/>
                </a:rPr>
                <a:t> access provided through secure PHSA Citrix platform</a:t>
              </a:r>
            </a:p>
            <a:p>
              <a:pPr algn="ctr">
                <a:lnSpc>
                  <a:spcPct val="100000"/>
                </a:lnSpc>
              </a:pPr>
              <a:endParaRPr sz="1200" i="1" dirty="0">
                <a:solidFill>
                  <a:srgbClr val="000000"/>
                </a:solidFill>
                <a:cs typeface="Arial" panose="020B0604020202020204" pitchFamily="34" charset="0"/>
              </a:endParaRPr>
            </a:p>
          </p:txBody>
        </p:sp>
        <p:sp>
          <p:nvSpPr>
            <p:cNvPr id="11" name="Freeform 10"/>
            <p:cNvSpPr/>
            <p:nvPr/>
          </p:nvSpPr>
          <p:spPr>
            <a:xfrm>
              <a:off x="2058369" y="2826319"/>
              <a:ext cx="1441432" cy="1842816"/>
            </a:xfrm>
            <a:custGeom>
              <a:avLst/>
              <a:gdLst>
                <a:gd name="rtt" fmla="*/ 77285 h 1842816"/>
                <a:gd name="rtb" fmla="*/ 1330526 h 1842816"/>
              </a:gdLst>
              <a:ahLst/>
              <a:cxnLst/>
              <a:rect l="l" t="rtt" r="r" b="rtb"/>
              <a:pathLst>
                <a:path w="1441432" h="1842816">
                  <a:moveTo>
                    <a:pt x="0" y="0"/>
                  </a:moveTo>
                  <a:lnTo>
                    <a:pt x="1440747" y="0"/>
                  </a:lnTo>
                  <a:lnTo>
                    <a:pt x="1440747" y="1434677"/>
                  </a:lnTo>
                  <a:lnTo>
                    <a:pt x="154754" y="1434677"/>
                  </a:lnTo>
                  <a:cubicBezTo>
                    <a:pt x="154754" y="1434677"/>
                    <a:pt x="62149" y="1727659"/>
                    <a:pt x="392880" y="1842816"/>
                  </a:cubicBezTo>
                  <a:cubicBezTo>
                    <a:pt x="-34864" y="1828800"/>
                    <a:pt x="0" y="1434677"/>
                    <a:pt x="0" y="1434677"/>
                  </a:cubicBezTo>
                  <a:lnTo>
                    <a:pt x="0" y="0"/>
                  </a:lnTo>
                  <a:close/>
                </a:path>
              </a:pathLst>
            </a:custGeom>
            <a:solidFill>
              <a:srgbClr val="B3BCC8">
                <a:alpha val="34000"/>
              </a:srgbClr>
            </a:solidFill>
            <a:ln w="7600" cap="flat">
              <a:solidFill>
                <a:schemeClr val="tx1"/>
              </a:solidFill>
              <a:bevel/>
            </a:ln>
          </p:spPr>
          <p:txBody>
            <a:bodyPr wrap="square" lIns="0" tIns="0" rIns="0" bIns="0" rtlCol="0" anchor="ctr"/>
            <a:lstStyle/>
            <a:p>
              <a:pPr algn="ctr">
                <a:lnSpc>
                  <a:spcPct val="100000"/>
                </a:lnSpc>
              </a:pPr>
              <a:r>
                <a:rPr sz="1200" dirty="0">
                  <a:cs typeface="Arial" panose="020B0604020202020204" pitchFamily="34" charset="0"/>
                </a:rPr>
                <a:t>Projects facilitated by BCCDC based on annual priority</a:t>
              </a:r>
              <a:endParaRPr lang="en-CA" sz="1200" dirty="0">
                <a:cs typeface="Arial" panose="020B0604020202020204" pitchFamily="34" charset="0"/>
              </a:endParaRPr>
            </a:p>
            <a:p>
              <a:pPr algn="ctr">
                <a:lnSpc>
                  <a:spcPct val="100000"/>
                </a:lnSpc>
              </a:pPr>
              <a:r>
                <a:rPr lang="en-CA" sz="1200" dirty="0">
                  <a:cs typeface="Arial" panose="020B0604020202020204" pitchFamily="34" charset="0"/>
                </a:rPr>
                <a:t>setting exercise</a:t>
              </a:r>
              <a:r>
                <a:rPr sz="1200" dirty="0">
                  <a:cs typeface="Arial" panose="020B0604020202020204" pitchFamily="34" charset="0"/>
                </a:rPr>
                <a:t> </a:t>
              </a:r>
              <a:endParaRPr lang="en-CA" sz="1200" dirty="0">
                <a:cs typeface="Arial" panose="020B0604020202020204" pitchFamily="34" charset="0"/>
              </a:endParaRPr>
            </a:p>
            <a:p>
              <a:pPr algn="ctr">
                <a:lnSpc>
                  <a:spcPct val="100000"/>
                </a:lnSpc>
              </a:pPr>
              <a:endParaRPr lang="en-CA" sz="1200" dirty="0">
                <a:solidFill>
                  <a:srgbClr val="000000"/>
                </a:solidFill>
                <a:cs typeface="Arial" panose="020B0604020202020204" pitchFamily="34" charset="0"/>
              </a:endParaRPr>
            </a:p>
            <a:p>
              <a:pPr algn="ctr">
                <a:lnSpc>
                  <a:spcPct val="100000"/>
                </a:lnSpc>
              </a:pPr>
              <a:endParaRPr sz="1200" dirty="0">
                <a:solidFill>
                  <a:srgbClr val="000000"/>
                </a:solidFill>
                <a:cs typeface="Arial" panose="020B0604020202020204" pitchFamily="34" charset="0"/>
              </a:endParaRPr>
            </a:p>
            <a:p>
              <a:pPr algn="ctr">
                <a:lnSpc>
                  <a:spcPct val="100000"/>
                </a:lnSpc>
              </a:pPr>
              <a:endParaRPr sz="1200" dirty="0">
                <a:solidFill>
                  <a:srgbClr val="000000"/>
                </a:solidFill>
                <a:cs typeface="Arial" panose="020B0604020202020204" pitchFamily="34" charset="0"/>
              </a:endParaRPr>
            </a:p>
            <a:p>
              <a:pPr algn="ctr">
                <a:lnSpc>
                  <a:spcPct val="100000"/>
                </a:lnSpc>
              </a:pPr>
              <a:r>
                <a:rPr sz="1200" i="1" dirty="0">
                  <a:solidFill>
                    <a:srgbClr val="000000"/>
                  </a:solidFill>
                  <a:cs typeface="Arial" panose="020B0604020202020204" pitchFamily="34" charset="0"/>
                </a:rPr>
                <a:t> Analysis conducted by  BCCDC statisticians </a:t>
              </a:r>
            </a:p>
          </p:txBody>
        </p:sp>
        <p:sp>
          <p:nvSpPr>
            <p:cNvPr id="12" name="Round-head Rectangle"/>
            <p:cNvSpPr/>
            <p:nvPr/>
          </p:nvSpPr>
          <p:spPr>
            <a:xfrm>
              <a:off x="2058368" y="1991361"/>
              <a:ext cx="4921547" cy="274737"/>
            </a:xfrm>
            <a:custGeom>
              <a:avLst/>
              <a:gdLst>
                <a:gd name="connsiteX0" fmla="*/ 2460774 w 4921547"/>
                <a:gd name="connsiteY0" fmla="*/ 137369 h 274737"/>
                <a:gd name="connsiteX1" fmla="*/ 0 w 4921547"/>
                <a:gd name="connsiteY1" fmla="*/ 137369 h 274737"/>
                <a:gd name="connsiteX2" fmla="*/ 2460774 w 4921547"/>
                <a:gd name="connsiteY2" fmla="*/ 0 h 274737"/>
                <a:gd name="connsiteX3" fmla="*/ 4921547 w 4921547"/>
                <a:gd name="connsiteY3" fmla="*/ 137369 h 274737"/>
                <a:gd name="connsiteX4" fmla="*/ 2460774 w 4921547"/>
                <a:gd name="connsiteY4" fmla="*/ 274737 h 27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1547" h="274737">
                  <a:moveTo>
                    <a:pt x="137369" y="274737"/>
                  </a:moveTo>
                  <a:lnTo>
                    <a:pt x="4784179" y="274737"/>
                  </a:lnTo>
                  <a:cubicBezTo>
                    <a:pt x="4860047" y="274737"/>
                    <a:pt x="4921547" y="213237"/>
                    <a:pt x="4921547" y="137369"/>
                  </a:cubicBezTo>
                  <a:cubicBezTo>
                    <a:pt x="4921547" y="61500"/>
                    <a:pt x="4860047" y="0"/>
                    <a:pt x="4784179" y="0"/>
                  </a:cubicBezTo>
                  <a:lnTo>
                    <a:pt x="137369" y="0"/>
                  </a:lnTo>
                  <a:cubicBezTo>
                    <a:pt x="61500" y="0"/>
                    <a:pt x="0" y="61500"/>
                    <a:pt x="0" y="137369"/>
                  </a:cubicBezTo>
                  <a:cubicBezTo>
                    <a:pt x="0" y="213237"/>
                    <a:pt x="61500" y="274737"/>
                    <a:pt x="137369" y="274737"/>
                  </a:cubicBezTo>
                  <a:close/>
                </a:path>
              </a:pathLst>
            </a:custGeom>
            <a:solidFill>
              <a:schemeClr val="tx2">
                <a:lumMod val="50000"/>
                <a:alpha val="66000"/>
              </a:schemeClr>
            </a:solidFill>
            <a:ln w="7600" cap="flat">
              <a:solidFill>
                <a:schemeClr val="tx1"/>
              </a:solidFill>
              <a:bevel/>
            </a:ln>
          </p:spPr>
          <p:txBody>
            <a:bodyPr wrap="square" lIns="36000" tIns="0" rIns="36000" bIns="0" rtlCol="0" anchor="ctr"/>
            <a:lstStyle/>
            <a:p>
              <a:pPr algn="ctr">
                <a:lnSpc>
                  <a:spcPct val="100000"/>
                </a:lnSpc>
              </a:pPr>
              <a:r>
                <a:rPr b="1" dirty="0">
                  <a:solidFill>
                    <a:schemeClr val="bg1"/>
                  </a:solidFill>
                  <a:cs typeface="Arial" panose="020B0604020202020204" pitchFamily="34" charset="0"/>
                </a:rPr>
                <a:t>PROVINCIAL OVERDOSE COHORT ANALYTIC STRUCTURE</a:t>
              </a:r>
            </a:p>
          </p:txBody>
        </p:sp>
      </p:grpSp>
      <p:sp>
        <p:nvSpPr>
          <p:cNvPr id="15" name="TextBox 14"/>
          <p:cNvSpPr txBox="1"/>
          <p:nvPr/>
        </p:nvSpPr>
        <p:spPr>
          <a:xfrm>
            <a:off x="140563" y="3276600"/>
            <a:ext cx="1041870" cy="1785104"/>
          </a:xfrm>
          <a:prstGeom prst="rect">
            <a:avLst/>
          </a:prstGeom>
          <a:noFill/>
        </p:spPr>
        <p:txBody>
          <a:bodyPr wrap="square" rtlCol="0">
            <a:spAutoFit/>
          </a:bodyPr>
          <a:lstStyle/>
          <a:p>
            <a:pPr algn="ctr"/>
            <a:r>
              <a:rPr lang="en-CA" sz="1100" b="1" dirty="0"/>
              <a:t>Scope and Organization</a:t>
            </a:r>
          </a:p>
          <a:p>
            <a:pPr algn="ctr"/>
            <a:endParaRPr lang="en-CA" sz="1100" b="1" dirty="0"/>
          </a:p>
          <a:p>
            <a:pPr algn="ctr"/>
            <a:endParaRPr lang="en-CA" sz="1100" b="1" dirty="0"/>
          </a:p>
          <a:p>
            <a:pPr algn="ctr"/>
            <a:endParaRPr lang="en-CA" sz="1100" b="1" dirty="0"/>
          </a:p>
          <a:p>
            <a:pPr algn="ctr"/>
            <a:endParaRPr lang="en-CA" sz="1100" b="1" dirty="0"/>
          </a:p>
          <a:p>
            <a:pPr algn="ctr"/>
            <a:r>
              <a:rPr lang="en-CA" sz="1100" b="1" dirty="0"/>
              <a:t>Resourcing and Data Access Mechanism</a:t>
            </a:r>
          </a:p>
        </p:txBody>
      </p:sp>
      <p:sp>
        <p:nvSpPr>
          <p:cNvPr id="3" name="Oval 2"/>
          <p:cNvSpPr/>
          <p:nvPr/>
        </p:nvSpPr>
        <p:spPr>
          <a:xfrm>
            <a:off x="5791200" y="1828800"/>
            <a:ext cx="3073397" cy="373380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694718"/>
      </p:ext>
    </p:extLst>
  </p:cSld>
  <p:clrMapOvr>
    <a:masterClrMapping/>
  </p:clrMapOvr>
</p:sld>
</file>

<file path=ppt/theme/theme1.xml><?xml version="1.0" encoding="utf-8"?>
<a:theme xmlns:a="http://schemas.openxmlformats.org/drawingml/2006/main" name="OSH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verdose">
    <a:dk1>
      <a:sysClr val="windowText" lastClr="000000"/>
    </a:dk1>
    <a:lt1>
      <a:sysClr val="window" lastClr="FFFFFF"/>
    </a:lt1>
    <a:dk2>
      <a:srgbClr val="44546A"/>
    </a:dk2>
    <a:lt2>
      <a:srgbClr val="E7E6E6"/>
    </a:lt2>
    <a:accent1>
      <a:srgbClr val="006D8A"/>
    </a:accent1>
    <a:accent2>
      <a:srgbClr val="1595D2"/>
    </a:accent2>
    <a:accent3>
      <a:srgbClr val="8EC540"/>
    </a:accent3>
    <a:accent4>
      <a:srgbClr val="565656"/>
    </a:accent4>
    <a:accent5>
      <a:srgbClr val="F3912C"/>
    </a:accent5>
    <a:accent6>
      <a:srgbClr val="C55A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verdose">
    <a:dk1>
      <a:sysClr val="windowText" lastClr="000000"/>
    </a:dk1>
    <a:lt1>
      <a:sysClr val="window" lastClr="FFFFFF"/>
    </a:lt1>
    <a:dk2>
      <a:srgbClr val="44546A"/>
    </a:dk2>
    <a:lt2>
      <a:srgbClr val="E7E6E6"/>
    </a:lt2>
    <a:accent1>
      <a:srgbClr val="006D8A"/>
    </a:accent1>
    <a:accent2>
      <a:srgbClr val="1595D2"/>
    </a:accent2>
    <a:accent3>
      <a:srgbClr val="8EC540"/>
    </a:accent3>
    <a:accent4>
      <a:srgbClr val="565656"/>
    </a:accent4>
    <a:accent5>
      <a:srgbClr val="F3912C"/>
    </a:accent5>
    <a:accent6>
      <a:srgbClr val="C55A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verdose">
    <a:dk1>
      <a:sysClr val="windowText" lastClr="000000"/>
    </a:dk1>
    <a:lt1>
      <a:sysClr val="window" lastClr="FFFFFF"/>
    </a:lt1>
    <a:dk2>
      <a:srgbClr val="44546A"/>
    </a:dk2>
    <a:lt2>
      <a:srgbClr val="E7E6E6"/>
    </a:lt2>
    <a:accent1>
      <a:srgbClr val="006D8A"/>
    </a:accent1>
    <a:accent2>
      <a:srgbClr val="1595D2"/>
    </a:accent2>
    <a:accent3>
      <a:srgbClr val="8EC540"/>
    </a:accent3>
    <a:accent4>
      <a:srgbClr val="565656"/>
    </a:accent4>
    <a:accent5>
      <a:srgbClr val="F3912C"/>
    </a:accent5>
    <a:accent6>
      <a:srgbClr val="C55A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14433</TotalTime>
  <Words>1971</Words>
  <Application>Microsoft Office PowerPoint</Application>
  <PresentationFormat>On-screen Show (4:3)</PresentationFormat>
  <Paragraphs>415</Paragraphs>
  <Slides>33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ＭＳ Ｐゴシック</vt:lpstr>
      <vt:lpstr>ＭＳ Ｐゴシック</vt:lpstr>
      <vt:lpstr>SimSun</vt:lpstr>
      <vt:lpstr>Arial</vt:lpstr>
      <vt:lpstr>Calibri</vt:lpstr>
      <vt:lpstr>Courier New</vt:lpstr>
      <vt:lpstr>Symbol</vt:lpstr>
      <vt:lpstr>Times New Roman</vt:lpstr>
      <vt:lpstr>Tw Cen MT</vt:lpstr>
      <vt:lpstr>Wingdings</vt:lpstr>
      <vt:lpstr>OSHSP</vt:lpstr>
      <vt:lpstr>Overview of the Provincial Overdose Cohort</vt:lpstr>
      <vt:lpstr>We respectfully acknowledge that the work we do, and the meeting today, takes place on the unceded homelands of the xʷməθkʷəy̓əm (Musqueam), Skwxwú7mesh (Squamish), and sel̓íl̓witulh (Tsleil-Waututh) Nations.</vt:lpstr>
      <vt:lpstr>PowerPoint Presentation</vt:lpstr>
      <vt:lpstr>PowerPoint Presentation</vt:lpstr>
      <vt:lpstr>Building the Provincial Overdose Cohort</vt:lpstr>
      <vt:lpstr>Shared Data Governance Framework</vt:lpstr>
      <vt:lpstr>Shared Data Governance Framework</vt:lpstr>
      <vt:lpstr>PowerPoint Presentation</vt:lpstr>
      <vt:lpstr>Data Access and Collaboration </vt:lpstr>
      <vt:lpstr>PowerPoint Presentation</vt:lpstr>
      <vt:lpstr>What information do we have?</vt:lpstr>
      <vt:lpstr>2018 Cohort Refresh</vt:lpstr>
      <vt:lpstr>PowerPoint Presentation</vt:lpstr>
      <vt:lpstr>PowerPoint Presentation</vt:lpstr>
      <vt:lpstr>PowerPoint Presentation</vt:lpstr>
      <vt:lpstr>Incarceration history and risk of overdose death</vt:lpstr>
      <vt:lpstr>Overdose and risk factors for COVID-19</vt:lpstr>
      <vt:lpstr>When is the risk of non-fatal drug overdose higher?</vt:lpstr>
      <vt:lpstr>PowerPoint Presentation</vt:lpstr>
      <vt:lpstr>PowerPoint Presentation</vt:lpstr>
      <vt:lpstr>Overview of the Cohort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and Public Release</vt:lpstr>
      <vt:lpstr>Priority Setting</vt:lpstr>
      <vt:lpstr>PowerPoint Presentation</vt:lpstr>
      <vt:lpstr>PowerPoint Presentation</vt:lpstr>
      <vt:lpstr>PowerPoint Presentation</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Columbia Annual Summary of Reportable Diseases   2013</dc:title>
  <dc:creator>Office 2004 Test Drive User</dc:creator>
  <cp:lastModifiedBy>Becerra, Ana [BCCDC]</cp:lastModifiedBy>
  <cp:revision>191</cp:revision>
  <cp:lastPrinted>2019-09-27T17:14:35Z</cp:lastPrinted>
  <dcterms:created xsi:type="dcterms:W3CDTF">2013-10-04T02:59:08Z</dcterms:created>
  <dcterms:modified xsi:type="dcterms:W3CDTF">2021-05-31T22:05:01Z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Central Administration</vt:lpwstr>
  </property>
  <property fmtid="{D5CDD505-2E9C-101B-9397-08002B2CF9AE}" pid="4" name="ContentType">
    <vt:lpwstr>Document</vt:lpwstr>
  </property>
  <property fmtid="{D5CDD505-2E9C-101B-9397-08002B2CF9AE}" pid="5" name="Status">
    <vt:lpwstr>Final</vt:lpwstr>
  </property>
</Properties>
</file>